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theme/theme7.xml" ContentType="application/vnd.openxmlformats-officedocument.theme+xml"/>
  <Override PartName="/ppt/slideLayouts/slideLayout26.xml" ContentType="application/vnd.openxmlformats-officedocument.presentationml.slideLayout+xml"/>
  <Override PartName="/ppt/theme/theme8.xml" ContentType="application/vnd.openxmlformats-officedocument.theme+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theme/theme10.xml" ContentType="application/vnd.openxmlformats-officedocument.theme+xml"/>
  <Override PartName="/ppt/slideLayouts/slideLayout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96.jpg" ContentType="image/gif"/>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7" r:id="rId2"/>
    <p:sldMasterId id="2147483686" r:id="rId3"/>
    <p:sldMasterId id="2147483702" r:id="rId4"/>
    <p:sldMasterId id="2147483672" r:id="rId5"/>
    <p:sldMasterId id="2147483689" r:id="rId6"/>
    <p:sldMasterId id="2147483700" r:id="rId7"/>
    <p:sldMasterId id="2147483682" r:id="rId8"/>
    <p:sldMasterId id="2147483694" r:id="rId9"/>
    <p:sldMasterId id="2147483696" r:id="rId10"/>
    <p:sldMasterId id="2147483704" r:id="rId11"/>
  </p:sldMasterIdLst>
  <p:notesMasterIdLst>
    <p:notesMasterId r:id="rId82"/>
  </p:notesMasterIdLst>
  <p:handoutMasterIdLst>
    <p:handoutMasterId r:id="rId83"/>
  </p:handoutMasterIdLst>
  <p:sldIdLst>
    <p:sldId id="352" r:id="rId12"/>
    <p:sldId id="270" r:id="rId13"/>
    <p:sldId id="286" r:id="rId14"/>
    <p:sldId id="299" r:id="rId15"/>
    <p:sldId id="276" r:id="rId16"/>
    <p:sldId id="734" r:id="rId17"/>
    <p:sldId id="257" r:id="rId18"/>
    <p:sldId id="260" r:id="rId19"/>
    <p:sldId id="777" r:id="rId20"/>
    <p:sldId id="731" r:id="rId21"/>
    <p:sldId id="732" r:id="rId22"/>
    <p:sldId id="735" r:id="rId23"/>
    <p:sldId id="256" r:id="rId24"/>
    <p:sldId id="310" r:id="rId25"/>
    <p:sldId id="311" r:id="rId26"/>
    <p:sldId id="312" r:id="rId27"/>
    <p:sldId id="313" r:id="rId28"/>
    <p:sldId id="262" r:id="rId29"/>
    <p:sldId id="353" r:id="rId30"/>
    <p:sldId id="291" r:id="rId31"/>
    <p:sldId id="309" r:id="rId32"/>
    <p:sldId id="354" r:id="rId33"/>
    <p:sldId id="302" r:id="rId34"/>
    <p:sldId id="304" r:id="rId35"/>
    <p:sldId id="279" r:id="rId36"/>
    <p:sldId id="307" r:id="rId37"/>
    <p:sldId id="308" r:id="rId38"/>
    <p:sldId id="305" r:id="rId39"/>
    <p:sldId id="778" r:id="rId40"/>
    <p:sldId id="736" r:id="rId41"/>
    <p:sldId id="737" r:id="rId42"/>
    <p:sldId id="346" r:id="rId43"/>
    <p:sldId id="347" r:id="rId44"/>
    <p:sldId id="348" r:id="rId45"/>
    <p:sldId id="349" r:id="rId46"/>
    <p:sldId id="350" r:id="rId47"/>
    <p:sldId id="762" r:id="rId48"/>
    <p:sldId id="776" r:id="rId49"/>
    <p:sldId id="763" r:id="rId50"/>
    <p:sldId id="775" r:id="rId51"/>
    <p:sldId id="765" r:id="rId52"/>
    <p:sldId id="766" r:id="rId53"/>
    <p:sldId id="770" r:id="rId54"/>
    <p:sldId id="351" r:id="rId55"/>
    <p:sldId id="317" r:id="rId56"/>
    <p:sldId id="318" r:id="rId57"/>
    <p:sldId id="258" r:id="rId58"/>
    <p:sldId id="319" r:id="rId59"/>
    <p:sldId id="320" r:id="rId60"/>
    <p:sldId id="321" r:id="rId61"/>
    <p:sldId id="322" r:id="rId62"/>
    <p:sldId id="331" r:id="rId63"/>
    <p:sldId id="332" r:id="rId64"/>
    <p:sldId id="333" r:id="rId65"/>
    <p:sldId id="337" r:id="rId66"/>
    <p:sldId id="336" r:id="rId67"/>
    <p:sldId id="334" r:id="rId68"/>
    <p:sldId id="338" r:id="rId69"/>
    <p:sldId id="355" r:id="rId70"/>
    <p:sldId id="315" r:id="rId71"/>
    <p:sldId id="259" r:id="rId72"/>
    <p:sldId id="265" r:id="rId73"/>
    <p:sldId id="356" r:id="rId74"/>
    <p:sldId id="266" r:id="rId75"/>
    <p:sldId id="263" r:id="rId76"/>
    <p:sldId id="328" r:id="rId77"/>
    <p:sldId id="329" r:id="rId78"/>
    <p:sldId id="264" r:id="rId79"/>
    <p:sldId id="339" r:id="rId80"/>
    <p:sldId id="340" r:id="rId81"/>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Garcia" initials="SG" lastIdx="1" clrIdx="0">
    <p:extLst>
      <p:ext uri="{19B8F6BF-5375-455C-9EA6-DF929625EA0E}">
        <p15:presenceInfo xmlns:p15="http://schemas.microsoft.com/office/powerpoint/2012/main" userId="S-1-5-21-4140613795-3671616176-521953957-3630" providerId="AD"/>
      </p:ext>
    </p:extLst>
  </p:cmAuthor>
  <p:cmAuthor id="2" name="Chloe Stemler" initials="CS" lastIdx="1" clrIdx="1">
    <p:extLst>
      <p:ext uri="{19B8F6BF-5375-455C-9EA6-DF929625EA0E}">
        <p15:presenceInfo xmlns:p15="http://schemas.microsoft.com/office/powerpoint/2012/main" userId="S-1-5-21-4140613795-3671616176-521953957-36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B6B"/>
    <a:srgbClr val="7207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01" autoAdjust="0"/>
    <p:restoredTop sz="86337" autoAdjust="0"/>
  </p:normalViewPr>
  <p:slideViewPr>
    <p:cSldViewPr snapToGrid="0" snapToObjects="1">
      <p:cViewPr varScale="1">
        <p:scale>
          <a:sx n="117" d="100"/>
          <a:sy n="117" d="100"/>
        </p:scale>
        <p:origin x="120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04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slide" Target="slides/slide57.xml"/><Relationship Id="rId76" Type="http://schemas.openxmlformats.org/officeDocument/2006/relationships/slide" Target="slides/slide65.xml"/><Relationship Id="rId8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notesMaster" Target="notesMasters/notesMaster1.xml"/><Relationship Id="rId19" Type="http://schemas.openxmlformats.org/officeDocument/2006/relationships/slide" Target="slides/slide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394B268-8927-4A42-9977-AB2852A438D2}" type="datetimeFigureOut">
              <a:t>25/04/2019</a:t>
            </a:fld>
            <a:endParaRPr lang="nl-NL"/>
          </a:p>
        </p:txBody>
      </p:sp>
      <p:sp>
        <p:nvSpPr>
          <p:cNvPr id="4" name="Tijdelijke aanduiding voor voettekst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A8117C-4E6E-254A-8E78-B9F136098D64}" type="slidenum">
              <a:t>‹#›</a:t>
            </a:fld>
            <a:endParaRPr lang="nl-NL"/>
          </a:p>
        </p:txBody>
      </p:sp>
    </p:spTree>
    <p:extLst>
      <p:ext uri="{BB962C8B-B14F-4D97-AF65-F5344CB8AC3E}">
        <p14:creationId xmlns:p14="http://schemas.microsoft.com/office/powerpoint/2010/main" val="15819211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2A363F-AF1A-B645-99DE-1CD388EDA4E3}" type="datetimeFigureOut">
              <a:rPr lang="en-US" smtClean="0"/>
              <a:t>4/25/2019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ED437-75BB-B14C-A6A0-399488772235}" type="slidenum">
              <a:rPr lang="en-US" smtClean="0"/>
              <a:t>‹#›</a:t>
            </a:fld>
            <a:endParaRPr lang="en-US"/>
          </a:p>
        </p:txBody>
      </p:sp>
    </p:spTree>
    <p:extLst>
      <p:ext uri="{BB962C8B-B14F-4D97-AF65-F5344CB8AC3E}">
        <p14:creationId xmlns:p14="http://schemas.microsoft.com/office/powerpoint/2010/main" val="15466667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D0307A-885B-4137-AF00-B609DE37A29E}" type="slidenum">
              <a:rPr lang="fr-FR" smtClean="0"/>
              <a:t>2</a:t>
            </a:fld>
            <a:endParaRPr lang="fr-FR"/>
          </a:p>
        </p:txBody>
      </p:sp>
    </p:spTree>
    <p:extLst>
      <p:ext uri="{BB962C8B-B14F-4D97-AF65-F5344CB8AC3E}">
        <p14:creationId xmlns:p14="http://schemas.microsoft.com/office/powerpoint/2010/main" val="720810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baseline="0" dirty="0"/>
          </a:p>
        </p:txBody>
      </p:sp>
      <p:sp>
        <p:nvSpPr>
          <p:cNvPr id="4" name="Slide Number Placeholder 3"/>
          <p:cNvSpPr>
            <a:spLocks noGrp="1"/>
          </p:cNvSpPr>
          <p:nvPr>
            <p:ph type="sldNum" sz="quarter" idx="10"/>
          </p:nvPr>
        </p:nvSpPr>
        <p:spPr/>
        <p:txBody>
          <a:bodyPr/>
          <a:lstStyle/>
          <a:p>
            <a:fld id="{A5F94A44-D18C-42E4-80C6-2312710FE933}" type="slidenum">
              <a:rPr lang="nl-NL" smtClean="0">
                <a:solidFill>
                  <a:prstClr val="black"/>
                </a:solidFill>
              </a:rPr>
              <a:pPr/>
              <a:t>12</a:t>
            </a:fld>
            <a:endParaRPr lang="nl-NL">
              <a:solidFill>
                <a:prstClr val="black"/>
              </a:solidFill>
            </a:endParaRPr>
          </a:p>
        </p:txBody>
      </p:sp>
    </p:spTree>
    <p:extLst>
      <p:ext uri="{BB962C8B-B14F-4D97-AF65-F5344CB8AC3E}">
        <p14:creationId xmlns:p14="http://schemas.microsoft.com/office/powerpoint/2010/main" val="9603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a:t>
            </a:r>
            <a:r>
              <a:rPr lang="nl-NL" dirty="0" err="1"/>
              <a:t>this</a:t>
            </a:r>
            <a:r>
              <a:rPr lang="nl-NL" dirty="0"/>
              <a:t> module, </a:t>
            </a:r>
            <a:r>
              <a:rPr lang="nl-NL" dirty="0" err="1"/>
              <a:t>you</a:t>
            </a:r>
            <a:r>
              <a:rPr lang="nl-NL" dirty="0"/>
              <a:t> </a:t>
            </a:r>
            <a:r>
              <a:rPr lang="nl-NL" dirty="0" err="1"/>
              <a:t>will</a:t>
            </a:r>
            <a:r>
              <a:rPr lang="nl-NL" dirty="0"/>
              <a:t> </a:t>
            </a:r>
            <a:r>
              <a:rPr lang="nl-NL" dirty="0" err="1"/>
              <a:t>learn</a:t>
            </a:r>
            <a:r>
              <a:rPr lang="nl-NL" dirty="0"/>
              <a:t> the basics</a:t>
            </a:r>
            <a:r>
              <a:rPr lang="nl-NL" baseline="0" dirty="0"/>
              <a:t> </a:t>
            </a:r>
            <a:r>
              <a:rPr lang="nl-NL" baseline="0" dirty="0" err="1"/>
              <a:t>about</a:t>
            </a:r>
            <a:r>
              <a:rPr lang="nl-NL" baseline="0" dirty="0"/>
              <a:t> the </a:t>
            </a:r>
            <a:r>
              <a:rPr lang="nl-NL" baseline="0" dirty="0" err="1"/>
              <a:t>three</a:t>
            </a:r>
            <a:r>
              <a:rPr lang="nl-NL" baseline="0" dirty="0"/>
              <a:t> </a:t>
            </a:r>
            <a:r>
              <a:rPr lang="nl-NL" baseline="0" dirty="0" err="1"/>
              <a:t>traceability</a:t>
            </a:r>
            <a:r>
              <a:rPr lang="nl-NL" baseline="0" dirty="0"/>
              <a:t> levels </a:t>
            </a:r>
            <a:r>
              <a:rPr lang="nl-NL" baseline="0" dirty="0" err="1"/>
              <a:t>used</a:t>
            </a:r>
            <a:r>
              <a:rPr lang="nl-NL" baseline="0" dirty="0"/>
              <a:t> in the UTZ Certified program. </a:t>
            </a:r>
            <a:endParaRPr lang="nl-NL" dirty="0"/>
          </a:p>
        </p:txBody>
      </p:sp>
      <p:sp>
        <p:nvSpPr>
          <p:cNvPr id="4" name="Slide Number Placeholder 3"/>
          <p:cNvSpPr>
            <a:spLocks noGrp="1"/>
          </p:cNvSpPr>
          <p:nvPr>
            <p:ph type="sldNum" sz="quarter" idx="10"/>
          </p:nvPr>
        </p:nvSpPr>
        <p:spPr/>
        <p:txBody>
          <a:bodyPr/>
          <a:lstStyle/>
          <a:p>
            <a:fld id="{1010C8E0-CBF0-42EA-ACC7-41385E8424DC}" type="slidenum">
              <a:rPr lang="nl-NL" smtClean="0"/>
              <a:t>13</a:t>
            </a:fld>
            <a:endParaRPr lang="nl-NL"/>
          </a:p>
        </p:txBody>
      </p:sp>
    </p:spTree>
    <p:extLst>
      <p:ext uri="{BB962C8B-B14F-4D97-AF65-F5344CB8AC3E}">
        <p14:creationId xmlns:p14="http://schemas.microsoft.com/office/powerpoint/2010/main" val="2681364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a:t>
            </a:r>
            <a:r>
              <a:rPr lang="nl-NL" dirty="0" err="1"/>
              <a:t>three</a:t>
            </a:r>
            <a:r>
              <a:rPr lang="nl-NL" baseline="0" dirty="0"/>
              <a:t> </a:t>
            </a:r>
            <a:r>
              <a:rPr lang="nl-NL" baseline="0" dirty="0" err="1"/>
              <a:t>traceability</a:t>
            </a:r>
            <a:r>
              <a:rPr lang="nl-NL" baseline="0" dirty="0"/>
              <a:t> levels </a:t>
            </a:r>
            <a:r>
              <a:rPr lang="nl-NL" baseline="0" dirty="0" err="1"/>
              <a:t>possible</a:t>
            </a:r>
            <a:r>
              <a:rPr lang="nl-NL" baseline="0" dirty="0"/>
              <a:t> </a:t>
            </a:r>
            <a:r>
              <a:rPr lang="nl-NL" baseline="0" dirty="0" err="1"/>
              <a:t>for</a:t>
            </a:r>
            <a:r>
              <a:rPr lang="nl-NL" baseline="0" dirty="0"/>
              <a:t> UTZ product are IP, SG, </a:t>
            </a:r>
            <a:r>
              <a:rPr lang="nl-NL" baseline="0" dirty="0" err="1"/>
              <a:t>and</a:t>
            </a:r>
            <a:r>
              <a:rPr lang="nl-NL" baseline="0" dirty="0"/>
              <a:t> MB. </a:t>
            </a:r>
            <a:r>
              <a:rPr lang="nl-NL" dirty="0"/>
              <a:t>The </a:t>
            </a:r>
            <a:r>
              <a:rPr lang="nl-NL" dirty="0" err="1"/>
              <a:t>traceability</a:t>
            </a:r>
            <a:r>
              <a:rPr lang="nl-NL" dirty="0"/>
              <a:t> level </a:t>
            </a:r>
            <a:r>
              <a:rPr lang="nl-NL" dirty="0" err="1"/>
              <a:t>influences</a:t>
            </a:r>
            <a:r>
              <a:rPr lang="nl-NL" baseline="0" dirty="0"/>
              <a:t> the </a:t>
            </a:r>
            <a:r>
              <a:rPr lang="nl-NL" baseline="0" dirty="0" err="1"/>
              <a:t>method</a:t>
            </a:r>
            <a:r>
              <a:rPr lang="nl-NL" baseline="0" dirty="0"/>
              <a:t> </a:t>
            </a:r>
            <a:r>
              <a:rPr lang="nl-NL" baseline="0" dirty="0" err="1"/>
              <a:t>used</a:t>
            </a:r>
            <a:r>
              <a:rPr lang="nl-NL" baseline="0" dirty="0"/>
              <a:t> </a:t>
            </a:r>
            <a:r>
              <a:rPr lang="nl-NL" baseline="0" dirty="0" err="1"/>
              <a:t>to</a:t>
            </a:r>
            <a:r>
              <a:rPr lang="nl-NL" baseline="0" dirty="0"/>
              <a:t> </a:t>
            </a:r>
            <a:r>
              <a:rPr lang="nl-NL" baseline="0" dirty="0" err="1"/>
              <a:t>verify</a:t>
            </a:r>
            <a:r>
              <a:rPr lang="nl-NL" baseline="0" dirty="0"/>
              <a:t> the </a:t>
            </a:r>
            <a:r>
              <a:rPr lang="nl-NL" baseline="0" dirty="0" err="1"/>
              <a:t>traceability</a:t>
            </a:r>
            <a:r>
              <a:rPr lang="nl-NL" baseline="0" dirty="0"/>
              <a:t> of the </a:t>
            </a:r>
            <a:r>
              <a:rPr lang="nl-NL" baseline="0" dirty="0" err="1"/>
              <a:t>certified</a:t>
            </a:r>
            <a:r>
              <a:rPr lang="nl-NL" baseline="0" dirty="0"/>
              <a:t> product. </a:t>
            </a:r>
            <a:r>
              <a:rPr lang="nl-NL" baseline="0" dirty="0" err="1"/>
              <a:t>They</a:t>
            </a:r>
            <a:r>
              <a:rPr lang="nl-NL" baseline="0" dirty="0"/>
              <a:t> range </a:t>
            </a:r>
            <a:r>
              <a:rPr lang="nl-NL" baseline="0" dirty="0" err="1"/>
              <a:t>from</a:t>
            </a:r>
            <a:r>
              <a:rPr lang="nl-NL" baseline="0" dirty="0"/>
              <a:t> </a:t>
            </a:r>
            <a:r>
              <a:rPr lang="nl-NL" baseline="0" dirty="0" err="1"/>
              <a:t>very</a:t>
            </a:r>
            <a:r>
              <a:rPr lang="nl-NL" baseline="0" dirty="0"/>
              <a:t> </a:t>
            </a:r>
            <a:r>
              <a:rPr lang="nl-NL" baseline="0" dirty="0" err="1"/>
              <a:t>strict</a:t>
            </a:r>
            <a:r>
              <a:rPr lang="nl-NL" baseline="0" dirty="0"/>
              <a:t> </a:t>
            </a:r>
            <a:r>
              <a:rPr lang="nl-NL" baseline="0" dirty="0" err="1"/>
              <a:t>traceability</a:t>
            </a:r>
            <a:r>
              <a:rPr lang="nl-NL" baseline="0" dirty="0"/>
              <a:t> (IP </a:t>
            </a:r>
            <a:r>
              <a:rPr lang="nl-NL" baseline="0" dirty="0" err="1"/>
              <a:t>being</a:t>
            </a:r>
            <a:r>
              <a:rPr lang="nl-NL" baseline="0" dirty="0"/>
              <a:t> the most </a:t>
            </a:r>
            <a:r>
              <a:rPr lang="nl-NL" baseline="0" dirty="0" err="1"/>
              <a:t>strict</a:t>
            </a:r>
            <a:r>
              <a:rPr lang="nl-NL" baseline="0" dirty="0"/>
              <a:t> as the information </a:t>
            </a:r>
            <a:r>
              <a:rPr lang="nl-NL" baseline="0" dirty="0" err="1"/>
              <a:t>about</a:t>
            </a:r>
            <a:r>
              <a:rPr lang="nl-NL" baseline="0" dirty="0"/>
              <a:t> the producer of the UTZ product is </a:t>
            </a:r>
            <a:r>
              <a:rPr lang="nl-NL" baseline="0" dirty="0" err="1"/>
              <a:t>maintained</a:t>
            </a:r>
            <a:r>
              <a:rPr lang="nl-NL" baseline="0" dirty="0"/>
              <a:t> </a:t>
            </a:r>
            <a:r>
              <a:rPr lang="nl-NL" baseline="0" dirty="0" err="1"/>
              <a:t>through</a:t>
            </a:r>
            <a:r>
              <a:rPr lang="nl-NL" baseline="0" dirty="0"/>
              <a:t> the </a:t>
            </a:r>
            <a:r>
              <a:rPr lang="nl-NL" baseline="0" dirty="0" err="1"/>
              <a:t>supply</a:t>
            </a:r>
            <a:r>
              <a:rPr lang="nl-NL" baseline="0" dirty="0"/>
              <a:t> chain) </a:t>
            </a:r>
            <a:r>
              <a:rPr lang="nl-NL" baseline="0" dirty="0" err="1"/>
              <a:t>to</a:t>
            </a:r>
            <a:r>
              <a:rPr lang="nl-NL" baseline="0" dirty="0"/>
              <a:t> </a:t>
            </a:r>
            <a:r>
              <a:rPr lang="nl-NL" baseline="0" dirty="0" err="1"/>
              <a:t>allowing</a:t>
            </a:r>
            <a:r>
              <a:rPr lang="nl-NL" baseline="0" dirty="0"/>
              <a:t> more </a:t>
            </a:r>
            <a:r>
              <a:rPr lang="nl-NL" baseline="0" dirty="0" err="1"/>
              <a:t>flexibilty</a:t>
            </a:r>
            <a:r>
              <a:rPr lang="nl-NL" baseline="0" dirty="0"/>
              <a:t> </a:t>
            </a:r>
            <a:r>
              <a:rPr lang="nl-NL" baseline="0" dirty="0" err="1"/>
              <a:t>for</a:t>
            </a:r>
            <a:r>
              <a:rPr lang="nl-NL" baseline="0" dirty="0"/>
              <a:t> the operator (</a:t>
            </a:r>
            <a:r>
              <a:rPr lang="nl-NL" baseline="0" dirty="0" err="1"/>
              <a:t>mass</a:t>
            </a:r>
            <a:r>
              <a:rPr lang="nl-NL" baseline="0" dirty="0"/>
              <a:t> </a:t>
            </a:r>
            <a:r>
              <a:rPr lang="nl-NL" baseline="0" dirty="0" err="1"/>
              <a:t>balance</a:t>
            </a:r>
            <a:r>
              <a:rPr lang="nl-NL" baseline="0" dirty="0"/>
              <a:t>). </a:t>
            </a:r>
            <a:r>
              <a:rPr lang="nl-NL" baseline="0" dirty="0" err="1"/>
              <a:t>Regardless</a:t>
            </a:r>
            <a:r>
              <a:rPr lang="nl-NL" baseline="0" dirty="0"/>
              <a:t> of the </a:t>
            </a:r>
            <a:r>
              <a:rPr lang="nl-NL" baseline="0" dirty="0" err="1"/>
              <a:t>traceability</a:t>
            </a:r>
            <a:r>
              <a:rPr lang="nl-NL" baseline="0" dirty="0"/>
              <a:t> level </a:t>
            </a:r>
            <a:r>
              <a:rPr lang="nl-NL" baseline="0" dirty="0" err="1"/>
              <a:t>used</a:t>
            </a:r>
            <a:r>
              <a:rPr lang="nl-NL" baseline="0" dirty="0"/>
              <a:t>, members </a:t>
            </a:r>
            <a:r>
              <a:rPr lang="nl-NL" baseline="0" dirty="0" err="1"/>
              <a:t>who</a:t>
            </a:r>
            <a:r>
              <a:rPr lang="nl-NL" baseline="0" dirty="0"/>
              <a:t> </a:t>
            </a:r>
            <a:r>
              <a:rPr lang="nl-NL" baseline="0" dirty="0" err="1"/>
              <a:t>comply</a:t>
            </a:r>
            <a:r>
              <a:rPr lang="nl-NL" baseline="0" dirty="0"/>
              <a:t> </a:t>
            </a:r>
            <a:r>
              <a:rPr lang="nl-NL" baseline="0" dirty="0" err="1"/>
              <a:t>with</a:t>
            </a:r>
            <a:r>
              <a:rPr lang="nl-NL" baseline="0" dirty="0"/>
              <a:t> the UTZ </a:t>
            </a:r>
            <a:r>
              <a:rPr lang="nl-NL" baseline="0" dirty="0" err="1"/>
              <a:t>standards</a:t>
            </a:r>
            <a:r>
              <a:rPr lang="nl-NL" baseline="0" dirty="0"/>
              <a:t> </a:t>
            </a:r>
            <a:r>
              <a:rPr lang="nl-NL" baseline="0" dirty="0" err="1"/>
              <a:t>ensure</a:t>
            </a:r>
            <a:r>
              <a:rPr lang="nl-NL" baseline="0" dirty="0"/>
              <a:t> </a:t>
            </a:r>
            <a:r>
              <a:rPr lang="nl-NL" baseline="0" dirty="0" err="1"/>
              <a:t>that</a:t>
            </a:r>
            <a:r>
              <a:rPr lang="nl-NL" baseline="0" dirty="0"/>
              <a:t> the UTZ product is </a:t>
            </a:r>
            <a:r>
              <a:rPr lang="nl-NL" baseline="0" dirty="0" err="1"/>
              <a:t>physically</a:t>
            </a:r>
            <a:r>
              <a:rPr lang="nl-NL" baseline="0" dirty="0"/>
              <a:t> or </a:t>
            </a:r>
            <a:r>
              <a:rPr lang="nl-NL" baseline="0" dirty="0" err="1"/>
              <a:t>administratively</a:t>
            </a:r>
            <a:r>
              <a:rPr lang="nl-NL" baseline="0" dirty="0"/>
              <a:t> </a:t>
            </a:r>
            <a:r>
              <a:rPr lang="nl-NL" baseline="0" dirty="0" err="1"/>
              <a:t>related</a:t>
            </a:r>
            <a:r>
              <a:rPr lang="nl-NL" baseline="0" dirty="0"/>
              <a:t> </a:t>
            </a:r>
            <a:r>
              <a:rPr lang="nl-NL" baseline="0" dirty="0" err="1"/>
              <a:t>to</a:t>
            </a:r>
            <a:r>
              <a:rPr lang="nl-NL" baseline="0" dirty="0"/>
              <a:t> UTZ </a:t>
            </a:r>
            <a:r>
              <a:rPr lang="nl-NL" baseline="0" dirty="0" err="1"/>
              <a:t>certified</a:t>
            </a:r>
            <a:r>
              <a:rPr lang="nl-NL" baseline="0" dirty="0"/>
              <a:t> producers. </a:t>
            </a:r>
            <a:r>
              <a:rPr lang="nl-NL" baseline="0" dirty="0" err="1"/>
              <a:t>SCAs</a:t>
            </a:r>
            <a:r>
              <a:rPr lang="nl-NL" baseline="0" dirty="0"/>
              <a:t> </a:t>
            </a:r>
            <a:r>
              <a:rPr lang="nl-NL" baseline="0" dirty="0" err="1"/>
              <a:t>can</a:t>
            </a:r>
            <a:r>
              <a:rPr lang="nl-NL" baseline="0" dirty="0"/>
              <a:t> </a:t>
            </a:r>
            <a:r>
              <a:rPr lang="nl-NL" baseline="0" dirty="0" err="1"/>
              <a:t>only</a:t>
            </a:r>
            <a:r>
              <a:rPr lang="nl-NL" baseline="0" dirty="0"/>
              <a:t> </a:t>
            </a:r>
            <a:r>
              <a:rPr lang="nl-NL" baseline="0" dirty="0" err="1"/>
              <a:t>purchase</a:t>
            </a:r>
            <a:r>
              <a:rPr lang="nl-NL" baseline="0" dirty="0"/>
              <a:t> product of </a:t>
            </a:r>
            <a:r>
              <a:rPr lang="nl-NL" baseline="0" dirty="0" err="1"/>
              <a:t>equal</a:t>
            </a:r>
            <a:r>
              <a:rPr lang="nl-NL" baseline="0" dirty="0"/>
              <a:t> or </a:t>
            </a:r>
            <a:r>
              <a:rPr lang="nl-NL" baseline="0" dirty="0" err="1"/>
              <a:t>stricter</a:t>
            </a:r>
            <a:r>
              <a:rPr lang="nl-NL" baseline="0" dirty="0"/>
              <a:t> </a:t>
            </a:r>
            <a:r>
              <a:rPr lang="nl-NL" baseline="0" dirty="0" err="1"/>
              <a:t>traceability</a:t>
            </a:r>
            <a:r>
              <a:rPr lang="nl-NL" baseline="0" dirty="0"/>
              <a:t> level </a:t>
            </a:r>
            <a:r>
              <a:rPr lang="nl-NL" baseline="0" dirty="0" err="1"/>
              <a:t>than</a:t>
            </a:r>
            <a:r>
              <a:rPr lang="nl-NL" baseline="0" dirty="0"/>
              <a:t> the </a:t>
            </a:r>
            <a:r>
              <a:rPr lang="nl-NL" baseline="0" dirty="0" err="1"/>
              <a:t>one</a:t>
            </a:r>
            <a:r>
              <a:rPr lang="nl-NL" baseline="0" dirty="0"/>
              <a:t> </a:t>
            </a:r>
            <a:r>
              <a:rPr lang="nl-NL" baseline="0" dirty="0" err="1"/>
              <a:t>they</a:t>
            </a:r>
            <a:r>
              <a:rPr lang="nl-NL" baseline="0" dirty="0"/>
              <a:t> are </a:t>
            </a:r>
            <a:r>
              <a:rPr lang="nl-NL" baseline="0" dirty="0" err="1"/>
              <a:t>certified</a:t>
            </a:r>
            <a:r>
              <a:rPr lang="nl-NL" baseline="0" dirty="0"/>
              <a:t> </a:t>
            </a:r>
            <a:r>
              <a:rPr lang="nl-NL" baseline="0" dirty="0" err="1"/>
              <a:t>for</a:t>
            </a:r>
            <a:r>
              <a:rPr lang="nl-NL" baseline="0" dirty="0"/>
              <a:t>. </a:t>
            </a:r>
            <a:endParaRPr lang="nl-NL" dirty="0"/>
          </a:p>
        </p:txBody>
      </p:sp>
      <p:sp>
        <p:nvSpPr>
          <p:cNvPr id="4" name="Slide Number Placeholder 3"/>
          <p:cNvSpPr>
            <a:spLocks noGrp="1"/>
          </p:cNvSpPr>
          <p:nvPr>
            <p:ph type="sldNum" sz="quarter" idx="10"/>
          </p:nvPr>
        </p:nvSpPr>
        <p:spPr/>
        <p:txBody>
          <a:bodyPr/>
          <a:lstStyle/>
          <a:p>
            <a:fld id="{1010C8E0-CBF0-42EA-ACC7-41385E8424DC}" type="slidenum">
              <a:rPr lang="nl-NL" smtClean="0"/>
              <a:t>14</a:t>
            </a:fld>
            <a:endParaRPr lang="nl-NL"/>
          </a:p>
        </p:txBody>
      </p:sp>
    </p:spTree>
    <p:extLst>
      <p:ext uri="{BB962C8B-B14F-4D97-AF65-F5344CB8AC3E}">
        <p14:creationId xmlns:p14="http://schemas.microsoft.com/office/powerpoint/2010/main" val="66182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Identity </a:t>
            </a:r>
            <a:r>
              <a:rPr lang="nl-NL" dirty="0" err="1"/>
              <a:t>preserved</a:t>
            </a:r>
            <a:r>
              <a:rPr lang="nl-NL" baseline="0" dirty="0"/>
              <a:t> </a:t>
            </a:r>
            <a:r>
              <a:rPr lang="nl-NL" baseline="0" dirty="0" err="1"/>
              <a:t>implies</a:t>
            </a:r>
            <a:r>
              <a:rPr lang="nl-NL" baseline="0" dirty="0"/>
              <a:t> </a:t>
            </a:r>
            <a:r>
              <a:rPr lang="nl-NL" baseline="0" dirty="0" err="1"/>
              <a:t>that</a:t>
            </a:r>
            <a:r>
              <a:rPr lang="nl-NL" baseline="0" dirty="0"/>
              <a:t> the </a:t>
            </a:r>
            <a:r>
              <a:rPr lang="nl-NL" baseline="0" dirty="0" err="1"/>
              <a:t>identity</a:t>
            </a:r>
            <a:r>
              <a:rPr lang="nl-NL" baseline="0" dirty="0"/>
              <a:t> of the producer or producer </a:t>
            </a:r>
            <a:r>
              <a:rPr lang="nl-NL" baseline="0" dirty="0" err="1"/>
              <a:t>group</a:t>
            </a:r>
            <a:r>
              <a:rPr lang="nl-NL" baseline="0" dirty="0"/>
              <a:t> </a:t>
            </a:r>
            <a:r>
              <a:rPr lang="nl-NL" baseline="0" dirty="0" err="1"/>
              <a:t>who</a:t>
            </a:r>
            <a:r>
              <a:rPr lang="nl-NL" baseline="0" dirty="0"/>
              <a:t> </a:t>
            </a:r>
            <a:r>
              <a:rPr lang="nl-NL" baseline="0" dirty="0" err="1"/>
              <a:t>produced</a:t>
            </a:r>
            <a:r>
              <a:rPr lang="nl-NL" baseline="0" dirty="0"/>
              <a:t> the UTZ </a:t>
            </a:r>
            <a:r>
              <a:rPr lang="nl-NL" baseline="0" dirty="0" err="1"/>
              <a:t>certified</a:t>
            </a:r>
            <a:r>
              <a:rPr lang="nl-NL" baseline="0" dirty="0"/>
              <a:t> product is </a:t>
            </a:r>
            <a:r>
              <a:rPr lang="nl-NL" baseline="0" dirty="0" err="1"/>
              <a:t>known</a:t>
            </a:r>
            <a:r>
              <a:rPr lang="nl-NL" baseline="0" dirty="0"/>
              <a:t> </a:t>
            </a:r>
            <a:r>
              <a:rPr lang="nl-NL" baseline="0" dirty="0" err="1"/>
              <a:t>throughout</a:t>
            </a:r>
            <a:r>
              <a:rPr lang="nl-NL" baseline="0" dirty="0"/>
              <a:t> the </a:t>
            </a:r>
            <a:r>
              <a:rPr lang="nl-NL" baseline="0" dirty="0" err="1"/>
              <a:t>supply</a:t>
            </a:r>
            <a:r>
              <a:rPr lang="nl-NL" baseline="0" dirty="0"/>
              <a:t> chain. </a:t>
            </a:r>
            <a:r>
              <a:rPr lang="nl-NL" baseline="0" dirty="0" err="1"/>
              <a:t>When</a:t>
            </a:r>
            <a:r>
              <a:rPr lang="nl-NL" baseline="0" dirty="0"/>
              <a:t> a SCA , in </a:t>
            </a:r>
            <a:r>
              <a:rPr lang="nl-NL" baseline="0" dirty="0" err="1"/>
              <a:t>this</a:t>
            </a:r>
            <a:r>
              <a:rPr lang="nl-NL" baseline="0" dirty="0"/>
              <a:t> case a first </a:t>
            </a:r>
            <a:r>
              <a:rPr lang="nl-NL" baseline="0" dirty="0" err="1"/>
              <a:t>buyer</a:t>
            </a:r>
            <a:r>
              <a:rPr lang="nl-NL" baseline="0" dirty="0"/>
              <a:t>, </a:t>
            </a:r>
            <a:r>
              <a:rPr lang="nl-NL" baseline="0" dirty="0" err="1"/>
              <a:t>meaning</a:t>
            </a:r>
            <a:r>
              <a:rPr lang="nl-NL" baseline="0" dirty="0"/>
              <a:t> the SCA </a:t>
            </a:r>
            <a:r>
              <a:rPr lang="nl-NL" baseline="0" dirty="0" err="1"/>
              <a:t>which</a:t>
            </a:r>
            <a:r>
              <a:rPr lang="nl-NL" baseline="0" dirty="0"/>
              <a:t> </a:t>
            </a:r>
            <a:r>
              <a:rPr lang="nl-NL" baseline="0" dirty="0" err="1"/>
              <a:t>purchased</a:t>
            </a:r>
            <a:r>
              <a:rPr lang="nl-NL" baseline="0" dirty="0"/>
              <a:t> product </a:t>
            </a:r>
            <a:r>
              <a:rPr lang="nl-NL" baseline="0" dirty="0" err="1"/>
              <a:t>from</a:t>
            </a:r>
            <a:r>
              <a:rPr lang="nl-NL" baseline="0" dirty="0"/>
              <a:t> a producer/producer </a:t>
            </a:r>
            <a:r>
              <a:rPr lang="nl-NL" baseline="0" dirty="0" err="1"/>
              <a:t>group</a:t>
            </a:r>
            <a:r>
              <a:rPr lang="nl-NL" baseline="0" dirty="0"/>
              <a:t>, </a:t>
            </a:r>
            <a:r>
              <a:rPr lang="nl-NL" baseline="0" dirty="0" err="1"/>
              <a:t>if</a:t>
            </a:r>
            <a:r>
              <a:rPr lang="nl-NL" baseline="0" dirty="0"/>
              <a:t> the first </a:t>
            </a:r>
            <a:r>
              <a:rPr lang="nl-NL" baseline="0" dirty="0" err="1"/>
              <a:t>buyer</a:t>
            </a:r>
            <a:r>
              <a:rPr lang="nl-NL" baseline="0" dirty="0"/>
              <a:t> </a:t>
            </a:r>
            <a:r>
              <a:rPr lang="nl-NL" baseline="0" dirty="0" err="1"/>
              <a:t>purchases</a:t>
            </a:r>
            <a:r>
              <a:rPr lang="nl-NL" baseline="0" dirty="0"/>
              <a:t> IP product </a:t>
            </a:r>
            <a:r>
              <a:rPr lang="nl-NL" baseline="0" dirty="0" err="1"/>
              <a:t>and</a:t>
            </a:r>
            <a:r>
              <a:rPr lang="nl-NL" baseline="0" dirty="0"/>
              <a:t> </a:t>
            </a:r>
            <a:r>
              <a:rPr lang="nl-NL" baseline="0" dirty="0" err="1"/>
              <a:t>wishes</a:t>
            </a:r>
            <a:r>
              <a:rPr lang="nl-NL" baseline="0" dirty="0"/>
              <a:t> </a:t>
            </a:r>
            <a:r>
              <a:rPr lang="nl-NL" baseline="0" dirty="0" err="1"/>
              <a:t>to</a:t>
            </a:r>
            <a:r>
              <a:rPr lang="nl-NL" baseline="0" dirty="0"/>
              <a:t> </a:t>
            </a:r>
            <a:r>
              <a:rPr lang="nl-NL" baseline="0" dirty="0" err="1"/>
              <a:t>maintain</a:t>
            </a:r>
            <a:r>
              <a:rPr lang="nl-NL" baseline="0" dirty="0"/>
              <a:t> the IP </a:t>
            </a:r>
            <a:r>
              <a:rPr lang="nl-NL" baseline="0" dirty="0" err="1"/>
              <a:t>traceability</a:t>
            </a:r>
            <a:r>
              <a:rPr lang="nl-NL" baseline="0" dirty="0"/>
              <a:t> level </a:t>
            </a:r>
            <a:r>
              <a:rPr lang="nl-NL" baseline="0" dirty="0" err="1"/>
              <a:t>when</a:t>
            </a:r>
            <a:r>
              <a:rPr lang="nl-NL" baseline="0" dirty="0"/>
              <a:t> </a:t>
            </a:r>
            <a:r>
              <a:rPr lang="nl-NL" baseline="0" dirty="0" err="1"/>
              <a:t>selling</a:t>
            </a:r>
            <a:r>
              <a:rPr lang="nl-NL" baseline="0" dirty="0"/>
              <a:t> </a:t>
            </a:r>
            <a:r>
              <a:rPr lang="nl-NL" baseline="0" dirty="0" err="1"/>
              <a:t>to</a:t>
            </a:r>
            <a:r>
              <a:rPr lang="nl-NL" baseline="0" dirty="0"/>
              <a:t> a next </a:t>
            </a:r>
            <a:r>
              <a:rPr lang="nl-NL" baseline="0" dirty="0" err="1"/>
              <a:t>buyer</a:t>
            </a:r>
            <a:r>
              <a:rPr lang="nl-NL" baseline="0" dirty="0"/>
              <a:t>, the SCA must keep the UTZ product </a:t>
            </a:r>
            <a:r>
              <a:rPr lang="nl-NL" baseline="0" dirty="0" err="1"/>
              <a:t>purchased</a:t>
            </a:r>
            <a:r>
              <a:rPr lang="nl-NL" baseline="0" dirty="0"/>
              <a:t> </a:t>
            </a:r>
            <a:r>
              <a:rPr lang="nl-NL" baseline="0" dirty="0" err="1"/>
              <a:t>from</a:t>
            </a:r>
            <a:r>
              <a:rPr lang="nl-NL" baseline="0" dirty="0"/>
              <a:t> </a:t>
            </a:r>
            <a:r>
              <a:rPr lang="nl-NL" baseline="0" dirty="0" err="1"/>
              <a:t>each</a:t>
            </a:r>
            <a:r>
              <a:rPr lang="nl-NL" baseline="0" dirty="0"/>
              <a:t> UTZ </a:t>
            </a:r>
            <a:r>
              <a:rPr lang="nl-NL" baseline="0" dirty="0" err="1"/>
              <a:t>certified</a:t>
            </a:r>
            <a:r>
              <a:rPr lang="nl-NL" baseline="0" dirty="0"/>
              <a:t> producer separate </a:t>
            </a:r>
            <a:r>
              <a:rPr lang="nl-NL" baseline="0" dirty="0" err="1"/>
              <a:t>from</a:t>
            </a:r>
            <a:r>
              <a:rPr lang="nl-NL" baseline="0" dirty="0"/>
              <a:t> </a:t>
            </a:r>
            <a:r>
              <a:rPr lang="nl-NL" baseline="0" dirty="0" err="1"/>
              <a:t>each</a:t>
            </a:r>
            <a:r>
              <a:rPr lang="nl-NL" baseline="0" dirty="0"/>
              <a:t> </a:t>
            </a:r>
            <a:r>
              <a:rPr lang="nl-NL" baseline="0" dirty="0" err="1"/>
              <a:t>other</a:t>
            </a:r>
            <a:r>
              <a:rPr lang="nl-NL" baseline="0" dirty="0"/>
              <a:t>, </a:t>
            </a:r>
            <a:r>
              <a:rPr lang="nl-NL" baseline="0" dirty="0" err="1"/>
              <a:t>and</a:t>
            </a:r>
            <a:r>
              <a:rPr lang="nl-NL" baseline="0" dirty="0"/>
              <a:t> separate </a:t>
            </a:r>
            <a:r>
              <a:rPr lang="nl-NL" baseline="0" dirty="0" err="1"/>
              <a:t>from</a:t>
            </a:r>
            <a:r>
              <a:rPr lang="nl-NL" baseline="0" dirty="0"/>
              <a:t> </a:t>
            </a:r>
            <a:r>
              <a:rPr lang="nl-NL" baseline="0" dirty="0" err="1"/>
              <a:t>conventional</a:t>
            </a:r>
            <a:r>
              <a:rPr lang="nl-NL" baseline="0" dirty="0"/>
              <a:t> product. </a:t>
            </a:r>
          </a:p>
          <a:p>
            <a:endParaRPr lang="nl-NL" baseline="0" dirty="0"/>
          </a:p>
          <a:p>
            <a:r>
              <a:rPr lang="nl-NL" baseline="0" dirty="0"/>
              <a:t>It is important </a:t>
            </a:r>
            <a:r>
              <a:rPr lang="nl-NL" baseline="0" dirty="0" err="1"/>
              <a:t>to</a:t>
            </a:r>
            <a:r>
              <a:rPr lang="nl-NL" baseline="0" dirty="0"/>
              <a:t> </a:t>
            </a:r>
            <a:r>
              <a:rPr lang="nl-NL" baseline="0" dirty="0" err="1"/>
              <a:t>note</a:t>
            </a:r>
            <a:r>
              <a:rPr lang="nl-NL" baseline="0" dirty="0"/>
              <a:t> </a:t>
            </a:r>
            <a:r>
              <a:rPr lang="nl-NL" baseline="0" dirty="0" err="1"/>
              <a:t>that</a:t>
            </a:r>
            <a:r>
              <a:rPr lang="nl-NL" baseline="0" dirty="0"/>
              <a:t> </a:t>
            </a:r>
            <a:r>
              <a:rPr lang="nl-NL" baseline="0" dirty="0" err="1"/>
              <a:t>all</a:t>
            </a:r>
            <a:r>
              <a:rPr lang="nl-NL" baseline="0" dirty="0"/>
              <a:t> product </a:t>
            </a:r>
            <a:r>
              <a:rPr lang="nl-NL" baseline="0" dirty="0" err="1"/>
              <a:t>sold</a:t>
            </a:r>
            <a:r>
              <a:rPr lang="nl-NL" baseline="0" dirty="0"/>
              <a:t> </a:t>
            </a:r>
            <a:r>
              <a:rPr lang="nl-NL" baseline="0" dirty="0" err="1"/>
              <a:t>by</a:t>
            </a:r>
            <a:r>
              <a:rPr lang="nl-NL" baseline="0" dirty="0"/>
              <a:t> a producer or producer </a:t>
            </a:r>
            <a:r>
              <a:rPr lang="nl-NL" baseline="0" dirty="0" err="1"/>
              <a:t>group</a:t>
            </a:r>
            <a:r>
              <a:rPr lang="nl-NL" baseline="0" dirty="0"/>
              <a:t> is </a:t>
            </a:r>
            <a:r>
              <a:rPr lang="nl-NL" baseline="0" dirty="0" err="1"/>
              <a:t>considered</a:t>
            </a:r>
            <a:r>
              <a:rPr lang="nl-NL" baseline="0" dirty="0"/>
              <a:t> IP. Producers or producer </a:t>
            </a:r>
            <a:r>
              <a:rPr lang="nl-NL" baseline="0" dirty="0" err="1"/>
              <a:t>groups</a:t>
            </a:r>
            <a:r>
              <a:rPr lang="nl-NL" baseline="0" dirty="0"/>
              <a:t> </a:t>
            </a:r>
            <a:r>
              <a:rPr lang="nl-NL" baseline="0" dirty="0" err="1"/>
              <a:t>cannot</a:t>
            </a:r>
            <a:r>
              <a:rPr lang="nl-NL" baseline="0" dirty="0"/>
              <a:t> </a:t>
            </a:r>
            <a:r>
              <a:rPr lang="nl-NL" baseline="0" dirty="0" err="1"/>
              <a:t>operate</a:t>
            </a:r>
            <a:r>
              <a:rPr lang="nl-NL" baseline="0" dirty="0"/>
              <a:t> at </a:t>
            </a:r>
            <a:r>
              <a:rPr lang="nl-NL" baseline="0" dirty="0" err="1"/>
              <a:t>any</a:t>
            </a:r>
            <a:r>
              <a:rPr lang="nl-NL" baseline="0" dirty="0"/>
              <a:t> </a:t>
            </a:r>
            <a:r>
              <a:rPr lang="nl-NL" baseline="0" dirty="0" err="1"/>
              <a:t>other</a:t>
            </a:r>
            <a:r>
              <a:rPr lang="nl-NL" baseline="0" dirty="0"/>
              <a:t> </a:t>
            </a:r>
            <a:r>
              <a:rPr lang="nl-NL" baseline="0" dirty="0" err="1"/>
              <a:t>traceability</a:t>
            </a:r>
            <a:r>
              <a:rPr lang="nl-NL" baseline="0" dirty="0"/>
              <a:t> level. </a:t>
            </a:r>
            <a:r>
              <a:rPr lang="nl-NL" baseline="0" dirty="0" err="1"/>
              <a:t>This</a:t>
            </a:r>
            <a:r>
              <a:rPr lang="nl-NL" baseline="0" dirty="0"/>
              <a:t> means </a:t>
            </a:r>
            <a:r>
              <a:rPr lang="nl-NL" baseline="0" dirty="0" err="1"/>
              <a:t>that</a:t>
            </a:r>
            <a:r>
              <a:rPr lang="nl-NL" baseline="0" dirty="0"/>
              <a:t> a producer or a producer </a:t>
            </a:r>
            <a:r>
              <a:rPr lang="nl-NL" baseline="0" dirty="0" err="1"/>
              <a:t>group</a:t>
            </a:r>
            <a:r>
              <a:rPr lang="nl-NL" baseline="0" dirty="0"/>
              <a:t> must at </a:t>
            </a:r>
            <a:r>
              <a:rPr lang="nl-NL" baseline="0" dirty="0" err="1"/>
              <a:t>all</a:t>
            </a:r>
            <a:r>
              <a:rPr lang="nl-NL" baseline="0" dirty="0"/>
              <a:t> </a:t>
            </a:r>
            <a:r>
              <a:rPr lang="nl-NL" baseline="0" dirty="0" err="1"/>
              <a:t>times</a:t>
            </a:r>
            <a:r>
              <a:rPr lang="nl-NL" baseline="0" dirty="0"/>
              <a:t> keep UTZ product separate </a:t>
            </a:r>
            <a:r>
              <a:rPr lang="nl-NL" baseline="0" dirty="0" err="1"/>
              <a:t>from</a:t>
            </a:r>
            <a:r>
              <a:rPr lang="nl-NL" baseline="0" dirty="0"/>
              <a:t> non-UTZ product. </a:t>
            </a:r>
            <a:endParaRPr lang="nl-NL" dirty="0"/>
          </a:p>
        </p:txBody>
      </p:sp>
      <p:sp>
        <p:nvSpPr>
          <p:cNvPr id="4" name="Slide Number Placeholder 3"/>
          <p:cNvSpPr>
            <a:spLocks noGrp="1"/>
          </p:cNvSpPr>
          <p:nvPr>
            <p:ph type="sldNum" sz="quarter" idx="10"/>
          </p:nvPr>
        </p:nvSpPr>
        <p:spPr/>
        <p:txBody>
          <a:bodyPr/>
          <a:lstStyle/>
          <a:p>
            <a:fld id="{1010C8E0-CBF0-42EA-ACC7-41385E8424DC}" type="slidenum">
              <a:rPr lang="nl-NL" smtClean="0"/>
              <a:t>15</a:t>
            </a:fld>
            <a:endParaRPr lang="nl-NL"/>
          </a:p>
        </p:txBody>
      </p:sp>
    </p:spTree>
    <p:extLst>
      <p:ext uri="{BB962C8B-B14F-4D97-AF65-F5344CB8AC3E}">
        <p14:creationId xmlns:p14="http://schemas.microsoft.com/office/powerpoint/2010/main" val="1927949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Under the </a:t>
            </a:r>
            <a:r>
              <a:rPr lang="nl-NL" dirty="0" err="1"/>
              <a:t>segregated</a:t>
            </a:r>
            <a:r>
              <a:rPr lang="nl-NL" dirty="0"/>
              <a:t> </a:t>
            </a:r>
            <a:r>
              <a:rPr lang="nl-NL" dirty="0" err="1"/>
              <a:t>traceability</a:t>
            </a:r>
            <a:r>
              <a:rPr lang="nl-NL" dirty="0"/>
              <a:t> level, UTZ product </a:t>
            </a:r>
            <a:r>
              <a:rPr lang="nl-NL" dirty="0" err="1"/>
              <a:t>from</a:t>
            </a:r>
            <a:r>
              <a:rPr lang="nl-NL" dirty="0"/>
              <a:t> different producers or producers </a:t>
            </a:r>
            <a:r>
              <a:rPr lang="nl-NL" dirty="0" err="1"/>
              <a:t>groups</a:t>
            </a:r>
            <a:r>
              <a:rPr lang="nl-NL" dirty="0"/>
              <a:t> </a:t>
            </a:r>
            <a:r>
              <a:rPr lang="nl-NL" dirty="0" err="1"/>
              <a:t>can</a:t>
            </a:r>
            <a:r>
              <a:rPr lang="nl-NL" dirty="0"/>
              <a:t> </a:t>
            </a:r>
            <a:r>
              <a:rPr lang="nl-NL" dirty="0" err="1"/>
              <a:t>be</a:t>
            </a:r>
            <a:r>
              <a:rPr lang="nl-NL" dirty="0"/>
              <a:t> mixed. </a:t>
            </a:r>
            <a:r>
              <a:rPr lang="nl-NL" dirty="0" err="1"/>
              <a:t>If</a:t>
            </a:r>
            <a:r>
              <a:rPr lang="nl-NL" dirty="0"/>
              <a:t> a SCA, in </a:t>
            </a:r>
            <a:r>
              <a:rPr lang="nl-NL" dirty="0" err="1"/>
              <a:t>this</a:t>
            </a:r>
            <a:r>
              <a:rPr lang="nl-NL" dirty="0"/>
              <a:t> case a first </a:t>
            </a:r>
            <a:r>
              <a:rPr lang="nl-NL" dirty="0" err="1"/>
              <a:t>buyer</a:t>
            </a:r>
            <a:r>
              <a:rPr lang="nl-NL" dirty="0"/>
              <a:t>, </a:t>
            </a:r>
            <a:r>
              <a:rPr lang="nl-NL" dirty="0" err="1"/>
              <a:t>purchases</a:t>
            </a:r>
            <a:r>
              <a:rPr lang="nl-NL" dirty="0"/>
              <a:t> </a:t>
            </a:r>
            <a:r>
              <a:rPr lang="nl-NL" dirty="0" err="1"/>
              <a:t>certified</a:t>
            </a:r>
            <a:r>
              <a:rPr lang="nl-NL" dirty="0"/>
              <a:t> product </a:t>
            </a:r>
            <a:r>
              <a:rPr lang="nl-NL" dirty="0" err="1"/>
              <a:t>from</a:t>
            </a:r>
            <a:r>
              <a:rPr lang="nl-NL" dirty="0"/>
              <a:t> </a:t>
            </a:r>
            <a:r>
              <a:rPr lang="nl-NL" dirty="0" err="1"/>
              <a:t>several</a:t>
            </a:r>
            <a:r>
              <a:rPr lang="nl-NL" dirty="0"/>
              <a:t> </a:t>
            </a:r>
            <a:r>
              <a:rPr lang="nl-NL" dirty="0" err="1"/>
              <a:t>certified</a:t>
            </a:r>
            <a:r>
              <a:rPr lang="nl-NL" baseline="0" dirty="0"/>
              <a:t> producers or </a:t>
            </a:r>
            <a:r>
              <a:rPr lang="nl-NL" baseline="0" dirty="0" err="1"/>
              <a:t>groups</a:t>
            </a:r>
            <a:r>
              <a:rPr lang="nl-NL" baseline="0" dirty="0"/>
              <a:t> </a:t>
            </a:r>
            <a:r>
              <a:rPr lang="nl-NL" baseline="0" dirty="0" err="1"/>
              <a:t>and</a:t>
            </a:r>
            <a:r>
              <a:rPr lang="nl-NL" baseline="0" dirty="0"/>
              <a:t> </a:t>
            </a:r>
            <a:r>
              <a:rPr lang="nl-NL" baseline="0" dirty="0" err="1"/>
              <a:t>wishes</a:t>
            </a:r>
            <a:r>
              <a:rPr lang="nl-NL" baseline="0" dirty="0"/>
              <a:t> </a:t>
            </a:r>
            <a:r>
              <a:rPr lang="nl-NL" baseline="0" dirty="0" err="1"/>
              <a:t>to</a:t>
            </a:r>
            <a:r>
              <a:rPr lang="nl-NL" baseline="0" dirty="0"/>
              <a:t> </a:t>
            </a:r>
            <a:r>
              <a:rPr lang="nl-NL" baseline="0" dirty="0" err="1"/>
              <a:t>sell</a:t>
            </a:r>
            <a:r>
              <a:rPr lang="nl-NL" baseline="0" dirty="0"/>
              <a:t> the UTZ product </a:t>
            </a:r>
            <a:r>
              <a:rPr lang="nl-NL" baseline="0" dirty="0" err="1"/>
              <a:t>to</a:t>
            </a:r>
            <a:r>
              <a:rPr lang="nl-NL" baseline="0" dirty="0"/>
              <a:t> a next </a:t>
            </a:r>
            <a:r>
              <a:rPr lang="nl-NL" baseline="0" dirty="0" err="1"/>
              <a:t>buyer</a:t>
            </a:r>
            <a:r>
              <a:rPr lang="nl-NL" baseline="0" dirty="0"/>
              <a:t> </a:t>
            </a:r>
            <a:r>
              <a:rPr lang="nl-NL" baseline="0" dirty="0" err="1"/>
              <a:t>under</a:t>
            </a:r>
            <a:r>
              <a:rPr lang="nl-NL" baseline="0" dirty="0"/>
              <a:t> the </a:t>
            </a:r>
            <a:r>
              <a:rPr lang="nl-NL" baseline="0" dirty="0" err="1"/>
              <a:t>segregated</a:t>
            </a:r>
            <a:r>
              <a:rPr lang="nl-NL" baseline="0" dirty="0"/>
              <a:t> </a:t>
            </a:r>
            <a:r>
              <a:rPr lang="nl-NL" baseline="0" dirty="0" err="1"/>
              <a:t>traceability</a:t>
            </a:r>
            <a:r>
              <a:rPr lang="nl-NL" baseline="0" dirty="0"/>
              <a:t> level, </a:t>
            </a:r>
            <a:r>
              <a:rPr lang="nl-NL" baseline="0" dirty="0" err="1"/>
              <a:t>this</a:t>
            </a:r>
            <a:r>
              <a:rPr lang="nl-NL" baseline="0" dirty="0"/>
              <a:t> SCA </a:t>
            </a:r>
            <a:r>
              <a:rPr lang="nl-NL" baseline="0" dirty="0" err="1"/>
              <a:t>can</a:t>
            </a:r>
            <a:r>
              <a:rPr lang="nl-NL" baseline="0" dirty="0"/>
              <a:t> mix </a:t>
            </a:r>
            <a:r>
              <a:rPr lang="nl-NL" baseline="0" dirty="0" err="1"/>
              <a:t>together</a:t>
            </a:r>
            <a:r>
              <a:rPr lang="nl-NL" baseline="0" dirty="0"/>
              <a:t> </a:t>
            </a:r>
            <a:r>
              <a:rPr lang="nl-NL" baseline="0" dirty="0" err="1"/>
              <a:t>all</a:t>
            </a:r>
            <a:r>
              <a:rPr lang="nl-NL" baseline="0" dirty="0"/>
              <a:t> </a:t>
            </a:r>
            <a:r>
              <a:rPr lang="nl-NL" baseline="0" dirty="0" err="1"/>
              <a:t>certified</a:t>
            </a:r>
            <a:r>
              <a:rPr lang="nl-NL" baseline="0" dirty="0"/>
              <a:t> product </a:t>
            </a:r>
            <a:r>
              <a:rPr lang="nl-NL" baseline="0" dirty="0" err="1"/>
              <a:t>coming</a:t>
            </a:r>
            <a:r>
              <a:rPr lang="nl-NL" baseline="0" dirty="0"/>
              <a:t> </a:t>
            </a:r>
            <a:r>
              <a:rPr lang="nl-NL" baseline="0" dirty="0" err="1"/>
              <a:t>from</a:t>
            </a:r>
            <a:r>
              <a:rPr lang="nl-NL" baseline="0" dirty="0"/>
              <a:t> </a:t>
            </a:r>
            <a:r>
              <a:rPr lang="nl-NL" baseline="0" dirty="0" err="1"/>
              <a:t>certified</a:t>
            </a:r>
            <a:r>
              <a:rPr lang="nl-NL" baseline="0" dirty="0"/>
              <a:t> producers or </a:t>
            </a:r>
            <a:r>
              <a:rPr lang="nl-NL" baseline="0" dirty="0" err="1"/>
              <a:t>groups</a:t>
            </a:r>
            <a:r>
              <a:rPr lang="nl-NL" baseline="0" dirty="0"/>
              <a:t>, but must keep the </a:t>
            </a:r>
            <a:r>
              <a:rPr lang="nl-NL" baseline="0" dirty="0" err="1"/>
              <a:t>certified</a:t>
            </a:r>
            <a:r>
              <a:rPr lang="nl-NL" baseline="0" dirty="0"/>
              <a:t> product separate </a:t>
            </a:r>
            <a:r>
              <a:rPr lang="nl-NL" baseline="0" dirty="0" err="1"/>
              <a:t>from</a:t>
            </a:r>
            <a:r>
              <a:rPr lang="nl-NL" baseline="0" dirty="0"/>
              <a:t> </a:t>
            </a:r>
            <a:r>
              <a:rPr lang="nl-NL" baseline="0" dirty="0" err="1"/>
              <a:t>conventional</a:t>
            </a:r>
            <a:r>
              <a:rPr lang="nl-NL" baseline="0" dirty="0"/>
              <a:t> product. </a:t>
            </a:r>
            <a:r>
              <a:rPr lang="nl-NL" dirty="0"/>
              <a:t>  </a:t>
            </a:r>
          </a:p>
        </p:txBody>
      </p:sp>
      <p:sp>
        <p:nvSpPr>
          <p:cNvPr id="4" name="Slide Number Placeholder 3"/>
          <p:cNvSpPr>
            <a:spLocks noGrp="1"/>
          </p:cNvSpPr>
          <p:nvPr>
            <p:ph type="sldNum" sz="quarter" idx="10"/>
          </p:nvPr>
        </p:nvSpPr>
        <p:spPr/>
        <p:txBody>
          <a:bodyPr/>
          <a:lstStyle/>
          <a:p>
            <a:fld id="{1010C8E0-CBF0-42EA-ACC7-41385E8424DC}" type="slidenum">
              <a:rPr lang="nl-NL" smtClean="0"/>
              <a:t>16</a:t>
            </a:fld>
            <a:endParaRPr lang="nl-NL"/>
          </a:p>
        </p:txBody>
      </p:sp>
    </p:spTree>
    <p:extLst>
      <p:ext uri="{BB962C8B-B14F-4D97-AF65-F5344CB8AC3E}">
        <p14:creationId xmlns:p14="http://schemas.microsoft.com/office/powerpoint/2010/main" val="3907467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Mass</a:t>
            </a:r>
            <a:r>
              <a:rPr lang="nl-NL" dirty="0"/>
              <a:t> </a:t>
            </a:r>
            <a:r>
              <a:rPr lang="nl-NL" dirty="0" err="1"/>
              <a:t>balance</a:t>
            </a:r>
            <a:r>
              <a:rPr lang="nl-NL" dirty="0"/>
              <a:t> </a:t>
            </a:r>
            <a:r>
              <a:rPr lang="nl-NL" dirty="0" err="1"/>
              <a:t>refers</a:t>
            </a:r>
            <a:r>
              <a:rPr lang="nl-NL" dirty="0"/>
              <a:t> </a:t>
            </a:r>
            <a:r>
              <a:rPr lang="nl-NL" dirty="0" err="1"/>
              <a:t>to</a:t>
            </a:r>
            <a:r>
              <a:rPr lang="nl-NL" dirty="0"/>
              <a:t> </a:t>
            </a:r>
            <a:r>
              <a:rPr lang="nl-NL" dirty="0" err="1"/>
              <a:t>adminstrative</a:t>
            </a:r>
            <a:r>
              <a:rPr lang="nl-NL" dirty="0"/>
              <a:t> </a:t>
            </a:r>
            <a:r>
              <a:rPr lang="nl-NL" dirty="0" err="1"/>
              <a:t>traceability</a:t>
            </a:r>
            <a:r>
              <a:rPr lang="nl-NL" dirty="0"/>
              <a:t> of a product, </a:t>
            </a:r>
            <a:r>
              <a:rPr lang="nl-NL" dirty="0" err="1"/>
              <a:t>rather</a:t>
            </a:r>
            <a:r>
              <a:rPr lang="nl-NL" dirty="0"/>
              <a:t> </a:t>
            </a:r>
            <a:r>
              <a:rPr lang="nl-NL" dirty="0" err="1"/>
              <a:t>than</a:t>
            </a:r>
            <a:r>
              <a:rPr lang="nl-NL" dirty="0"/>
              <a:t> </a:t>
            </a:r>
            <a:r>
              <a:rPr lang="nl-NL" dirty="0" err="1"/>
              <a:t>physical</a:t>
            </a:r>
            <a:r>
              <a:rPr lang="nl-NL" baseline="0" dirty="0"/>
              <a:t> </a:t>
            </a:r>
            <a:r>
              <a:rPr lang="nl-NL" baseline="0" dirty="0" err="1"/>
              <a:t>traceability</a:t>
            </a:r>
            <a:r>
              <a:rPr lang="nl-NL" baseline="0" dirty="0"/>
              <a:t>. </a:t>
            </a:r>
            <a:r>
              <a:rPr lang="nl-NL" baseline="0" dirty="0" err="1"/>
              <a:t>This</a:t>
            </a:r>
            <a:r>
              <a:rPr lang="nl-NL" baseline="0" dirty="0"/>
              <a:t> means </a:t>
            </a:r>
            <a:r>
              <a:rPr lang="nl-NL" baseline="0" dirty="0" err="1"/>
              <a:t>that</a:t>
            </a:r>
            <a:r>
              <a:rPr lang="nl-NL" baseline="0" dirty="0"/>
              <a:t> UTZ </a:t>
            </a:r>
            <a:r>
              <a:rPr lang="nl-NL" baseline="0" dirty="0" err="1"/>
              <a:t>certified</a:t>
            </a:r>
            <a:r>
              <a:rPr lang="nl-NL" baseline="0" dirty="0"/>
              <a:t> product </a:t>
            </a:r>
            <a:r>
              <a:rPr lang="nl-NL" baseline="0" dirty="0" err="1"/>
              <a:t>can</a:t>
            </a:r>
            <a:r>
              <a:rPr lang="nl-NL" baseline="0" dirty="0"/>
              <a:t> </a:t>
            </a:r>
            <a:r>
              <a:rPr lang="nl-NL" baseline="0" dirty="0" err="1"/>
              <a:t>be</a:t>
            </a:r>
            <a:r>
              <a:rPr lang="nl-NL" baseline="0" dirty="0"/>
              <a:t> mixed </a:t>
            </a:r>
            <a:r>
              <a:rPr lang="nl-NL" baseline="0" dirty="0" err="1"/>
              <a:t>with</a:t>
            </a:r>
            <a:r>
              <a:rPr lang="nl-NL" baseline="0" dirty="0"/>
              <a:t> </a:t>
            </a:r>
            <a:r>
              <a:rPr lang="nl-NL" baseline="0" dirty="0" err="1"/>
              <a:t>conventional</a:t>
            </a:r>
            <a:r>
              <a:rPr lang="nl-NL" baseline="0" dirty="0"/>
              <a:t> product (</a:t>
            </a:r>
            <a:r>
              <a:rPr lang="nl-NL" baseline="0" dirty="0" err="1"/>
              <a:t>for</a:t>
            </a:r>
            <a:r>
              <a:rPr lang="nl-NL" baseline="0" dirty="0"/>
              <a:t> </a:t>
            </a:r>
            <a:r>
              <a:rPr lang="nl-NL" baseline="0" dirty="0" err="1"/>
              <a:t>instance</a:t>
            </a:r>
            <a:r>
              <a:rPr lang="nl-NL" baseline="0" dirty="0"/>
              <a:t> in the first </a:t>
            </a:r>
            <a:r>
              <a:rPr lang="nl-NL" baseline="0" dirty="0" err="1"/>
              <a:t>buyer</a:t>
            </a:r>
            <a:r>
              <a:rPr lang="nl-NL" baseline="0" dirty="0"/>
              <a:t> warehouse). </a:t>
            </a:r>
            <a:r>
              <a:rPr lang="nl-NL" baseline="0" dirty="0" err="1"/>
              <a:t>What</a:t>
            </a:r>
            <a:r>
              <a:rPr lang="nl-NL" baseline="0" dirty="0"/>
              <a:t> is important is </a:t>
            </a:r>
            <a:r>
              <a:rPr lang="nl-NL" baseline="0" dirty="0" err="1"/>
              <a:t>that</a:t>
            </a:r>
            <a:r>
              <a:rPr lang="nl-NL" baseline="0" dirty="0"/>
              <a:t> the </a:t>
            </a:r>
            <a:r>
              <a:rPr lang="nl-NL" baseline="0" dirty="0" err="1"/>
              <a:t>proportion</a:t>
            </a:r>
            <a:r>
              <a:rPr lang="nl-NL" baseline="0" dirty="0"/>
              <a:t> of product </a:t>
            </a:r>
            <a:r>
              <a:rPr lang="nl-NL" baseline="0" dirty="0" err="1"/>
              <a:t>sold</a:t>
            </a:r>
            <a:r>
              <a:rPr lang="nl-NL" baseline="0" dirty="0"/>
              <a:t> as UTZ does </a:t>
            </a:r>
            <a:r>
              <a:rPr lang="nl-NL" baseline="0" dirty="0" err="1"/>
              <a:t>not</a:t>
            </a:r>
            <a:r>
              <a:rPr lang="nl-NL" baseline="0" dirty="0"/>
              <a:t> </a:t>
            </a:r>
            <a:r>
              <a:rPr lang="nl-NL" baseline="0" dirty="0" err="1"/>
              <a:t>exceed</a:t>
            </a:r>
            <a:r>
              <a:rPr lang="nl-NL" baseline="0" dirty="0"/>
              <a:t> the </a:t>
            </a:r>
            <a:r>
              <a:rPr lang="nl-NL" baseline="0" dirty="0" err="1"/>
              <a:t>proportion</a:t>
            </a:r>
            <a:r>
              <a:rPr lang="nl-NL" baseline="0" dirty="0"/>
              <a:t> of product </a:t>
            </a:r>
            <a:r>
              <a:rPr lang="nl-NL" baseline="0" dirty="0" err="1"/>
              <a:t>purchased</a:t>
            </a:r>
            <a:r>
              <a:rPr lang="nl-NL" baseline="0" dirty="0"/>
              <a:t> as UTZ. </a:t>
            </a:r>
            <a:r>
              <a:rPr lang="nl-NL" baseline="0" dirty="0" err="1"/>
              <a:t>Here</a:t>
            </a:r>
            <a:r>
              <a:rPr lang="nl-NL" baseline="0" dirty="0"/>
              <a:t>, the output volume </a:t>
            </a:r>
            <a:r>
              <a:rPr lang="nl-NL" baseline="0" dirty="0" err="1"/>
              <a:t>sold</a:t>
            </a:r>
            <a:r>
              <a:rPr lang="nl-NL" baseline="0" dirty="0"/>
              <a:t> as UTZ is the </a:t>
            </a:r>
            <a:r>
              <a:rPr lang="nl-NL" baseline="0" dirty="0" err="1"/>
              <a:t>same</a:t>
            </a:r>
            <a:r>
              <a:rPr lang="nl-NL" baseline="0" dirty="0"/>
              <a:t> as the input volume </a:t>
            </a:r>
            <a:r>
              <a:rPr lang="nl-NL" baseline="0" dirty="0" err="1"/>
              <a:t>purchased</a:t>
            </a:r>
            <a:r>
              <a:rPr lang="nl-NL" baseline="0" dirty="0"/>
              <a:t> as UTZ.</a:t>
            </a:r>
          </a:p>
          <a:p>
            <a:endParaRPr lang="nl-NL" baseline="0" dirty="0"/>
          </a:p>
          <a:p>
            <a:r>
              <a:rPr lang="nl-NL" baseline="0" dirty="0"/>
              <a:t>The MB </a:t>
            </a:r>
            <a:r>
              <a:rPr lang="nl-NL" baseline="0" dirty="0" err="1"/>
              <a:t>traceability</a:t>
            </a:r>
            <a:r>
              <a:rPr lang="nl-NL" baseline="0" dirty="0"/>
              <a:t> level </a:t>
            </a:r>
            <a:r>
              <a:rPr lang="nl-NL" baseline="0" dirty="0" err="1"/>
              <a:t>can</a:t>
            </a:r>
            <a:r>
              <a:rPr lang="nl-NL" baseline="0" dirty="0"/>
              <a:t> </a:t>
            </a:r>
            <a:r>
              <a:rPr lang="nl-NL" baseline="0" dirty="0" err="1"/>
              <a:t>already</a:t>
            </a:r>
            <a:r>
              <a:rPr lang="nl-NL" baseline="0" dirty="0"/>
              <a:t> </a:t>
            </a:r>
            <a:r>
              <a:rPr lang="nl-NL" baseline="0" dirty="0" err="1"/>
              <a:t>be</a:t>
            </a:r>
            <a:r>
              <a:rPr lang="nl-NL" baseline="0" dirty="0"/>
              <a:t> </a:t>
            </a:r>
            <a:r>
              <a:rPr lang="nl-NL" baseline="0" dirty="0" err="1"/>
              <a:t>used</a:t>
            </a:r>
            <a:r>
              <a:rPr lang="nl-NL" baseline="0" dirty="0"/>
              <a:t> </a:t>
            </a:r>
            <a:r>
              <a:rPr lang="nl-NL" baseline="0" dirty="0" err="1"/>
              <a:t>by</a:t>
            </a:r>
            <a:r>
              <a:rPr lang="nl-NL" baseline="0" dirty="0"/>
              <a:t> the first </a:t>
            </a:r>
            <a:r>
              <a:rPr lang="nl-NL" baseline="0" dirty="0" err="1"/>
              <a:t>buyer</a:t>
            </a:r>
            <a:r>
              <a:rPr lang="nl-NL" baseline="0" dirty="0"/>
              <a:t>. </a:t>
            </a:r>
            <a:r>
              <a:rPr lang="nl-NL" baseline="0" dirty="0" err="1"/>
              <a:t>This</a:t>
            </a:r>
            <a:r>
              <a:rPr lang="nl-NL" baseline="0" dirty="0"/>
              <a:t> </a:t>
            </a:r>
            <a:r>
              <a:rPr lang="nl-NL" baseline="0" dirty="0" err="1"/>
              <a:t>traceability</a:t>
            </a:r>
            <a:r>
              <a:rPr lang="nl-NL" baseline="0" dirty="0"/>
              <a:t> level </a:t>
            </a:r>
            <a:r>
              <a:rPr lang="nl-NL" baseline="0" dirty="0" err="1"/>
              <a:t>only</a:t>
            </a:r>
            <a:r>
              <a:rPr lang="nl-NL" baseline="0" dirty="0"/>
              <a:t> </a:t>
            </a:r>
            <a:r>
              <a:rPr lang="nl-NL" baseline="0" dirty="0" err="1"/>
              <a:t>applies</a:t>
            </a:r>
            <a:r>
              <a:rPr lang="nl-NL" baseline="0" dirty="0"/>
              <a:t> </a:t>
            </a:r>
            <a:r>
              <a:rPr lang="nl-NL" baseline="0" dirty="0" err="1"/>
              <a:t>to</a:t>
            </a:r>
            <a:r>
              <a:rPr lang="nl-NL" baseline="0" dirty="0"/>
              <a:t> UTZ </a:t>
            </a:r>
            <a:r>
              <a:rPr lang="nl-NL" baseline="0" dirty="0" err="1"/>
              <a:t>certified</a:t>
            </a:r>
            <a:r>
              <a:rPr lang="nl-NL" baseline="0" dirty="0"/>
              <a:t> </a:t>
            </a:r>
            <a:r>
              <a:rPr lang="nl-NL" baseline="0" dirty="0" err="1"/>
              <a:t>cocoa</a:t>
            </a:r>
            <a:r>
              <a:rPr lang="nl-NL" baseline="0" dirty="0"/>
              <a:t> </a:t>
            </a:r>
            <a:r>
              <a:rPr lang="nl-NL" baseline="0" dirty="0" err="1"/>
              <a:t>and</a:t>
            </a:r>
            <a:r>
              <a:rPr lang="nl-NL" baseline="0" dirty="0"/>
              <a:t> </a:t>
            </a:r>
            <a:r>
              <a:rPr lang="nl-NL" baseline="0" dirty="0" err="1"/>
              <a:t>hazelnuts</a:t>
            </a:r>
            <a:r>
              <a:rPr lang="nl-NL" baseline="0" dirty="0"/>
              <a:t>. </a:t>
            </a:r>
            <a:r>
              <a:rPr lang="nl-NL" baseline="0" dirty="0" err="1"/>
              <a:t>Other</a:t>
            </a:r>
            <a:r>
              <a:rPr lang="nl-NL" baseline="0" dirty="0"/>
              <a:t> </a:t>
            </a:r>
            <a:r>
              <a:rPr lang="nl-NL" baseline="0" dirty="0" err="1"/>
              <a:t>products</a:t>
            </a:r>
            <a:r>
              <a:rPr lang="nl-NL" baseline="0" dirty="0"/>
              <a:t> </a:t>
            </a:r>
            <a:r>
              <a:rPr lang="nl-NL" baseline="0" dirty="0" err="1"/>
              <a:t>such</a:t>
            </a:r>
            <a:r>
              <a:rPr lang="nl-NL" baseline="0" dirty="0"/>
              <a:t> as coffee </a:t>
            </a:r>
            <a:r>
              <a:rPr lang="nl-NL" baseline="0" dirty="0" err="1"/>
              <a:t>and</a:t>
            </a:r>
            <a:r>
              <a:rPr lang="nl-NL" baseline="0" dirty="0"/>
              <a:t> tea </a:t>
            </a:r>
            <a:r>
              <a:rPr lang="nl-NL" baseline="0" dirty="0" err="1"/>
              <a:t>can</a:t>
            </a:r>
            <a:r>
              <a:rPr lang="nl-NL" baseline="0" dirty="0"/>
              <a:t> </a:t>
            </a:r>
            <a:r>
              <a:rPr lang="nl-NL" baseline="0" dirty="0" err="1"/>
              <a:t>only</a:t>
            </a:r>
            <a:r>
              <a:rPr lang="nl-NL" baseline="0" dirty="0"/>
              <a:t> </a:t>
            </a:r>
            <a:r>
              <a:rPr lang="nl-NL" baseline="0" dirty="0" err="1"/>
              <a:t>be</a:t>
            </a:r>
            <a:r>
              <a:rPr lang="nl-NL" baseline="0" dirty="0"/>
              <a:t> </a:t>
            </a:r>
            <a:r>
              <a:rPr lang="nl-NL" baseline="0" dirty="0" err="1"/>
              <a:t>traded</a:t>
            </a:r>
            <a:r>
              <a:rPr lang="nl-NL" baseline="0" dirty="0"/>
              <a:t> at </a:t>
            </a:r>
            <a:r>
              <a:rPr lang="nl-NL" baseline="0" dirty="0" err="1"/>
              <a:t>either</a:t>
            </a:r>
            <a:r>
              <a:rPr lang="nl-NL" baseline="0" dirty="0"/>
              <a:t> IP or SG level.</a:t>
            </a:r>
            <a:endParaRPr lang="nl-NL" dirty="0"/>
          </a:p>
        </p:txBody>
      </p:sp>
      <p:sp>
        <p:nvSpPr>
          <p:cNvPr id="4" name="Slide Number Placeholder 3"/>
          <p:cNvSpPr>
            <a:spLocks noGrp="1"/>
          </p:cNvSpPr>
          <p:nvPr>
            <p:ph type="sldNum" sz="quarter" idx="10"/>
          </p:nvPr>
        </p:nvSpPr>
        <p:spPr/>
        <p:txBody>
          <a:bodyPr/>
          <a:lstStyle/>
          <a:p>
            <a:fld id="{1010C8E0-CBF0-42EA-ACC7-41385E8424DC}" type="slidenum">
              <a:rPr lang="nl-NL" smtClean="0"/>
              <a:t>17</a:t>
            </a:fld>
            <a:endParaRPr lang="nl-NL"/>
          </a:p>
        </p:txBody>
      </p:sp>
    </p:spTree>
    <p:extLst>
      <p:ext uri="{BB962C8B-B14F-4D97-AF65-F5344CB8AC3E}">
        <p14:creationId xmlns:p14="http://schemas.microsoft.com/office/powerpoint/2010/main" val="3786198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baseline="0" dirty="0" err="1"/>
              <a:t>SCAs</a:t>
            </a:r>
            <a:r>
              <a:rPr lang="nl-NL" baseline="0" dirty="0"/>
              <a:t> </a:t>
            </a:r>
            <a:r>
              <a:rPr lang="nl-NL" baseline="0" dirty="0" err="1"/>
              <a:t>can</a:t>
            </a:r>
            <a:r>
              <a:rPr lang="nl-NL" baseline="0" dirty="0"/>
              <a:t> </a:t>
            </a:r>
            <a:r>
              <a:rPr lang="nl-NL" baseline="0" dirty="0" err="1"/>
              <a:t>only</a:t>
            </a:r>
            <a:r>
              <a:rPr lang="nl-NL" baseline="0" dirty="0"/>
              <a:t> </a:t>
            </a:r>
            <a:r>
              <a:rPr lang="nl-NL" baseline="0" dirty="0" err="1"/>
              <a:t>purchase</a:t>
            </a:r>
            <a:r>
              <a:rPr lang="nl-NL" baseline="0" dirty="0"/>
              <a:t> product of </a:t>
            </a:r>
            <a:r>
              <a:rPr lang="nl-NL" baseline="0" dirty="0" err="1"/>
              <a:t>equal</a:t>
            </a:r>
            <a:r>
              <a:rPr lang="nl-NL" baseline="0" dirty="0"/>
              <a:t> or </a:t>
            </a:r>
            <a:r>
              <a:rPr lang="nl-NL" baseline="0" dirty="0" err="1"/>
              <a:t>stricter</a:t>
            </a:r>
            <a:r>
              <a:rPr lang="nl-NL" baseline="0" dirty="0"/>
              <a:t> </a:t>
            </a:r>
            <a:r>
              <a:rPr lang="nl-NL" baseline="0" dirty="0" err="1"/>
              <a:t>traceability</a:t>
            </a:r>
            <a:r>
              <a:rPr lang="nl-NL" baseline="0" dirty="0"/>
              <a:t> level </a:t>
            </a:r>
            <a:r>
              <a:rPr lang="nl-NL" baseline="0" dirty="0" err="1"/>
              <a:t>than</a:t>
            </a:r>
            <a:r>
              <a:rPr lang="nl-NL" baseline="0" dirty="0"/>
              <a:t> the </a:t>
            </a:r>
            <a:r>
              <a:rPr lang="nl-NL" baseline="0" dirty="0" err="1"/>
              <a:t>one</a:t>
            </a:r>
            <a:r>
              <a:rPr lang="nl-NL" baseline="0" dirty="0"/>
              <a:t> </a:t>
            </a:r>
            <a:r>
              <a:rPr lang="nl-NL" baseline="0" dirty="0" err="1"/>
              <a:t>they</a:t>
            </a:r>
            <a:r>
              <a:rPr lang="nl-NL" baseline="0" dirty="0"/>
              <a:t> are </a:t>
            </a:r>
            <a:r>
              <a:rPr lang="nl-NL" baseline="0" dirty="0" err="1"/>
              <a:t>certified</a:t>
            </a:r>
            <a:r>
              <a:rPr lang="nl-NL" baseline="0" dirty="0"/>
              <a:t> </a:t>
            </a:r>
            <a:r>
              <a:rPr lang="nl-NL" baseline="0" dirty="0" err="1"/>
              <a:t>for</a:t>
            </a:r>
            <a:r>
              <a:rPr lang="nl-NL" baseline="0" dirty="0"/>
              <a:t>. For </a:t>
            </a:r>
            <a:r>
              <a:rPr lang="nl-NL" baseline="0" dirty="0" err="1"/>
              <a:t>example</a:t>
            </a:r>
            <a:r>
              <a:rPr lang="nl-NL" baseline="0" dirty="0"/>
              <a:t>, </a:t>
            </a:r>
            <a:r>
              <a:rPr lang="nl-NL" baseline="0" dirty="0" err="1"/>
              <a:t>this</a:t>
            </a:r>
            <a:r>
              <a:rPr lang="nl-NL" baseline="0" dirty="0"/>
              <a:t> means </a:t>
            </a:r>
            <a:r>
              <a:rPr lang="nl-NL" baseline="0" dirty="0" err="1"/>
              <a:t>that</a:t>
            </a:r>
            <a:r>
              <a:rPr lang="nl-NL" baseline="0" dirty="0"/>
              <a:t> </a:t>
            </a:r>
            <a:r>
              <a:rPr lang="nl-NL" baseline="0" dirty="0" err="1"/>
              <a:t>if</a:t>
            </a:r>
            <a:r>
              <a:rPr lang="nl-NL" baseline="0" dirty="0"/>
              <a:t> a processor is </a:t>
            </a:r>
            <a:r>
              <a:rPr lang="nl-NL" baseline="0" dirty="0" err="1"/>
              <a:t>only</a:t>
            </a:r>
            <a:r>
              <a:rPr lang="nl-NL" baseline="0" dirty="0"/>
              <a:t> </a:t>
            </a:r>
            <a:r>
              <a:rPr lang="nl-NL" baseline="0" dirty="0" err="1"/>
              <a:t>certified</a:t>
            </a:r>
            <a:r>
              <a:rPr lang="nl-NL" baseline="0" dirty="0"/>
              <a:t> at the </a:t>
            </a:r>
            <a:r>
              <a:rPr lang="nl-NL" baseline="0" dirty="0" err="1"/>
              <a:t>segregated</a:t>
            </a:r>
            <a:r>
              <a:rPr lang="nl-NL" baseline="0" dirty="0"/>
              <a:t> </a:t>
            </a:r>
            <a:r>
              <a:rPr lang="nl-NL" baseline="0" dirty="0" err="1"/>
              <a:t>traceability</a:t>
            </a:r>
            <a:r>
              <a:rPr lang="nl-NL" baseline="0" dirty="0"/>
              <a:t> level, </a:t>
            </a:r>
            <a:r>
              <a:rPr lang="nl-NL" baseline="0" dirty="0" err="1"/>
              <a:t>they</a:t>
            </a:r>
            <a:r>
              <a:rPr lang="nl-NL" baseline="0" dirty="0"/>
              <a:t> </a:t>
            </a:r>
            <a:r>
              <a:rPr lang="nl-NL" baseline="0" dirty="0" err="1"/>
              <a:t>cannot</a:t>
            </a:r>
            <a:r>
              <a:rPr lang="nl-NL" baseline="0" dirty="0"/>
              <a:t> </a:t>
            </a:r>
            <a:r>
              <a:rPr lang="nl-NL" baseline="0" dirty="0" err="1"/>
              <a:t>purchase</a:t>
            </a:r>
            <a:r>
              <a:rPr lang="nl-NL" baseline="0" dirty="0"/>
              <a:t> MB product. </a:t>
            </a:r>
            <a:endParaRPr lang="nl-NL" dirty="0"/>
          </a:p>
          <a:p>
            <a:endParaRPr lang="nl-NL" dirty="0"/>
          </a:p>
        </p:txBody>
      </p:sp>
      <p:sp>
        <p:nvSpPr>
          <p:cNvPr id="4" name="Slide Number Placeholder 3"/>
          <p:cNvSpPr>
            <a:spLocks noGrp="1"/>
          </p:cNvSpPr>
          <p:nvPr>
            <p:ph type="sldNum" sz="quarter" idx="10"/>
          </p:nvPr>
        </p:nvSpPr>
        <p:spPr/>
        <p:txBody>
          <a:bodyPr/>
          <a:lstStyle/>
          <a:p>
            <a:fld id="{1010C8E0-CBF0-42EA-ACC7-41385E8424DC}" type="slidenum">
              <a:rPr lang="nl-NL" smtClean="0"/>
              <a:t>18</a:t>
            </a:fld>
            <a:endParaRPr lang="nl-NL"/>
          </a:p>
        </p:txBody>
      </p:sp>
    </p:spTree>
    <p:extLst>
      <p:ext uri="{BB962C8B-B14F-4D97-AF65-F5344CB8AC3E}">
        <p14:creationId xmlns:p14="http://schemas.microsoft.com/office/powerpoint/2010/main" val="2843512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6D0307A-885B-4137-AF00-B609DE37A29E}" type="slidenum">
              <a:rPr lang="fr-FR" smtClean="0"/>
              <a:t>19</a:t>
            </a:fld>
            <a:endParaRPr lang="fr-FR"/>
          </a:p>
        </p:txBody>
      </p:sp>
    </p:spTree>
    <p:extLst>
      <p:ext uri="{BB962C8B-B14F-4D97-AF65-F5344CB8AC3E}">
        <p14:creationId xmlns:p14="http://schemas.microsoft.com/office/powerpoint/2010/main" val="1588081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nSpc>
                <a:spcPct val="80000"/>
              </a:lnSpc>
              <a:buFontTx/>
              <a:buNone/>
            </a:pPr>
            <a:r>
              <a:rPr lang="en-US" baseline="0" dirty="0">
                <a:latin typeface="Arial" pitchFamily="34" charset="0"/>
              </a:rPr>
              <a:t>The Good Inside Portal is our tool to ensure traceability between all of the actors in the supply chain, from the producer to the packer.</a:t>
            </a:r>
          </a:p>
          <a:p>
            <a:pPr marL="0" indent="0">
              <a:lnSpc>
                <a:spcPct val="80000"/>
              </a:lnSpc>
              <a:buFontTx/>
              <a:buNone/>
            </a:pPr>
            <a:r>
              <a:rPr lang="en-US" baseline="0" dirty="0">
                <a:latin typeface="Arial" pitchFamily="34" charset="0"/>
              </a:rPr>
              <a:t>It is an online traceability system in which members have to register transactions of UTZ certified products. </a:t>
            </a:r>
          </a:p>
        </p:txBody>
      </p:sp>
    </p:spTree>
    <p:extLst>
      <p:ext uri="{BB962C8B-B14F-4D97-AF65-F5344CB8AC3E}">
        <p14:creationId xmlns:p14="http://schemas.microsoft.com/office/powerpoint/2010/main" val="3598711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a:t>
            </a:r>
            <a:r>
              <a:rPr lang="en-US" baseline="0" dirty="0"/>
              <a:t> performing a chain of custody audit, you must determine whether your client needs to be certified or not.</a:t>
            </a:r>
          </a:p>
          <a:p>
            <a:r>
              <a:rPr lang="en-US" baseline="0" dirty="0"/>
              <a:t>If the client meets the following three </a:t>
            </a:r>
            <a:r>
              <a:rPr lang="en-US" baseline="0" dirty="0" err="1"/>
              <a:t>critieria</a:t>
            </a:r>
            <a:r>
              <a:rPr lang="en-US" baseline="0" dirty="0"/>
              <a:t>, then they must be certified. The criteria are, if they own UTZ Certified product, if they physically handle the product, and if they make a product claim. Depending on the commodity, different activities are considered as physical handling; these activities can be found in the chain of custody document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For coffee, also the supply chain actor that physically handle the coffee from cherry to green coffee must be certified under chain of custody</a:t>
            </a:r>
          </a:p>
          <a:p>
            <a:r>
              <a:rPr lang="en-US" baseline="0" dirty="0"/>
              <a:t>A product claim means that the member claims the product as UTZ when they sell it onwards. A product claim can be either on a B2B or B2C transaction</a:t>
            </a:r>
          </a:p>
          <a:p>
            <a:endParaRPr lang="en-US" baseline="0" dirty="0"/>
          </a:p>
        </p:txBody>
      </p:sp>
      <p:sp>
        <p:nvSpPr>
          <p:cNvPr id="4" name="Slide Number Placeholder 3"/>
          <p:cNvSpPr>
            <a:spLocks noGrp="1"/>
          </p:cNvSpPr>
          <p:nvPr>
            <p:ph type="sldNum" sz="quarter" idx="10"/>
          </p:nvPr>
        </p:nvSpPr>
        <p:spPr/>
        <p:txBody>
          <a:bodyPr/>
          <a:lstStyle/>
          <a:p>
            <a:fld id="{D6D0307A-885B-4137-AF00-B609DE37A29E}" type="slidenum">
              <a:rPr lang="fr-FR" smtClean="0">
                <a:solidFill>
                  <a:prstClr val="black"/>
                </a:solidFill>
              </a:rPr>
              <a:pPr/>
              <a:t>23</a:t>
            </a:fld>
            <a:endParaRPr lang="fr-FR">
              <a:solidFill>
                <a:prstClr val="black"/>
              </a:solidFill>
            </a:endParaRPr>
          </a:p>
        </p:txBody>
      </p:sp>
    </p:spTree>
    <p:extLst>
      <p:ext uri="{BB962C8B-B14F-4D97-AF65-F5344CB8AC3E}">
        <p14:creationId xmlns:p14="http://schemas.microsoft.com/office/powerpoint/2010/main" val="310337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85456" y="8686364"/>
            <a:ext cx="2970946" cy="45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6" tIns="45448" rIns="90896" bIns="45448" anchor="b"/>
          <a:lstStyle>
            <a:lvl1pPr defTabSz="919163" eaLnBrk="0" hangingPunct="0">
              <a:defRPr>
                <a:solidFill>
                  <a:schemeClr val="tx1"/>
                </a:solidFill>
                <a:latin typeface="Arial" charset="0"/>
                <a:ea typeface="MS PGothic" pitchFamily="34" charset="-128"/>
              </a:defRPr>
            </a:lvl1pPr>
            <a:lvl2pPr marL="742950" indent="-285750" defTabSz="919163" eaLnBrk="0" hangingPunct="0">
              <a:defRPr>
                <a:solidFill>
                  <a:schemeClr val="tx1"/>
                </a:solidFill>
                <a:latin typeface="Arial" charset="0"/>
                <a:ea typeface="MS PGothic" pitchFamily="34" charset="-128"/>
              </a:defRPr>
            </a:lvl2pPr>
            <a:lvl3pPr marL="1143000" indent="-228600" defTabSz="919163" eaLnBrk="0" hangingPunct="0">
              <a:defRPr>
                <a:solidFill>
                  <a:schemeClr val="tx1"/>
                </a:solidFill>
                <a:latin typeface="Arial" charset="0"/>
                <a:ea typeface="MS PGothic" pitchFamily="34" charset="-128"/>
              </a:defRPr>
            </a:lvl3pPr>
            <a:lvl4pPr marL="1600200" indent="-228600" defTabSz="919163" eaLnBrk="0" hangingPunct="0">
              <a:defRPr>
                <a:solidFill>
                  <a:schemeClr val="tx1"/>
                </a:solidFill>
                <a:latin typeface="Arial" charset="0"/>
                <a:ea typeface="MS PGothic" pitchFamily="34" charset="-128"/>
              </a:defRPr>
            </a:lvl4pPr>
            <a:lvl5pPr marL="2057400" indent="-228600" defTabSz="919163" eaLnBrk="0" hangingPunct="0">
              <a:defRPr>
                <a:solidFill>
                  <a:schemeClr val="tx1"/>
                </a:solidFill>
                <a:latin typeface="Arial" charset="0"/>
                <a:ea typeface="MS PGothic" pitchFamily="34" charset="-128"/>
              </a:defRPr>
            </a:lvl5pPr>
            <a:lvl6pPr marL="2514600" indent="-228600" defTabSz="919163" eaLnBrk="0" fontAlgn="base" hangingPunct="0">
              <a:spcBef>
                <a:spcPct val="0"/>
              </a:spcBef>
              <a:spcAft>
                <a:spcPct val="0"/>
              </a:spcAft>
              <a:defRPr>
                <a:solidFill>
                  <a:schemeClr val="tx1"/>
                </a:solidFill>
                <a:latin typeface="Arial" charset="0"/>
                <a:ea typeface="MS PGothic" pitchFamily="34" charset="-128"/>
              </a:defRPr>
            </a:lvl6pPr>
            <a:lvl7pPr marL="2971800" indent="-228600" defTabSz="919163" eaLnBrk="0" fontAlgn="base" hangingPunct="0">
              <a:spcBef>
                <a:spcPct val="0"/>
              </a:spcBef>
              <a:spcAft>
                <a:spcPct val="0"/>
              </a:spcAft>
              <a:defRPr>
                <a:solidFill>
                  <a:schemeClr val="tx1"/>
                </a:solidFill>
                <a:latin typeface="Arial" charset="0"/>
                <a:ea typeface="MS PGothic" pitchFamily="34" charset="-128"/>
              </a:defRPr>
            </a:lvl7pPr>
            <a:lvl8pPr marL="3429000" indent="-228600" defTabSz="919163" eaLnBrk="0" fontAlgn="base" hangingPunct="0">
              <a:spcBef>
                <a:spcPct val="0"/>
              </a:spcBef>
              <a:spcAft>
                <a:spcPct val="0"/>
              </a:spcAft>
              <a:defRPr>
                <a:solidFill>
                  <a:schemeClr val="tx1"/>
                </a:solidFill>
                <a:latin typeface="Arial" charset="0"/>
                <a:ea typeface="MS PGothic" pitchFamily="34" charset="-128"/>
              </a:defRPr>
            </a:lvl8pPr>
            <a:lvl9pPr marL="3886200" indent="-228600" defTabSz="919163" eaLnBrk="0" fontAlgn="base" hangingPunct="0">
              <a:spcBef>
                <a:spcPct val="0"/>
              </a:spcBef>
              <a:spcAft>
                <a:spcPct val="0"/>
              </a:spcAft>
              <a:defRPr>
                <a:solidFill>
                  <a:schemeClr val="tx1"/>
                </a:solidFill>
                <a:latin typeface="Arial" charset="0"/>
                <a:ea typeface="MS PGothic" pitchFamily="34" charset="-128"/>
              </a:defRPr>
            </a:lvl9pPr>
          </a:lstStyle>
          <a:p>
            <a:pPr algn="r" eaLnBrk="1" hangingPunct="1"/>
            <a:fld id="{0070824B-AA73-4546-8720-8A015BBD04F9}" type="slidenum">
              <a:rPr lang="en-US" sz="1200"/>
              <a:pPr algn="r" eaLnBrk="1" hangingPunct="1"/>
              <a:t>3</a:t>
            </a:fld>
            <a:endParaRPr lang="en-US" sz="1200"/>
          </a:p>
        </p:txBody>
      </p:sp>
      <p:sp>
        <p:nvSpPr>
          <p:cNvPr id="60419" name="Rectangle 2"/>
          <p:cNvSpPr>
            <a:spLocks noGrp="1" noRot="1" noChangeAspect="1" noChangeArrowheads="1" noTextEdit="1"/>
          </p:cNvSpPr>
          <p:nvPr>
            <p:ph type="sldImg"/>
          </p:nvPr>
        </p:nvSpPr>
        <p:spPr>
          <a:xfrm>
            <a:off x="1141413" y="682625"/>
            <a:ext cx="4576762" cy="3432175"/>
          </a:xfrm>
          <a:ln/>
        </p:spPr>
      </p:sp>
      <p:sp>
        <p:nvSpPr>
          <p:cNvPr id="60420" name="Rectangle 3"/>
          <p:cNvSpPr>
            <a:spLocks noGrp="1" noChangeArrowheads="1"/>
          </p:cNvSpPr>
          <p:nvPr>
            <p:ph type="body" idx="1"/>
          </p:nvPr>
        </p:nvSpPr>
        <p:spPr>
          <a:xfrm>
            <a:off x="916111" y="4343913"/>
            <a:ext cx="5025783" cy="411728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6" tIns="45448" rIns="90896" bIns="45448"/>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Calibri" pitchFamily="34" charset="0"/>
              </a:rPr>
              <a:t>The Chain of custody is a s</a:t>
            </a:r>
            <a:r>
              <a:rPr lang="en-US" sz="1200" kern="1200" dirty="0">
                <a:solidFill>
                  <a:schemeClr val="tx1"/>
                </a:solidFill>
                <a:latin typeface="+mn-lt"/>
                <a:ea typeface="+mn-ea"/>
                <a:cs typeface="Calibri" pitchFamily="34" charset="0"/>
              </a:rPr>
              <a:t>et of administrative and technical rules designed to provide a high level of confidence that the UTZ Certified product originates from or relates to an UTZ Certified source.</a:t>
            </a:r>
          </a:p>
          <a:p>
            <a:pPr eaLnBrk="1" hangingPunct="1"/>
            <a:r>
              <a:rPr lang="en-US" dirty="0">
                <a:latin typeface="Arial" charset="0"/>
              </a:rPr>
              <a:t>For the traceability</a:t>
            </a:r>
            <a:r>
              <a:rPr lang="en-US" baseline="0" dirty="0">
                <a:latin typeface="Arial" charset="0"/>
              </a:rPr>
              <a:t> levels Identity preserved and segregation, t</a:t>
            </a:r>
            <a:r>
              <a:rPr lang="en-US" dirty="0">
                <a:latin typeface="Arial" charset="0"/>
              </a:rPr>
              <a:t>he Chain of Custody includes a s</a:t>
            </a:r>
            <a:r>
              <a:rPr lang="en-US" dirty="0">
                <a:solidFill>
                  <a:schemeClr val="tx2"/>
                </a:solidFill>
                <a:latin typeface="Arial" charset="0"/>
              </a:rPr>
              <a:t>et of requirements that ensures physical and administrative </a:t>
            </a:r>
            <a:r>
              <a:rPr lang="en-US" u="sng" dirty="0">
                <a:solidFill>
                  <a:schemeClr val="tx2"/>
                </a:solidFill>
                <a:latin typeface="Arial" charset="0"/>
              </a:rPr>
              <a:t>separation</a:t>
            </a:r>
            <a:r>
              <a:rPr lang="en-US" dirty="0">
                <a:solidFill>
                  <a:schemeClr val="tx2"/>
                </a:solidFill>
                <a:latin typeface="Arial" charset="0"/>
              </a:rPr>
              <a:t> of UTZ CERTIFIED products from non-certified products throughout</a:t>
            </a:r>
            <a:r>
              <a:rPr lang="en-US" baseline="0" dirty="0">
                <a:solidFill>
                  <a:schemeClr val="tx2"/>
                </a:solidFill>
                <a:latin typeface="Arial" charset="0"/>
              </a:rPr>
              <a:t> the entire supply chain</a:t>
            </a:r>
          </a:p>
          <a:p>
            <a:pPr eaLnBrk="1" hangingPunct="1"/>
            <a:r>
              <a:rPr lang="en-US" sz="1200" kern="1200" dirty="0">
                <a:solidFill>
                  <a:schemeClr val="tx1"/>
                </a:solidFill>
                <a:latin typeface="+mn-lt"/>
                <a:ea typeface="+mn-ea"/>
                <a:cs typeface="Calibri" pitchFamily="34" charset="0"/>
              </a:rPr>
              <a:t>For the mass balance traceability level, the chain of custody standard ensures</a:t>
            </a:r>
            <a:r>
              <a:rPr lang="en-US" sz="1200" kern="1200" baseline="0" dirty="0">
                <a:solidFill>
                  <a:schemeClr val="tx1"/>
                </a:solidFill>
                <a:latin typeface="+mn-lt"/>
                <a:ea typeface="+mn-ea"/>
                <a:cs typeface="Calibri" pitchFamily="34" charset="0"/>
              </a:rPr>
              <a:t> the administrative separation of certified goods.</a:t>
            </a:r>
            <a:endParaRPr lang="en-US" baseline="0" dirty="0">
              <a:solidFill>
                <a:schemeClr val="tx2"/>
              </a:solidFill>
              <a:latin typeface="Arial" charset="0"/>
            </a:endParaRPr>
          </a:p>
          <a:p>
            <a:pPr eaLnBrk="1" hangingPunct="1"/>
            <a:r>
              <a:rPr lang="en-US" dirty="0">
                <a:solidFill>
                  <a:schemeClr val="tx2"/>
                </a:solidFill>
                <a:latin typeface="Arial" charset="0"/>
              </a:rPr>
              <a:t>The objectives of the chain of custody</a:t>
            </a:r>
            <a:r>
              <a:rPr lang="en-US" baseline="0" dirty="0">
                <a:solidFill>
                  <a:schemeClr val="tx2"/>
                </a:solidFill>
                <a:latin typeface="Arial" charset="0"/>
              </a:rPr>
              <a:t> are: 1. to prevent the mixing of UTZ certified products with non-UTZ certified products and 2. To ensure that products with an UTZ claim are indeed UTZ certified</a:t>
            </a:r>
            <a:endParaRPr lang="en-US" dirty="0">
              <a:solidFill>
                <a:schemeClr val="tx2"/>
              </a:solidFill>
              <a:latin typeface="Arial"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Calibri" pitchFamily="34" charset="0"/>
              </a:rPr>
              <a:t>Thus, the chain of custody certification ensures</a:t>
            </a:r>
            <a:r>
              <a:rPr lang="en-US" dirty="0">
                <a:solidFill>
                  <a:schemeClr val="tx2"/>
                </a:solidFill>
                <a:latin typeface="Arial" charset="0"/>
              </a:rPr>
              <a:t> traceability along the supply chain.</a:t>
            </a:r>
            <a:endParaRPr lang="en-US" sz="1200" kern="1200" dirty="0">
              <a:solidFill>
                <a:schemeClr val="tx1"/>
              </a:solidFill>
              <a:latin typeface="+mn-lt"/>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Calibri" pitchFamily="34" charset="0"/>
            </a:endParaRPr>
          </a:p>
          <a:p>
            <a:pPr eaLnBrk="1" hangingPunct="1"/>
            <a:endParaRPr lang="en-US" dirty="0">
              <a:latin typeface="Arial" charset="0"/>
            </a:endParaRPr>
          </a:p>
        </p:txBody>
      </p:sp>
    </p:spTree>
    <p:extLst>
      <p:ext uri="{BB962C8B-B14F-4D97-AF65-F5344CB8AC3E}">
        <p14:creationId xmlns:p14="http://schemas.microsoft.com/office/powerpoint/2010/main" val="919108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Traders</a:t>
            </a:r>
            <a:r>
              <a:rPr lang="nl-NL" dirty="0"/>
              <a:t> </a:t>
            </a:r>
            <a:r>
              <a:rPr lang="nl-NL" dirty="0" err="1"/>
              <a:t>typically</a:t>
            </a:r>
            <a:r>
              <a:rPr lang="nl-NL" dirty="0"/>
              <a:t> </a:t>
            </a:r>
            <a:r>
              <a:rPr lang="nl-NL" dirty="0" err="1"/>
              <a:t>don’t</a:t>
            </a:r>
            <a:r>
              <a:rPr lang="nl-NL" dirty="0"/>
              <a:t> meet the 3 criteria as </a:t>
            </a:r>
            <a:r>
              <a:rPr lang="nl-NL" dirty="0" err="1"/>
              <a:t>they</a:t>
            </a:r>
            <a:r>
              <a:rPr lang="nl-NL" dirty="0"/>
              <a:t> </a:t>
            </a:r>
            <a:r>
              <a:rPr lang="nl-NL" dirty="0" err="1"/>
              <a:t>often</a:t>
            </a:r>
            <a:r>
              <a:rPr lang="nl-NL" dirty="0"/>
              <a:t> </a:t>
            </a:r>
            <a:r>
              <a:rPr lang="nl-NL" dirty="0" err="1"/>
              <a:t>don’t</a:t>
            </a:r>
            <a:r>
              <a:rPr lang="nl-NL" dirty="0"/>
              <a:t> </a:t>
            </a:r>
            <a:r>
              <a:rPr lang="nl-NL" dirty="0" err="1"/>
              <a:t>physically</a:t>
            </a:r>
            <a:r>
              <a:rPr lang="nl-NL" dirty="0"/>
              <a:t> handle the </a:t>
            </a:r>
            <a:r>
              <a:rPr lang="nl-NL" dirty="0" err="1"/>
              <a:t>certified</a:t>
            </a:r>
            <a:r>
              <a:rPr lang="nl-NL" dirty="0"/>
              <a:t> product. </a:t>
            </a:r>
            <a:r>
              <a:rPr lang="nl-NL" dirty="0" err="1"/>
              <a:t>Thus</a:t>
            </a:r>
            <a:r>
              <a:rPr lang="nl-NL" dirty="0"/>
              <a:t>, </a:t>
            </a:r>
            <a:r>
              <a:rPr lang="nl-NL" dirty="0" err="1"/>
              <a:t>they</a:t>
            </a:r>
            <a:r>
              <a:rPr lang="nl-NL" dirty="0"/>
              <a:t> </a:t>
            </a:r>
            <a:r>
              <a:rPr lang="nl-NL" dirty="0" err="1"/>
              <a:t>don’t</a:t>
            </a:r>
            <a:r>
              <a:rPr lang="nl-NL" dirty="0"/>
              <a:t> </a:t>
            </a:r>
            <a:r>
              <a:rPr lang="nl-NL" dirty="0" err="1"/>
              <a:t>need</a:t>
            </a:r>
            <a:r>
              <a:rPr lang="nl-NL" dirty="0"/>
              <a:t> </a:t>
            </a:r>
            <a:r>
              <a:rPr lang="nl-NL" dirty="0" err="1"/>
              <a:t>to</a:t>
            </a:r>
            <a:r>
              <a:rPr lang="nl-NL" dirty="0"/>
              <a:t> </a:t>
            </a:r>
            <a:r>
              <a:rPr lang="nl-NL" dirty="0" err="1"/>
              <a:t>be</a:t>
            </a:r>
            <a:r>
              <a:rPr lang="nl-NL" baseline="0" dirty="0"/>
              <a:t> </a:t>
            </a:r>
            <a:r>
              <a:rPr lang="nl-NL" baseline="0" dirty="0" err="1"/>
              <a:t>certified</a:t>
            </a:r>
            <a:r>
              <a:rPr lang="nl-NL" baseline="0" dirty="0"/>
              <a:t> </a:t>
            </a:r>
            <a:r>
              <a:rPr lang="nl-NL" baseline="0" dirty="0" err="1"/>
              <a:t>if</a:t>
            </a:r>
            <a:r>
              <a:rPr lang="nl-NL" baseline="0" dirty="0"/>
              <a:t> </a:t>
            </a:r>
            <a:r>
              <a:rPr lang="nl-NL" baseline="0" dirty="0" err="1"/>
              <a:t>they</a:t>
            </a:r>
            <a:r>
              <a:rPr lang="nl-NL" baseline="0" dirty="0"/>
              <a:t> are </a:t>
            </a:r>
            <a:r>
              <a:rPr lang="nl-NL" baseline="0" dirty="0" err="1"/>
              <a:t>simply</a:t>
            </a:r>
            <a:r>
              <a:rPr lang="nl-NL" baseline="0" dirty="0"/>
              <a:t> </a:t>
            </a:r>
            <a:r>
              <a:rPr lang="nl-NL" baseline="0" dirty="0" err="1"/>
              <a:t>trading</a:t>
            </a:r>
            <a:r>
              <a:rPr lang="nl-NL" baseline="0" dirty="0"/>
              <a:t>.</a:t>
            </a:r>
            <a:endParaRPr lang="nl-NL" dirty="0"/>
          </a:p>
        </p:txBody>
      </p:sp>
      <p:sp>
        <p:nvSpPr>
          <p:cNvPr id="4" name="Slide Number Placeholder 3"/>
          <p:cNvSpPr>
            <a:spLocks noGrp="1"/>
          </p:cNvSpPr>
          <p:nvPr>
            <p:ph type="sldNum" sz="quarter" idx="10"/>
          </p:nvPr>
        </p:nvSpPr>
        <p:spPr/>
        <p:txBody>
          <a:bodyPr/>
          <a:lstStyle/>
          <a:p>
            <a:fld id="{37EED437-75BB-B14C-A6A0-399488772235}" type="slidenum">
              <a:rPr lang="en-US" smtClean="0"/>
              <a:t>24</a:t>
            </a:fld>
            <a:endParaRPr lang="en-US"/>
          </a:p>
        </p:txBody>
      </p:sp>
    </p:spTree>
    <p:extLst>
      <p:ext uri="{BB962C8B-B14F-4D97-AF65-F5344CB8AC3E}">
        <p14:creationId xmlns:p14="http://schemas.microsoft.com/office/powerpoint/2010/main" val="769988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a:ln/>
        </p:spPr>
      </p:sp>
      <p:sp>
        <p:nvSpPr>
          <p:cNvPr id="9113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ES" dirty="0">
              <a:latin typeface="Arial" charset="0"/>
            </a:endParaRPr>
          </a:p>
        </p:txBody>
      </p:sp>
      <p:sp>
        <p:nvSpPr>
          <p:cNvPr id="9114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801" eaLnBrk="0" hangingPunct="0">
              <a:defRPr>
                <a:solidFill>
                  <a:schemeClr val="tx1"/>
                </a:solidFill>
                <a:latin typeface="Arial" charset="0"/>
                <a:ea typeface="MS PGothic" pitchFamily="34" charset="-128"/>
              </a:defRPr>
            </a:lvl1pPr>
            <a:lvl2pPr marL="720881" indent="-277262" defTabSz="908801" eaLnBrk="0" hangingPunct="0">
              <a:defRPr>
                <a:solidFill>
                  <a:schemeClr val="tx1"/>
                </a:solidFill>
                <a:latin typeface="Arial" charset="0"/>
                <a:ea typeface="MS PGothic" pitchFamily="34" charset="-128"/>
              </a:defRPr>
            </a:lvl2pPr>
            <a:lvl3pPr marL="1109046" indent="-221809" defTabSz="908801" eaLnBrk="0" hangingPunct="0">
              <a:defRPr>
                <a:solidFill>
                  <a:schemeClr val="tx1"/>
                </a:solidFill>
                <a:latin typeface="Arial" charset="0"/>
                <a:ea typeface="MS PGothic" pitchFamily="34" charset="-128"/>
              </a:defRPr>
            </a:lvl3pPr>
            <a:lvl4pPr marL="1552665" indent="-221809" defTabSz="908801" eaLnBrk="0" hangingPunct="0">
              <a:defRPr>
                <a:solidFill>
                  <a:schemeClr val="tx1"/>
                </a:solidFill>
                <a:latin typeface="Arial" charset="0"/>
                <a:ea typeface="MS PGothic" pitchFamily="34" charset="-128"/>
              </a:defRPr>
            </a:lvl4pPr>
            <a:lvl5pPr marL="1996283" indent="-221809" defTabSz="908801" eaLnBrk="0" hangingPunct="0">
              <a:defRPr>
                <a:solidFill>
                  <a:schemeClr val="tx1"/>
                </a:solidFill>
                <a:latin typeface="Arial" charset="0"/>
                <a:ea typeface="MS PGothic" pitchFamily="34" charset="-128"/>
              </a:defRPr>
            </a:lvl5pPr>
            <a:lvl6pPr marL="2439901" indent="-221809" defTabSz="908801" eaLnBrk="0" fontAlgn="base" hangingPunct="0">
              <a:spcBef>
                <a:spcPct val="0"/>
              </a:spcBef>
              <a:spcAft>
                <a:spcPct val="0"/>
              </a:spcAft>
              <a:defRPr>
                <a:solidFill>
                  <a:schemeClr val="tx1"/>
                </a:solidFill>
                <a:latin typeface="Arial" charset="0"/>
                <a:ea typeface="MS PGothic" pitchFamily="34" charset="-128"/>
              </a:defRPr>
            </a:lvl6pPr>
            <a:lvl7pPr marL="2883520" indent="-221809" defTabSz="908801" eaLnBrk="0" fontAlgn="base" hangingPunct="0">
              <a:spcBef>
                <a:spcPct val="0"/>
              </a:spcBef>
              <a:spcAft>
                <a:spcPct val="0"/>
              </a:spcAft>
              <a:defRPr>
                <a:solidFill>
                  <a:schemeClr val="tx1"/>
                </a:solidFill>
                <a:latin typeface="Arial" charset="0"/>
                <a:ea typeface="MS PGothic" pitchFamily="34" charset="-128"/>
              </a:defRPr>
            </a:lvl7pPr>
            <a:lvl8pPr marL="3327139" indent="-221809" defTabSz="908801" eaLnBrk="0" fontAlgn="base" hangingPunct="0">
              <a:spcBef>
                <a:spcPct val="0"/>
              </a:spcBef>
              <a:spcAft>
                <a:spcPct val="0"/>
              </a:spcAft>
              <a:defRPr>
                <a:solidFill>
                  <a:schemeClr val="tx1"/>
                </a:solidFill>
                <a:latin typeface="Arial" charset="0"/>
                <a:ea typeface="MS PGothic" pitchFamily="34" charset="-128"/>
              </a:defRPr>
            </a:lvl8pPr>
            <a:lvl9pPr marL="3770756" indent="-221809" defTabSz="908801" eaLnBrk="0" fontAlgn="base" hangingPunct="0">
              <a:spcBef>
                <a:spcPct val="0"/>
              </a:spcBef>
              <a:spcAft>
                <a:spcPct val="0"/>
              </a:spcAft>
              <a:defRPr>
                <a:solidFill>
                  <a:schemeClr val="tx1"/>
                </a:solidFill>
                <a:latin typeface="Arial" charset="0"/>
                <a:ea typeface="MS PGothic" pitchFamily="34" charset="-128"/>
              </a:defRPr>
            </a:lvl9pPr>
          </a:lstStyle>
          <a:p>
            <a:pPr eaLnBrk="1" hangingPunct="1"/>
            <a:fld id="{25066F1B-2805-4987-A5C2-EDA71C1E5381}" type="slidenum">
              <a:rPr lang="en-US" smtClean="0">
                <a:solidFill>
                  <a:prstClr val="black"/>
                </a:solidFill>
              </a:rPr>
              <a:pPr eaLnBrk="1" hangingPunct="1"/>
              <a:t>25</a:t>
            </a:fld>
            <a:endParaRPr lang="en-US">
              <a:solidFill>
                <a:prstClr val="black"/>
              </a:solidFill>
            </a:endParaRPr>
          </a:p>
        </p:txBody>
      </p:sp>
      <p:sp>
        <p:nvSpPr>
          <p:cNvPr id="2" name="Header Placeholder 1"/>
          <p:cNvSpPr>
            <a:spLocks noGrp="1"/>
          </p:cNvSpPr>
          <p:nvPr>
            <p:ph type="hdr" sz="quarter" idx="10"/>
          </p:nvPr>
        </p:nvSpPr>
        <p:spPr/>
        <p:txBody>
          <a:bodyPr/>
          <a:lstStyle/>
          <a:p>
            <a:r>
              <a:rPr lang="nl-NL">
                <a:solidFill>
                  <a:prstClr val="black"/>
                </a:solidFill>
              </a:rPr>
              <a:t>UTZ Certification Protocol</a:t>
            </a:r>
          </a:p>
        </p:txBody>
      </p:sp>
    </p:spTree>
    <p:extLst>
      <p:ext uri="{BB962C8B-B14F-4D97-AF65-F5344CB8AC3E}">
        <p14:creationId xmlns:p14="http://schemas.microsoft.com/office/powerpoint/2010/main" val="1853858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Subcontractors</a:t>
            </a:r>
            <a:r>
              <a:rPr lang="nl-NL" baseline="0" dirty="0"/>
              <a:t> do </a:t>
            </a:r>
            <a:r>
              <a:rPr lang="nl-NL" baseline="0" dirty="0" err="1"/>
              <a:t>not</a:t>
            </a:r>
            <a:r>
              <a:rPr lang="nl-NL" baseline="0" dirty="0"/>
              <a:t> </a:t>
            </a:r>
            <a:r>
              <a:rPr lang="nl-NL" baseline="0" dirty="0" err="1"/>
              <a:t>need</a:t>
            </a:r>
            <a:r>
              <a:rPr lang="nl-NL" baseline="0" dirty="0"/>
              <a:t> </a:t>
            </a:r>
            <a:r>
              <a:rPr lang="nl-NL" baseline="0" dirty="0" err="1"/>
              <a:t>to</a:t>
            </a:r>
            <a:r>
              <a:rPr lang="nl-NL" baseline="0" dirty="0"/>
              <a:t> </a:t>
            </a:r>
            <a:r>
              <a:rPr lang="nl-NL" baseline="0" dirty="0" err="1"/>
              <a:t>be</a:t>
            </a:r>
            <a:r>
              <a:rPr lang="nl-NL" baseline="0" dirty="0"/>
              <a:t> </a:t>
            </a:r>
            <a:r>
              <a:rPr lang="nl-NL" baseline="0" dirty="0" err="1"/>
              <a:t>certified</a:t>
            </a:r>
            <a:r>
              <a:rPr lang="nl-NL" baseline="0" dirty="0"/>
              <a:t> </a:t>
            </a:r>
            <a:r>
              <a:rPr lang="nl-NL" baseline="0" dirty="0" err="1"/>
              <a:t>either</a:t>
            </a:r>
            <a:r>
              <a:rPr lang="nl-NL" baseline="0" dirty="0"/>
              <a:t>. In </a:t>
            </a:r>
            <a:r>
              <a:rPr lang="nl-NL" baseline="0" dirty="0" err="1"/>
              <a:t>this</a:t>
            </a:r>
            <a:r>
              <a:rPr lang="nl-NL" baseline="0" dirty="0"/>
              <a:t> case, </a:t>
            </a:r>
            <a:r>
              <a:rPr lang="nl-NL" baseline="0" dirty="0" err="1"/>
              <a:t>if</a:t>
            </a:r>
            <a:r>
              <a:rPr lang="nl-NL" baseline="0" dirty="0"/>
              <a:t> Company A </a:t>
            </a:r>
            <a:r>
              <a:rPr lang="nl-NL" baseline="0" dirty="0" err="1"/>
              <a:t>subcontracts</a:t>
            </a:r>
            <a:r>
              <a:rPr lang="nl-NL" baseline="0" dirty="0"/>
              <a:t> </a:t>
            </a:r>
            <a:r>
              <a:rPr lang="nl-NL" baseline="0" dirty="0" err="1"/>
              <a:t>all</a:t>
            </a:r>
            <a:r>
              <a:rPr lang="nl-NL" baseline="0" dirty="0"/>
              <a:t> </a:t>
            </a:r>
            <a:r>
              <a:rPr lang="nl-NL" baseline="0" dirty="0" err="1"/>
              <a:t>physical</a:t>
            </a:r>
            <a:r>
              <a:rPr lang="nl-NL" baseline="0" dirty="0"/>
              <a:t> handling </a:t>
            </a:r>
            <a:r>
              <a:rPr lang="nl-NL" baseline="0" dirty="0" err="1"/>
              <a:t>to</a:t>
            </a:r>
            <a:r>
              <a:rPr lang="nl-NL" baseline="0" dirty="0"/>
              <a:t> a subcontractor, Company A must </a:t>
            </a:r>
            <a:r>
              <a:rPr lang="nl-NL" baseline="0" dirty="0" err="1"/>
              <a:t>be</a:t>
            </a:r>
            <a:r>
              <a:rPr lang="nl-NL" baseline="0" dirty="0"/>
              <a:t> </a:t>
            </a:r>
            <a:r>
              <a:rPr lang="nl-NL" baseline="0" dirty="0" err="1"/>
              <a:t>certified</a:t>
            </a:r>
            <a:r>
              <a:rPr lang="nl-NL" baseline="0" dirty="0"/>
              <a:t>. Company A is </a:t>
            </a:r>
            <a:r>
              <a:rPr lang="nl-NL" baseline="0" dirty="0" err="1"/>
              <a:t>responsible</a:t>
            </a:r>
            <a:r>
              <a:rPr lang="nl-NL" baseline="0" dirty="0"/>
              <a:t> </a:t>
            </a:r>
            <a:r>
              <a:rPr lang="nl-NL" baseline="0" dirty="0" err="1"/>
              <a:t>for</a:t>
            </a:r>
            <a:r>
              <a:rPr lang="nl-NL" baseline="0" dirty="0"/>
              <a:t> the compliance of the subcontractor </a:t>
            </a:r>
            <a:r>
              <a:rPr lang="nl-NL" baseline="0" dirty="0" err="1"/>
              <a:t>with</a:t>
            </a:r>
            <a:r>
              <a:rPr lang="nl-NL" baseline="0" dirty="0"/>
              <a:t> the UTZ </a:t>
            </a:r>
            <a:r>
              <a:rPr lang="nl-NL" baseline="0" dirty="0" err="1"/>
              <a:t>ChoC</a:t>
            </a:r>
            <a:r>
              <a:rPr lang="nl-NL" baseline="0" dirty="0"/>
              <a:t> Standard. </a:t>
            </a:r>
          </a:p>
        </p:txBody>
      </p:sp>
      <p:sp>
        <p:nvSpPr>
          <p:cNvPr id="4" name="Slide Number Placeholder 3"/>
          <p:cNvSpPr>
            <a:spLocks noGrp="1"/>
          </p:cNvSpPr>
          <p:nvPr>
            <p:ph type="sldNum" sz="quarter" idx="10"/>
          </p:nvPr>
        </p:nvSpPr>
        <p:spPr/>
        <p:txBody>
          <a:bodyPr/>
          <a:lstStyle/>
          <a:p>
            <a:fld id="{37EED437-75BB-B14C-A6A0-399488772235}" type="slidenum">
              <a:rPr lang="en-US" smtClean="0"/>
              <a:t>26</a:t>
            </a:fld>
            <a:endParaRPr lang="en-US"/>
          </a:p>
        </p:txBody>
      </p:sp>
    </p:spTree>
    <p:extLst>
      <p:ext uri="{BB962C8B-B14F-4D97-AF65-F5344CB8AC3E}">
        <p14:creationId xmlns:p14="http://schemas.microsoft.com/office/powerpoint/2010/main" val="3768808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nl-NL" baseline="0" dirty="0" err="1"/>
              <a:t>If</a:t>
            </a:r>
            <a:r>
              <a:rPr lang="nl-NL" baseline="0" dirty="0"/>
              <a:t> the subcontractor is </a:t>
            </a:r>
            <a:r>
              <a:rPr lang="nl-NL" baseline="0" dirty="0" err="1"/>
              <a:t>already</a:t>
            </a:r>
            <a:r>
              <a:rPr lang="nl-NL" baseline="0" dirty="0"/>
              <a:t> </a:t>
            </a:r>
            <a:r>
              <a:rPr lang="nl-NL" baseline="0" dirty="0" err="1"/>
              <a:t>certified</a:t>
            </a:r>
            <a:r>
              <a:rPr lang="nl-NL" baseline="0" dirty="0"/>
              <a:t> on </a:t>
            </a:r>
            <a:r>
              <a:rPr lang="nl-NL" baseline="0" dirty="0" err="1"/>
              <a:t>their</a:t>
            </a:r>
            <a:r>
              <a:rPr lang="nl-NL" baseline="0" dirty="0"/>
              <a:t> </a:t>
            </a:r>
            <a:r>
              <a:rPr lang="nl-NL" baseline="0" dirty="0" err="1"/>
              <a:t>own</a:t>
            </a:r>
            <a:r>
              <a:rPr lang="nl-NL" baseline="0" dirty="0"/>
              <a:t>, </a:t>
            </a:r>
            <a:r>
              <a:rPr lang="nl-NL" baseline="0" dirty="0" err="1"/>
              <a:t>it</a:t>
            </a:r>
            <a:r>
              <a:rPr lang="nl-NL" baseline="0" dirty="0"/>
              <a:t> is </a:t>
            </a:r>
            <a:r>
              <a:rPr lang="nl-NL" baseline="0" dirty="0" err="1"/>
              <a:t>not</a:t>
            </a:r>
            <a:r>
              <a:rPr lang="nl-NL" baseline="0" dirty="0"/>
              <a:t> </a:t>
            </a:r>
            <a:r>
              <a:rPr lang="nl-NL" baseline="0" dirty="0" err="1"/>
              <a:t>necessarily</a:t>
            </a:r>
            <a:r>
              <a:rPr lang="nl-NL" baseline="0" dirty="0"/>
              <a:t> </a:t>
            </a:r>
            <a:r>
              <a:rPr lang="nl-NL" baseline="0" dirty="0" err="1"/>
              <a:t>for</a:t>
            </a:r>
            <a:r>
              <a:rPr lang="nl-NL" baseline="0" dirty="0"/>
              <a:t> Company A do </a:t>
            </a:r>
            <a:r>
              <a:rPr lang="nl-NL" baseline="0" dirty="0" err="1"/>
              <a:t>be</a:t>
            </a:r>
            <a:r>
              <a:rPr lang="nl-NL" baseline="0" dirty="0"/>
              <a:t> </a:t>
            </a:r>
            <a:r>
              <a:rPr lang="nl-NL" baseline="0" dirty="0" err="1"/>
              <a:t>certified</a:t>
            </a:r>
            <a:r>
              <a:rPr lang="nl-NL" baseline="0" dirty="0"/>
              <a:t>.</a:t>
            </a:r>
            <a:endParaRPr lang="nl-NL" dirty="0"/>
          </a:p>
          <a:p>
            <a:endParaRPr lang="nl-NL" dirty="0"/>
          </a:p>
        </p:txBody>
      </p:sp>
      <p:sp>
        <p:nvSpPr>
          <p:cNvPr id="4" name="Slide Number Placeholder 3"/>
          <p:cNvSpPr>
            <a:spLocks noGrp="1"/>
          </p:cNvSpPr>
          <p:nvPr>
            <p:ph type="sldNum" sz="quarter" idx="10"/>
          </p:nvPr>
        </p:nvSpPr>
        <p:spPr/>
        <p:txBody>
          <a:bodyPr/>
          <a:lstStyle/>
          <a:p>
            <a:fld id="{37EED437-75BB-B14C-A6A0-399488772235}" type="slidenum">
              <a:rPr lang="en-US" smtClean="0"/>
              <a:t>27</a:t>
            </a:fld>
            <a:endParaRPr lang="en-US"/>
          </a:p>
        </p:txBody>
      </p:sp>
    </p:spTree>
    <p:extLst>
      <p:ext uri="{BB962C8B-B14F-4D97-AF65-F5344CB8AC3E}">
        <p14:creationId xmlns:p14="http://schemas.microsoft.com/office/powerpoint/2010/main" val="1253415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As a review, the</a:t>
            </a:r>
            <a:r>
              <a:rPr lang="nl-NL" baseline="0" dirty="0"/>
              <a:t> </a:t>
            </a:r>
            <a:r>
              <a:rPr lang="nl-NL" baseline="0" dirty="0" err="1"/>
              <a:t>following</a:t>
            </a:r>
            <a:r>
              <a:rPr lang="nl-NL" baseline="0" dirty="0"/>
              <a:t> are the types of members </a:t>
            </a:r>
            <a:r>
              <a:rPr lang="nl-NL" baseline="0" dirty="0" err="1"/>
              <a:t>that</a:t>
            </a:r>
            <a:r>
              <a:rPr lang="nl-NL" baseline="0" dirty="0"/>
              <a:t> do </a:t>
            </a:r>
            <a:r>
              <a:rPr lang="nl-NL" baseline="0" dirty="0" err="1"/>
              <a:t>not</a:t>
            </a:r>
            <a:r>
              <a:rPr lang="nl-NL" baseline="0" dirty="0"/>
              <a:t> </a:t>
            </a:r>
            <a:r>
              <a:rPr lang="nl-NL" baseline="0" dirty="0" err="1"/>
              <a:t>need</a:t>
            </a:r>
            <a:r>
              <a:rPr lang="nl-NL" baseline="0" dirty="0"/>
              <a:t> </a:t>
            </a:r>
            <a:r>
              <a:rPr lang="nl-NL" baseline="0" dirty="0" err="1"/>
              <a:t>to</a:t>
            </a:r>
            <a:r>
              <a:rPr lang="nl-NL" baseline="0" dirty="0"/>
              <a:t> </a:t>
            </a:r>
            <a:r>
              <a:rPr lang="nl-NL" baseline="0" dirty="0" err="1"/>
              <a:t>be</a:t>
            </a:r>
            <a:r>
              <a:rPr lang="nl-NL" baseline="0" dirty="0"/>
              <a:t> </a:t>
            </a:r>
            <a:r>
              <a:rPr lang="nl-NL" baseline="0" dirty="0" err="1"/>
              <a:t>certified</a:t>
            </a:r>
            <a:endParaRPr lang="nl-NL" dirty="0"/>
          </a:p>
          <a:p>
            <a:r>
              <a:rPr lang="nl-NL" dirty="0" err="1"/>
              <a:t>Traders</a:t>
            </a:r>
            <a:r>
              <a:rPr lang="nl-NL" baseline="0" dirty="0"/>
              <a:t> </a:t>
            </a:r>
            <a:r>
              <a:rPr lang="nl-NL" baseline="0" dirty="0" err="1"/>
              <a:t>that</a:t>
            </a:r>
            <a:r>
              <a:rPr lang="nl-NL" baseline="0" dirty="0"/>
              <a:t> do </a:t>
            </a:r>
            <a:r>
              <a:rPr lang="nl-NL" baseline="0" dirty="0" err="1"/>
              <a:t>not</a:t>
            </a:r>
            <a:r>
              <a:rPr lang="nl-NL" baseline="0" dirty="0"/>
              <a:t> </a:t>
            </a:r>
            <a:r>
              <a:rPr lang="nl-NL" baseline="0" dirty="0" err="1"/>
              <a:t>perform</a:t>
            </a:r>
            <a:r>
              <a:rPr lang="nl-NL" baseline="0" dirty="0"/>
              <a:t> </a:t>
            </a:r>
            <a:r>
              <a:rPr lang="nl-NL" baseline="0" dirty="0" err="1"/>
              <a:t>physical</a:t>
            </a:r>
            <a:r>
              <a:rPr lang="nl-NL" baseline="0" dirty="0"/>
              <a:t> handling </a:t>
            </a:r>
            <a:r>
              <a:rPr lang="nl-NL" baseline="0" dirty="0" err="1"/>
              <a:t>activities</a:t>
            </a:r>
            <a:r>
              <a:rPr lang="nl-NL" baseline="0" dirty="0"/>
              <a:t> </a:t>
            </a:r>
            <a:r>
              <a:rPr lang="nl-NL" baseline="0" dirty="0" err="1"/>
              <a:t>with</a:t>
            </a:r>
            <a:r>
              <a:rPr lang="nl-NL" baseline="0" dirty="0"/>
              <a:t> the UTZ </a:t>
            </a:r>
            <a:r>
              <a:rPr lang="nl-NL" baseline="0" dirty="0" err="1"/>
              <a:t>products</a:t>
            </a:r>
            <a:r>
              <a:rPr lang="nl-NL" baseline="0" dirty="0"/>
              <a:t> </a:t>
            </a:r>
            <a:r>
              <a:rPr lang="nl-NL" baseline="0" dirty="0" err="1"/>
              <a:t>and</a:t>
            </a:r>
            <a:r>
              <a:rPr lang="nl-NL" baseline="0" dirty="0"/>
              <a:t> </a:t>
            </a:r>
            <a:r>
              <a:rPr lang="nl-NL" baseline="0" dirty="0" err="1"/>
              <a:t>don’t</a:t>
            </a:r>
            <a:r>
              <a:rPr lang="nl-NL" baseline="0" dirty="0"/>
              <a:t> </a:t>
            </a:r>
            <a:r>
              <a:rPr lang="nl-NL" baseline="0" dirty="0" err="1"/>
              <a:t>subcontract</a:t>
            </a:r>
            <a:r>
              <a:rPr lang="nl-NL" baseline="0" dirty="0"/>
              <a:t> </a:t>
            </a:r>
            <a:r>
              <a:rPr lang="nl-NL" baseline="0" dirty="0" err="1"/>
              <a:t>such</a:t>
            </a:r>
            <a:r>
              <a:rPr lang="nl-NL" baseline="0" dirty="0"/>
              <a:t> </a:t>
            </a:r>
            <a:r>
              <a:rPr lang="nl-NL" baseline="0" dirty="0" err="1"/>
              <a:t>activities</a:t>
            </a:r>
            <a:r>
              <a:rPr lang="nl-NL" baseline="0" dirty="0"/>
              <a:t> </a:t>
            </a:r>
          </a:p>
          <a:p>
            <a:r>
              <a:rPr lang="nl-NL" baseline="0" dirty="0" err="1"/>
              <a:t>Traders</a:t>
            </a:r>
            <a:r>
              <a:rPr lang="nl-NL" baseline="0" dirty="0"/>
              <a:t> </a:t>
            </a:r>
            <a:r>
              <a:rPr lang="nl-NL" baseline="0" dirty="0" err="1"/>
              <a:t>that</a:t>
            </a:r>
            <a:r>
              <a:rPr lang="nl-NL" baseline="0" dirty="0"/>
              <a:t> </a:t>
            </a:r>
            <a:r>
              <a:rPr lang="nl-NL" baseline="0" dirty="0" err="1"/>
              <a:t>subcontracts</a:t>
            </a:r>
            <a:r>
              <a:rPr lang="nl-NL" baseline="0" dirty="0"/>
              <a:t> </a:t>
            </a:r>
            <a:r>
              <a:rPr lang="nl-NL" baseline="0" dirty="0" err="1"/>
              <a:t>already</a:t>
            </a:r>
            <a:r>
              <a:rPr lang="nl-NL" baseline="0" dirty="0"/>
              <a:t> </a:t>
            </a:r>
            <a:r>
              <a:rPr lang="nl-NL" baseline="0" dirty="0" err="1"/>
              <a:t>certified</a:t>
            </a:r>
            <a:r>
              <a:rPr lang="nl-NL" baseline="0" dirty="0"/>
              <a:t> units </a:t>
            </a:r>
            <a:r>
              <a:rPr lang="nl-NL" baseline="0" dirty="0" err="1"/>
              <a:t>to</a:t>
            </a:r>
            <a:r>
              <a:rPr lang="nl-NL" baseline="0" dirty="0"/>
              <a:t> </a:t>
            </a:r>
            <a:r>
              <a:rPr lang="nl-NL" baseline="0" dirty="0" err="1"/>
              <a:t>conduct</a:t>
            </a:r>
            <a:r>
              <a:rPr lang="nl-NL" baseline="0" dirty="0"/>
              <a:t> </a:t>
            </a:r>
            <a:r>
              <a:rPr lang="nl-NL" baseline="0" dirty="0" err="1"/>
              <a:t>an</a:t>
            </a:r>
            <a:r>
              <a:rPr lang="nl-NL" baseline="0" dirty="0"/>
              <a:t> </a:t>
            </a:r>
            <a:r>
              <a:rPr lang="nl-NL" baseline="0" dirty="0" err="1"/>
              <a:t>activity</a:t>
            </a:r>
            <a:r>
              <a:rPr lang="nl-NL" baseline="0" dirty="0"/>
              <a:t> </a:t>
            </a:r>
            <a:r>
              <a:rPr lang="nl-NL" baseline="0" dirty="0" err="1"/>
              <a:t>that</a:t>
            </a:r>
            <a:r>
              <a:rPr lang="nl-NL" baseline="0" dirty="0"/>
              <a:t> </a:t>
            </a:r>
            <a:r>
              <a:rPr lang="nl-NL" baseline="0" dirty="0" err="1"/>
              <a:t>falls</a:t>
            </a:r>
            <a:r>
              <a:rPr lang="nl-NL" baseline="0" dirty="0"/>
              <a:t> </a:t>
            </a:r>
            <a:r>
              <a:rPr lang="nl-NL" baseline="0" dirty="0" err="1"/>
              <a:t>under</a:t>
            </a:r>
            <a:r>
              <a:rPr lang="nl-NL" baseline="0" dirty="0"/>
              <a:t> the </a:t>
            </a:r>
            <a:r>
              <a:rPr lang="nl-NL" baseline="0" dirty="0" err="1"/>
              <a:t>category</a:t>
            </a:r>
            <a:r>
              <a:rPr lang="nl-NL" baseline="0" dirty="0"/>
              <a:t> ‘</a:t>
            </a:r>
            <a:r>
              <a:rPr lang="nl-NL" baseline="0" dirty="0" err="1"/>
              <a:t>physical</a:t>
            </a:r>
            <a:r>
              <a:rPr lang="nl-NL" baseline="0" dirty="0"/>
              <a:t> handling’ </a:t>
            </a:r>
          </a:p>
          <a:p>
            <a:r>
              <a:rPr lang="nl-NL" baseline="0" dirty="0"/>
              <a:t>Small volume </a:t>
            </a:r>
            <a:r>
              <a:rPr lang="nl-NL" baseline="0" dirty="0" err="1"/>
              <a:t>supply</a:t>
            </a:r>
            <a:r>
              <a:rPr lang="nl-NL" baseline="0" dirty="0"/>
              <a:t> chain actors. The volume </a:t>
            </a:r>
            <a:r>
              <a:rPr lang="nl-NL" baseline="0" dirty="0" err="1"/>
              <a:t>threshold</a:t>
            </a:r>
            <a:r>
              <a:rPr lang="nl-NL" baseline="0" dirty="0"/>
              <a:t> </a:t>
            </a:r>
            <a:r>
              <a:rPr lang="nl-NL" baseline="0" dirty="0" err="1"/>
              <a:t>depends</a:t>
            </a:r>
            <a:r>
              <a:rPr lang="nl-NL" baseline="0" dirty="0"/>
              <a:t> on the product; </a:t>
            </a:r>
            <a:r>
              <a:rPr lang="nl-NL" baseline="0" dirty="0" err="1"/>
              <a:t>for</a:t>
            </a:r>
            <a:r>
              <a:rPr lang="nl-NL" baseline="0" dirty="0"/>
              <a:t> coffee </a:t>
            </a:r>
            <a:r>
              <a:rPr lang="nl-NL" baseline="0" dirty="0" err="1"/>
              <a:t>and</a:t>
            </a:r>
            <a:r>
              <a:rPr lang="nl-NL" baseline="0" dirty="0"/>
              <a:t> tea </a:t>
            </a:r>
            <a:r>
              <a:rPr lang="nl-NL" baseline="0" dirty="0" err="1"/>
              <a:t>those</a:t>
            </a:r>
            <a:r>
              <a:rPr lang="nl-NL" baseline="0" dirty="0"/>
              <a:t> </a:t>
            </a:r>
            <a:r>
              <a:rPr lang="nl-NL" baseline="0" dirty="0" err="1"/>
              <a:t>who</a:t>
            </a:r>
            <a:r>
              <a:rPr lang="nl-NL" baseline="0" dirty="0"/>
              <a:t> handle up </a:t>
            </a:r>
            <a:r>
              <a:rPr lang="nl-NL" baseline="0" dirty="0" err="1"/>
              <a:t>to</a:t>
            </a:r>
            <a:r>
              <a:rPr lang="nl-NL" baseline="0" dirty="0"/>
              <a:t> 200 MT of </a:t>
            </a:r>
            <a:r>
              <a:rPr lang="nl-NL" baseline="0" dirty="0" err="1"/>
              <a:t>certified</a:t>
            </a:r>
            <a:r>
              <a:rPr lang="nl-NL" baseline="0" dirty="0"/>
              <a:t> + non-</a:t>
            </a:r>
            <a:r>
              <a:rPr lang="nl-NL" baseline="0" dirty="0" err="1"/>
              <a:t>certified</a:t>
            </a:r>
            <a:r>
              <a:rPr lang="nl-NL" baseline="0" dirty="0"/>
              <a:t> product, </a:t>
            </a:r>
            <a:r>
              <a:rPr lang="nl-NL" baseline="0" dirty="0" err="1"/>
              <a:t>and</a:t>
            </a:r>
            <a:r>
              <a:rPr lang="nl-NL" baseline="0" dirty="0"/>
              <a:t> </a:t>
            </a:r>
            <a:r>
              <a:rPr lang="nl-NL" baseline="0" dirty="0" err="1"/>
              <a:t>for</a:t>
            </a:r>
            <a:r>
              <a:rPr lang="nl-NL" baseline="0" dirty="0"/>
              <a:t> </a:t>
            </a:r>
            <a:r>
              <a:rPr lang="nl-NL" baseline="0" dirty="0" err="1"/>
              <a:t>cocoa</a:t>
            </a:r>
            <a:r>
              <a:rPr lang="nl-NL" baseline="0" dirty="0"/>
              <a:t> </a:t>
            </a:r>
            <a:r>
              <a:rPr lang="nl-NL" baseline="0" dirty="0" err="1"/>
              <a:t>those</a:t>
            </a:r>
            <a:r>
              <a:rPr lang="nl-NL" baseline="0" dirty="0"/>
              <a:t> </a:t>
            </a:r>
            <a:r>
              <a:rPr lang="nl-NL" baseline="0" dirty="0" err="1"/>
              <a:t>who</a:t>
            </a:r>
            <a:r>
              <a:rPr lang="nl-NL" baseline="0" dirty="0"/>
              <a:t> handle up </a:t>
            </a:r>
            <a:r>
              <a:rPr lang="nl-NL" baseline="0" dirty="0" err="1"/>
              <a:t>to</a:t>
            </a:r>
            <a:r>
              <a:rPr lang="nl-NL" baseline="0" dirty="0"/>
              <a:t> 100 MT of </a:t>
            </a:r>
            <a:r>
              <a:rPr lang="nl-NL" baseline="0" dirty="0" err="1"/>
              <a:t>certified</a:t>
            </a:r>
            <a:r>
              <a:rPr lang="nl-NL" baseline="0" dirty="0"/>
              <a:t> + non-</a:t>
            </a:r>
            <a:r>
              <a:rPr lang="nl-NL" baseline="0" dirty="0" err="1"/>
              <a:t>certified</a:t>
            </a:r>
            <a:r>
              <a:rPr lang="nl-NL" baseline="0" dirty="0"/>
              <a:t> </a:t>
            </a:r>
            <a:r>
              <a:rPr lang="nl-NL" baseline="0" dirty="0" err="1"/>
              <a:t>cocoa</a:t>
            </a:r>
            <a:r>
              <a:rPr lang="nl-NL" baseline="0" dirty="0"/>
              <a:t> are </a:t>
            </a:r>
            <a:r>
              <a:rPr lang="nl-NL" baseline="0" dirty="0" err="1"/>
              <a:t>considered</a:t>
            </a:r>
            <a:r>
              <a:rPr lang="nl-NL" baseline="0" dirty="0"/>
              <a:t> </a:t>
            </a:r>
            <a:r>
              <a:rPr lang="nl-NL" baseline="0" dirty="0" err="1"/>
              <a:t>SVOs</a:t>
            </a:r>
            <a:r>
              <a:rPr lang="nl-NL" baseline="0" dirty="0"/>
              <a:t>.</a:t>
            </a:r>
          </a:p>
          <a:p>
            <a:r>
              <a:rPr lang="nl-NL" baseline="0" dirty="0"/>
              <a:t>Members </a:t>
            </a:r>
            <a:r>
              <a:rPr lang="nl-NL" baseline="0" dirty="0" err="1"/>
              <a:t>that</a:t>
            </a:r>
            <a:r>
              <a:rPr lang="nl-NL" baseline="0" dirty="0"/>
              <a:t> </a:t>
            </a:r>
            <a:r>
              <a:rPr lang="nl-NL" baseline="0" dirty="0" err="1"/>
              <a:t>purchase</a:t>
            </a:r>
            <a:r>
              <a:rPr lang="nl-NL" baseline="0" dirty="0"/>
              <a:t> UTZ </a:t>
            </a:r>
            <a:r>
              <a:rPr lang="nl-NL" baseline="0" dirty="0" err="1"/>
              <a:t>certified</a:t>
            </a:r>
            <a:r>
              <a:rPr lang="nl-NL" baseline="0" dirty="0"/>
              <a:t> </a:t>
            </a:r>
            <a:r>
              <a:rPr lang="nl-NL" baseline="0" dirty="0" err="1"/>
              <a:t>products</a:t>
            </a:r>
            <a:r>
              <a:rPr lang="nl-NL" baseline="0" dirty="0"/>
              <a:t> but </a:t>
            </a:r>
            <a:r>
              <a:rPr lang="nl-NL" baseline="0" dirty="0" err="1"/>
              <a:t>that</a:t>
            </a:r>
            <a:r>
              <a:rPr lang="nl-NL" baseline="0" dirty="0"/>
              <a:t> </a:t>
            </a:r>
            <a:r>
              <a:rPr lang="nl-NL" baseline="0" dirty="0" err="1"/>
              <a:t>don’t</a:t>
            </a:r>
            <a:r>
              <a:rPr lang="nl-NL" baseline="0" dirty="0"/>
              <a:t> make a claim </a:t>
            </a:r>
            <a:r>
              <a:rPr lang="nl-NL" baseline="0" dirty="0" err="1"/>
              <a:t>about</a:t>
            </a:r>
            <a:r>
              <a:rPr lang="nl-NL" baseline="0" dirty="0"/>
              <a:t> UTZ or </a:t>
            </a:r>
            <a:r>
              <a:rPr lang="nl-NL" baseline="0" dirty="0" err="1"/>
              <a:t>sustainable</a:t>
            </a:r>
            <a:r>
              <a:rPr lang="nl-NL" baseline="0" dirty="0"/>
              <a:t> or </a:t>
            </a:r>
            <a:r>
              <a:rPr lang="nl-NL" baseline="0" dirty="0" err="1"/>
              <a:t>responsible</a:t>
            </a:r>
            <a:r>
              <a:rPr lang="nl-NL" baseline="0" dirty="0"/>
              <a:t> </a:t>
            </a:r>
            <a:r>
              <a:rPr lang="nl-NL" baseline="0" dirty="0" err="1"/>
              <a:t>sourcing</a:t>
            </a:r>
            <a:r>
              <a:rPr lang="nl-NL" baseline="0" dirty="0"/>
              <a:t> at product level </a:t>
            </a:r>
            <a:r>
              <a:rPr lang="nl-NL" baseline="0" dirty="0" err="1"/>
              <a:t>don’t</a:t>
            </a:r>
            <a:r>
              <a:rPr lang="nl-NL" baseline="0" dirty="0"/>
              <a:t> </a:t>
            </a:r>
            <a:r>
              <a:rPr lang="nl-NL" baseline="0" dirty="0" err="1"/>
              <a:t>need</a:t>
            </a:r>
            <a:r>
              <a:rPr lang="nl-NL" baseline="0" dirty="0"/>
              <a:t> </a:t>
            </a:r>
            <a:r>
              <a:rPr lang="nl-NL" baseline="0" dirty="0" err="1"/>
              <a:t>to</a:t>
            </a:r>
            <a:r>
              <a:rPr lang="nl-NL" baseline="0" dirty="0"/>
              <a:t> </a:t>
            </a:r>
            <a:r>
              <a:rPr lang="nl-NL" baseline="0" dirty="0" err="1"/>
              <a:t>be</a:t>
            </a:r>
            <a:r>
              <a:rPr lang="nl-NL" baseline="0" dirty="0"/>
              <a:t> </a:t>
            </a:r>
            <a:r>
              <a:rPr lang="nl-NL" baseline="0" dirty="0" err="1"/>
              <a:t>certified</a:t>
            </a:r>
            <a:endParaRPr lang="nl-NL" baseline="0" dirty="0"/>
          </a:p>
          <a:p>
            <a:r>
              <a:rPr lang="nl-NL" baseline="0" dirty="0"/>
              <a:t>Members in these </a:t>
            </a:r>
            <a:r>
              <a:rPr lang="nl-NL" baseline="0" dirty="0" err="1"/>
              <a:t>situations</a:t>
            </a:r>
            <a:r>
              <a:rPr lang="nl-NL" baseline="0" dirty="0"/>
              <a:t> </a:t>
            </a:r>
            <a:r>
              <a:rPr lang="nl-NL" baseline="0" dirty="0" err="1"/>
              <a:t>sign</a:t>
            </a:r>
            <a:r>
              <a:rPr lang="nl-NL" baseline="0" dirty="0"/>
              <a:t> a </a:t>
            </a:r>
            <a:r>
              <a:rPr lang="nl-NL" baseline="0" dirty="0" err="1"/>
              <a:t>declaration</a:t>
            </a:r>
            <a:r>
              <a:rPr lang="nl-NL" baseline="0" dirty="0"/>
              <a:t> </a:t>
            </a:r>
            <a:r>
              <a:rPr lang="nl-NL" baseline="0" dirty="0" err="1"/>
              <a:t>with</a:t>
            </a:r>
            <a:r>
              <a:rPr lang="nl-NL" baseline="0" dirty="0"/>
              <a:t> UTZ Certified </a:t>
            </a:r>
            <a:r>
              <a:rPr lang="nl-NL" baseline="0" dirty="0" err="1"/>
              <a:t>and</a:t>
            </a:r>
            <a:r>
              <a:rPr lang="nl-NL" baseline="0" dirty="0"/>
              <a:t> </a:t>
            </a:r>
            <a:r>
              <a:rPr lang="nl-NL" baseline="0" dirty="0" err="1"/>
              <a:t>still</a:t>
            </a:r>
            <a:r>
              <a:rPr lang="nl-NL" baseline="0" dirty="0"/>
              <a:t> </a:t>
            </a:r>
            <a:r>
              <a:rPr lang="nl-NL" baseline="0" dirty="0" err="1"/>
              <a:t>receive</a:t>
            </a:r>
            <a:r>
              <a:rPr lang="nl-NL" baseline="0" dirty="0"/>
              <a:t> a </a:t>
            </a:r>
            <a:r>
              <a:rPr lang="nl-NL" baseline="0" dirty="0" err="1"/>
              <a:t>license</a:t>
            </a:r>
            <a:r>
              <a:rPr lang="nl-NL" baseline="0" dirty="0"/>
              <a:t> in the GIP </a:t>
            </a:r>
            <a:r>
              <a:rPr lang="nl-NL" baseline="0" dirty="0" err="1"/>
              <a:t>so</a:t>
            </a:r>
            <a:r>
              <a:rPr lang="nl-NL" baseline="0" dirty="0"/>
              <a:t> </a:t>
            </a:r>
            <a:r>
              <a:rPr lang="nl-NL" baseline="0" dirty="0" err="1"/>
              <a:t>that</a:t>
            </a:r>
            <a:r>
              <a:rPr lang="nl-NL" baseline="0" dirty="0"/>
              <a:t> </a:t>
            </a:r>
            <a:r>
              <a:rPr lang="nl-NL" baseline="0" dirty="0" err="1"/>
              <a:t>they</a:t>
            </a:r>
            <a:r>
              <a:rPr lang="nl-NL" baseline="0" dirty="0"/>
              <a:t> </a:t>
            </a:r>
            <a:r>
              <a:rPr lang="nl-NL" baseline="0" dirty="0" err="1"/>
              <a:t>can</a:t>
            </a:r>
            <a:r>
              <a:rPr lang="nl-NL" baseline="0" dirty="0"/>
              <a:t> register transactions.</a:t>
            </a:r>
            <a:endParaRPr lang="nl-NL" dirty="0"/>
          </a:p>
        </p:txBody>
      </p:sp>
      <p:sp>
        <p:nvSpPr>
          <p:cNvPr id="4" name="Slide Number Placeholder 3"/>
          <p:cNvSpPr>
            <a:spLocks noGrp="1"/>
          </p:cNvSpPr>
          <p:nvPr>
            <p:ph type="sldNum" sz="quarter" idx="10"/>
          </p:nvPr>
        </p:nvSpPr>
        <p:spPr/>
        <p:txBody>
          <a:bodyPr/>
          <a:lstStyle/>
          <a:p>
            <a:fld id="{37EED437-75BB-B14C-A6A0-399488772235}" type="slidenum">
              <a:rPr lang="en-US" smtClean="0"/>
              <a:t>28</a:t>
            </a:fld>
            <a:endParaRPr lang="en-US"/>
          </a:p>
        </p:txBody>
      </p:sp>
    </p:spTree>
    <p:extLst>
      <p:ext uri="{BB962C8B-B14F-4D97-AF65-F5344CB8AC3E}">
        <p14:creationId xmlns:p14="http://schemas.microsoft.com/office/powerpoint/2010/main" val="18786912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D6D0307A-885B-4137-AF00-B609DE37A29E}" type="slidenum">
              <a:rPr lang="fr-FR" smtClean="0"/>
              <a:t>29</a:t>
            </a:fld>
            <a:endParaRPr lang="fr-FR"/>
          </a:p>
        </p:txBody>
      </p:sp>
    </p:spTree>
    <p:extLst>
      <p:ext uri="{BB962C8B-B14F-4D97-AF65-F5344CB8AC3E}">
        <p14:creationId xmlns:p14="http://schemas.microsoft.com/office/powerpoint/2010/main" val="5532223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800" dirty="0"/>
              <a:t>Weeks</a:t>
            </a:r>
            <a:r>
              <a:rPr lang="nl-NL" sz="800" baseline="0" dirty="0"/>
              <a:t> rather than working days</a:t>
            </a:r>
          </a:p>
          <a:p>
            <a:r>
              <a:rPr lang="nl-NL" sz="800" baseline="0" dirty="0"/>
              <a:t>Decertification, not cancellation</a:t>
            </a:r>
          </a:p>
          <a:p>
            <a:r>
              <a:rPr lang="nl-NL" sz="800" baseline="0" dirty="0"/>
              <a:t>Non-closure of NCs within 12 weeks will lead to non-certification. </a:t>
            </a:r>
            <a:r>
              <a:rPr lang="en-US" sz="800" baseline="0" dirty="0"/>
              <a:t>After a certificate has been withdrawn, the member shall wait to receive a new audit (at least until end of withdrawn certificate) or following the Non-certification rules: (one harvest period or six months)</a:t>
            </a:r>
          </a:p>
          <a:p>
            <a:r>
              <a:rPr lang="en-US" sz="800" dirty="0"/>
              <a:t>Suspension: up to 3 months, in case of minor deviations (that don’t have impact on UTZ/CB</a:t>
            </a:r>
            <a:r>
              <a:rPr lang="en-US" sz="800" baseline="0" dirty="0"/>
              <a:t> credibility)</a:t>
            </a:r>
            <a:r>
              <a:rPr lang="en-US" sz="800" dirty="0"/>
              <a:t> from the UTZ standards found outside of the (re)certification process.</a:t>
            </a:r>
          </a:p>
          <a:p>
            <a:endParaRPr lang="en-US" sz="800" dirty="0"/>
          </a:p>
          <a:p>
            <a:r>
              <a:rPr lang="en-US" sz="800" dirty="0"/>
              <a:t>Critical issues:</a:t>
            </a:r>
          </a:p>
          <a:p>
            <a:pPr marL="171450" indent="-171450">
              <a:buFont typeface="Arial" panose="020B0604020202020204" pitchFamily="34" charset="0"/>
              <a:buChar char="•"/>
            </a:pPr>
            <a:r>
              <a:rPr lang="en-US" sz="800" dirty="0"/>
              <a:t>Systemic failure of the IMS</a:t>
            </a:r>
          </a:p>
          <a:p>
            <a:pPr marL="171450" indent="-171450">
              <a:buFont typeface="Arial" panose="020B0604020202020204" pitchFamily="34" charset="0"/>
              <a:buChar char="•"/>
            </a:pPr>
            <a:r>
              <a:rPr lang="en-US" sz="800" dirty="0"/>
              <a:t>Violation of national laws, local laws or CBAs</a:t>
            </a:r>
          </a:p>
          <a:p>
            <a:pPr marL="171450" indent="-171450">
              <a:buFont typeface="Arial" panose="020B0604020202020204" pitchFamily="34" charset="0"/>
              <a:buChar char="•"/>
            </a:pPr>
            <a:r>
              <a:rPr lang="en-US" sz="800" dirty="0"/>
              <a:t>Fraud, inaction or cover-up up (e.g. conventional volume being claimed as UTZ or misuse of premium payment)</a:t>
            </a:r>
          </a:p>
          <a:p>
            <a:pPr marL="171450" indent="-171450">
              <a:buFont typeface="Arial" panose="020B0604020202020204" pitchFamily="34" charset="0"/>
              <a:buChar char="•"/>
            </a:pPr>
            <a:r>
              <a:rPr lang="en-US" sz="800" dirty="0"/>
              <a:t>irreversible non-compliant practices, for example issues impacting human health, nature or the integrity of the UTZ product </a:t>
            </a:r>
            <a:endParaRPr lang="nl-NL" sz="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4A44-D18C-42E4-80C6-2312710FE93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73911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aseline="0" dirty="0"/>
              <a:t>If the auditing team does not find any NCs, the certifier needs to make the certification decision within 4 weeks after the last audit date. </a:t>
            </a:r>
          </a:p>
          <a:p>
            <a:pPr marL="171450" indent="-171450">
              <a:buFont typeface="Arial" panose="020B0604020202020204" pitchFamily="34" charset="0"/>
              <a:buChar char="•"/>
            </a:pPr>
            <a:r>
              <a:rPr lang="en-GB" baseline="0" dirty="0"/>
              <a:t>After the certification decision is made, the CB has1 week to request the license in the GIP.</a:t>
            </a:r>
          </a:p>
          <a:p>
            <a:pPr marL="171450" indent="-171450">
              <a:buFont typeface="Arial" panose="020B0604020202020204" pitchFamily="34" charset="0"/>
              <a:buChar char="•"/>
            </a:pPr>
            <a:r>
              <a:rPr lang="en-GB" baseline="0" dirty="0"/>
              <a:t>UTZ needs to review the license within 1 week. </a:t>
            </a:r>
          </a:p>
          <a:p>
            <a:pPr marL="171450" indent="-171450">
              <a:buFont typeface="Arial" panose="020B0604020202020204" pitchFamily="34" charset="0"/>
              <a:buChar char="•"/>
            </a:pPr>
            <a:r>
              <a:rPr lang="en-GB" baseline="0" dirty="0"/>
              <a:t>In the case the license is approved, the license is officially issued and the CB can issue the certificate to the member.</a:t>
            </a:r>
          </a:p>
          <a:p>
            <a:pPr marL="171450" indent="-171450">
              <a:buFont typeface="Arial" panose="020B0604020202020204" pitchFamily="34" charset="0"/>
              <a:buChar char="•"/>
            </a:pPr>
            <a:r>
              <a:rPr lang="en-GB" baseline="0" dirty="0"/>
              <a:t>In the case UTZ has questions about the license, the CB has 7 working days to clarify and to re-submit the license. UTZ then has 5 days again to review the resubmitted license.</a:t>
            </a:r>
          </a:p>
          <a:p>
            <a:pPr marL="0" indent="0">
              <a:buFont typeface="Arial" panose="020B0604020202020204" pitchFamily="34" charse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94A44-D18C-42E4-80C6-2312710FE933}"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12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9">
              <a:defRPr/>
            </a:pPr>
            <a:r>
              <a:rPr lang="nl-NL" dirty="0" err="1"/>
              <a:t>Clarify</a:t>
            </a:r>
            <a:r>
              <a:rPr lang="nl-NL" dirty="0"/>
              <a:t> </a:t>
            </a:r>
            <a:r>
              <a:rPr lang="nl-NL" dirty="0" err="1"/>
              <a:t>that</a:t>
            </a:r>
            <a:r>
              <a:rPr lang="nl-NL" dirty="0"/>
              <a:t> </a:t>
            </a:r>
            <a:r>
              <a:rPr lang="nl-NL" dirty="0" err="1"/>
              <a:t>the</a:t>
            </a:r>
            <a:r>
              <a:rPr lang="nl-NL" dirty="0"/>
              <a:t> procedure</a:t>
            </a:r>
            <a:r>
              <a:rPr lang="nl-NL" baseline="0" dirty="0"/>
              <a:t> </a:t>
            </a:r>
            <a:r>
              <a:rPr lang="nl-NL" baseline="0" dirty="0" err="1"/>
              <a:t>needs</a:t>
            </a:r>
            <a:r>
              <a:rPr lang="nl-NL" baseline="0" dirty="0"/>
              <a:t> </a:t>
            </a:r>
            <a:r>
              <a:rPr lang="nl-NL" baseline="0" dirty="0" err="1"/>
              <a:t>to</a:t>
            </a:r>
            <a:r>
              <a:rPr lang="nl-NL" baseline="0" dirty="0"/>
              <a:t> </a:t>
            </a:r>
            <a:r>
              <a:rPr lang="nl-NL" baseline="0" dirty="0" err="1"/>
              <a:t>be</a:t>
            </a:r>
            <a:r>
              <a:rPr lang="nl-NL" baseline="0" dirty="0"/>
              <a:t> </a:t>
            </a:r>
            <a:r>
              <a:rPr lang="nl-NL" baseline="0" dirty="0" err="1"/>
              <a:t>communicated</a:t>
            </a:r>
            <a:r>
              <a:rPr lang="nl-NL" baseline="0" dirty="0"/>
              <a:t> </a:t>
            </a:r>
            <a:r>
              <a:rPr lang="nl-NL" baseline="0" dirty="0" err="1"/>
              <a:t>to</a:t>
            </a:r>
            <a:r>
              <a:rPr lang="nl-NL" baseline="0" dirty="0"/>
              <a:t> </a:t>
            </a:r>
            <a:r>
              <a:rPr lang="nl-NL" baseline="0" dirty="0" err="1"/>
              <a:t>group</a:t>
            </a:r>
            <a:r>
              <a:rPr lang="nl-NL" baseline="0" dirty="0"/>
              <a:t> members </a:t>
            </a:r>
          </a:p>
          <a:p>
            <a:pPr defTabSz="914309">
              <a:defRPr/>
            </a:pPr>
            <a:r>
              <a:rPr lang="nl-NL" baseline="0" dirty="0" err="1"/>
              <a:t>And</a:t>
            </a:r>
            <a:r>
              <a:rPr lang="nl-NL" baseline="0" dirty="0"/>
              <a:t> records </a:t>
            </a:r>
            <a:r>
              <a:rPr lang="nl-NL" baseline="0" dirty="0" err="1"/>
              <a:t>need</a:t>
            </a:r>
            <a:r>
              <a:rPr lang="nl-NL" baseline="0" dirty="0"/>
              <a:t> </a:t>
            </a:r>
            <a:r>
              <a:rPr lang="nl-NL" baseline="0" dirty="0" err="1"/>
              <a:t>to</a:t>
            </a:r>
            <a:r>
              <a:rPr lang="nl-NL" baseline="0" dirty="0"/>
              <a:t> </a:t>
            </a:r>
            <a:r>
              <a:rPr lang="nl-NL" baseline="0" dirty="0" err="1"/>
              <a:t>be</a:t>
            </a:r>
            <a:r>
              <a:rPr lang="nl-NL" baseline="0" dirty="0"/>
              <a:t> </a:t>
            </a:r>
            <a:r>
              <a:rPr lang="nl-NL" baseline="0" dirty="0" err="1"/>
              <a:t>kept</a:t>
            </a:r>
            <a:r>
              <a:rPr lang="nl-NL" baseline="0" dirty="0"/>
              <a:t>. </a:t>
            </a:r>
          </a:p>
          <a:p>
            <a:pPr defTabSz="914309">
              <a:defRPr/>
            </a:pPr>
            <a:endParaRPr lang="nl-NL" baseline="0" dirty="0"/>
          </a:p>
          <a:p>
            <a:endParaRPr lang="nl-NL" dirty="0"/>
          </a:p>
          <a:p>
            <a:r>
              <a:rPr lang="nl-NL" dirty="0" err="1"/>
              <a:t>Despues</a:t>
            </a:r>
            <a:r>
              <a:rPr lang="nl-NL" dirty="0"/>
              <a:t> de </a:t>
            </a:r>
            <a:r>
              <a:rPr lang="nl-NL" dirty="0" err="1"/>
              <a:t>haber</a:t>
            </a:r>
            <a:r>
              <a:rPr lang="nl-NL" baseline="0" dirty="0"/>
              <a:t> </a:t>
            </a:r>
            <a:r>
              <a:rPr lang="nl-NL" baseline="0" dirty="0" err="1"/>
              <a:t>recibido</a:t>
            </a:r>
            <a:r>
              <a:rPr lang="nl-NL" baseline="0" dirty="0"/>
              <a:t> y </a:t>
            </a:r>
            <a:r>
              <a:rPr lang="nl-NL" baseline="0" dirty="0" err="1"/>
              <a:t>entrado</a:t>
            </a:r>
            <a:r>
              <a:rPr lang="nl-NL" baseline="0" dirty="0"/>
              <a:t> la prima al Portal, el </a:t>
            </a:r>
            <a:r>
              <a:rPr lang="nl-NL" baseline="0" dirty="0" err="1"/>
              <a:t>miembro</a:t>
            </a:r>
            <a:r>
              <a:rPr lang="nl-NL" baseline="0" dirty="0"/>
              <a:t> lo </a:t>
            </a:r>
            <a:r>
              <a:rPr lang="nl-NL" baseline="0" dirty="0" err="1"/>
              <a:t>puede</a:t>
            </a:r>
            <a:r>
              <a:rPr lang="nl-NL" baseline="0" dirty="0"/>
              <a:t> </a:t>
            </a:r>
            <a:r>
              <a:rPr lang="nl-NL" baseline="0" dirty="0" err="1"/>
              <a:t>gastar</a:t>
            </a:r>
            <a:r>
              <a:rPr lang="nl-NL" baseline="0" dirty="0"/>
              <a:t> en:</a:t>
            </a:r>
          </a:p>
          <a:p>
            <a:pPr marL="171416" indent="-171416">
              <a:buFontTx/>
              <a:buChar char="-"/>
            </a:pPr>
            <a:r>
              <a:rPr lang="nl-NL" baseline="0" dirty="0" err="1"/>
              <a:t>Administracion</a:t>
            </a:r>
            <a:endParaRPr lang="nl-NL" baseline="0" dirty="0"/>
          </a:p>
          <a:p>
            <a:pPr marL="171416" indent="-171416">
              <a:buFontTx/>
              <a:buChar char="-"/>
            </a:pPr>
            <a:r>
              <a:rPr lang="nl-NL" baseline="0" dirty="0" err="1"/>
              <a:t>Productor</a:t>
            </a:r>
            <a:r>
              <a:rPr lang="nl-NL" baseline="0" dirty="0"/>
              <a:t> y </a:t>
            </a:r>
            <a:r>
              <a:rPr lang="nl-NL" baseline="0" dirty="0" err="1"/>
              <a:t>servicios</a:t>
            </a:r>
            <a:r>
              <a:rPr lang="nl-NL" baseline="0" dirty="0"/>
              <a:t> para el </a:t>
            </a:r>
            <a:r>
              <a:rPr lang="nl-NL" baseline="0" dirty="0" err="1"/>
              <a:t>grupo</a:t>
            </a:r>
            <a:r>
              <a:rPr lang="nl-NL" baseline="0" dirty="0"/>
              <a:t> </a:t>
            </a:r>
          </a:p>
          <a:p>
            <a:pPr marL="171416" indent="-171416">
              <a:buFontTx/>
              <a:buChar char="-"/>
            </a:pPr>
            <a:r>
              <a:rPr lang="nl-NL" baseline="0" dirty="0"/>
              <a:t>Y en la prima de </a:t>
            </a:r>
            <a:r>
              <a:rPr lang="nl-NL" baseline="0" dirty="0" err="1"/>
              <a:t>miembro</a:t>
            </a:r>
            <a:r>
              <a:rPr lang="nl-NL" baseline="0" dirty="0"/>
              <a:t> de </a:t>
            </a:r>
            <a:r>
              <a:rPr lang="nl-NL" baseline="0" dirty="0" err="1"/>
              <a:t>grupo</a:t>
            </a:r>
            <a:r>
              <a:rPr lang="nl-NL" baseline="0" dirty="0"/>
              <a:t> (en </a:t>
            </a:r>
            <a:r>
              <a:rPr lang="nl-NL" baseline="0" dirty="0" err="1"/>
              <a:t>efectivo</a:t>
            </a:r>
            <a:r>
              <a:rPr lang="nl-NL" baseline="0" dirty="0"/>
              <a:t> y /o en </a:t>
            </a:r>
            <a:r>
              <a:rPr lang="nl-NL" baseline="0" dirty="0" err="1"/>
              <a:t>especie</a:t>
            </a:r>
            <a:r>
              <a:rPr lang="nl-NL" baseline="0" dirty="0"/>
              <a:t>), </a:t>
            </a:r>
            <a:r>
              <a:rPr lang="nl-NL" baseline="0" dirty="0" err="1"/>
              <a:t>pero</a:t>
            </a:r>
            <a:r>
              <a:rPr lang="nl-NL" baseline="0" dirty="0"/>
              <a:t> </a:t>
            </a:r>
            <a:r>
              <a:rPr lang="nl-NL" baseline="0" dirty="0" err="1"/>
              <a:t>debe</a:t>
            </a:r>
            <a:r>
              <a:rPr lang="nl-NL" baseline="0" dirty="0"/>
              <a:t> </a:t>
            </a:r>
            <a:r>
              <a:rPr lang="nl-NL" baseline="0" dirty="0" err="1"/>
              <a:t>beneficiar</a:t>
            </a:r>
            <a:r>
              <a:rPr lang="nl-NL" baseline="0" dirty="0"/>
              <a:t> </a:t>
            </a:r>
            <a:r>
              <a:rPr lang="nl-NL" baseline="0" dirty="0" err="1"/>
              <a:t>claramente</a:t>
            </a:r>
            <a:r>
              <a:rPr lang="nl-NL" baseline="0" dirty="0"/>
              <a:t> a los </a:t>
            </a:r>
            <a:r>
              <a:rPr lang="nl-NL" baseline="0" dirty="0" err="1"/>
              <a:t>miembros</a:t>
            </a:r>
            <a:r>
              <a:rPr lang="nl-NL" baseline="0" dirty="0"/>
              <a:t> del </a:t>
            </a:r>
            <a:r>
              <a:rPr lang="nl-NL" baseline="0" dirty="0" err="1"/>
              <a:t>grupo</a:t>
            </a:r>
            <a:endParaRPr lang="nl-NL" baseline="0" dirty="0"/>
          </a:p>
          <a:p>
            <a:endParaRPr lang="nl-NL" baseline="0" dirty="0"/>
          </a:p>
          <a:p>
            <a:pPr defTabSz="914218"/>
            <a:r>
              <a:rPr lang="es-ES" dirty="0"/>
              <a:t>La prima de miembro de grupo no incluye los gastos de administración del grupo (como el uso de la prima para costos de auditoría u otros propósitos administrativos) , ni los servicios o productos entregados a todo el grupo/comunidad (como instalaciones o capacitaciones),</a:t>
            </a:r>
          </a:p>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319683-D6B8-48A2-A15A-45CCBE87EC96}" type="slidenum">
              <a:rPr kumimoji="0"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38925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F3208F-D336-4046-AAEF-20C2703F3CDB}" type="slidenum">
              <a:rPr kumimoji="0"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633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GB" dirty="0">
                <a:latin typeface="Arial" pitchFamily="34" charset="0"/>
              </a:rPr>
              <a:t>What is the value of the traceability?</a:t>
            </a:r>
          </a:p>
          <a:p>
            <a:r>
              <a:rPr lang="en-GB" dirty="0">
                <a:latin typeface="Arial" pitchFamily="34" charset="0"/>
              </a:rPr>
              <a:t>Traceability</a:t>
            </a:r>
            <a:r>
              <a:rPr lang="en-GB" baseline="0" dirty="0">
                <a:latin typeface="Arial" pitchFamily="34" charset="0"/>
              </a:rPr>
              <a:t> is the assurance that certified products are linked to certified sources.</a:t>
            </a:r>
          </a:p>
          <a:p>
            <a:r>
              <a:rPr lang="en-GB" baseline="0" dirty="0">
                <a:latin typeface="Arial" pitchFamily="34" charset="0"/>
              </a:rPr>
              <a:t>It ensures the credibility of the logo or the claim made on a product</a:t>
            </a:r>
          </a:p>
          <a:p>
            <a:r>
              <a:rPr lang="en-GB" baseline="0" dirty="0">
                <a:latin typeface="Arial" pitchFamily="34" charset="0"/>
              </a:rPr>
              <a:t>Traceability is a strong link between producers and buyers and it also allows a good monitoring of volumes and premiums. </a:t>
            </a:r>
          </a:p>
          <a:p>
            <a:r>
              <a:rPr lang="en-GB" baseline="0" dirty="0">
                <a:latin typeface="Arial" pitchFamily="34" charset="0"/>
              </a:rPr>
              <a:t>Lastly, traceability builds transparency and trust all along the supply chain.</a:t>
            </a:r>
          </a:p>
        </p:txBody>
      </p:sp>
      <p:sp>
        <p:nvSpPr>
          <p:cNvPr id="38916" name="Slide Number Placeholder 3"/>
          <p:cNvSpPr>
            <a:spLocks noGrp="1"/>
          </p:cNvSpPr>
          <p:nvPr>
            <p:ph type="sldNum" sz="quarter" idx="5"/>
          </p:nvPr>
        </p:nvSpPr>
        <p:spPr>
          <a:noFill/>
        </p:spPr>
        <p:txBody>
          <a:bodyPr/>
          <a:lstStyle/>
          <a:p>
            <a:pPr defTabSz="911615"/>
            <a:fld id="{0A666153-8163-4B58-8E05-08777A7DDCA5}" type="slidenum">
              <a:rPr lang="en-US" smtClean="0">
                <a:latin typeface="Arial" pitchFamily="34" charset="0"/>
                <a:ea typeface="MS PGothic" pitchFamily="34" charset="-128"/>
              </a:rPr>
              <a:pPr defTabSz="911615"/>
              <a:t>4</a:t>
            </a:fld>
            <a:endParaRPr lang="en-US" dirty="0">
              <a:latin typeface="Arial" pitchFamily="34" charset="0"/>
              <a:ea typeface="MS PGothic" pitchFamily="34" charset="-128"/>
            </a:endParaRPr>
          </a:p>
        </p:txBody>
      </p:sp>
    </p:spTree>
    <p:extLst>
      <p:ext uri="{BB962C8B-B14F-4D97-AF65-F5344CB8AC3E}">
        <p14:creationId xmlns:p14="http://schemas.microsoft.com/office/powerpoint/2010/main" val="4421186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This</a:t>
            </a:r>
            <a:r>
              <a:rPr lang="nl-NL" dirty="0"/>
              <a:t> module </a:t>
            </a:r>
            <a:r>
              <a:rPr lang="nl-NL" dirty="0" err="1"/>
              <a:t>will</a:t>
            </a:r>
            <a:r>
              <a:rPr lang="nl-NL" dirty="0"/>
              <a:t> introduce </a:t>
            </a:r>
            <a:r>
              <a:rPr lang="nl-NL" dirty="0" err="1"/>
              <a:t>you</a:t>
            </a:r>
            <a:r>
              <a:rPr lang="nl-NL" dirty="0"/>
              <a:t> </a:t>
            </a:r>
            <a:r>
              <a:rPr lang="nl-NL" dirty="0" err="1"/>
              <a:t>to</a:t>
            </a:r>
            <a:r>
              <a:rPr lang="nl-NL" dirty="0"/>
              <a:t> the </a:t>
            </a:r>
            <a:r>
              <a:rPr lang="nl-NL" dirty="0" err="1"/>
              <a:t>rules</a:t>
            </a:r>
            <a:r>
              <a:rPr lang="nl-NL" baseline="0" dirty="0"/>
              <a:t> </a:t>
            </a:r>
            <a:r>
              <a:rPr lang="nl-NL" baseline="0" dirty="0" err="1"/>
              <a:t>and</a:t>
            </a:r>
            <a:r>
              <a:rPr lang="nl-NL" baseline="0" dirty="0"/>
              <a:t> </a:t>
            </a:r>
            <a:r>
              <a:rPr lang="nl-NL" baseline="0" dirty="0" err="1"/>
              <a:t>limitations</a:t>
            </a:r>
            <a:r>
              <a:rPr lang="nl-NL" baseline="0" dirty="0"/>
              <a:t> of the </a:t>
            </a:r>
            <a:r>
              <a:rPr lang="nl-NL" baseline="0" dirty="0" err="1"/>
              <a:t>mass</a:t>
            </a:r>
            <a:r>
              <a:rPr lang="nl-NL" baseline="0" dirty="0"/>
              <a:t> </a:t>
            </a:r>
            <a:r>
              <a:rPr lang="nl-NL" baseline="0" dirty="0" err="1"/>
              <a:t>balance</a:t>
            </a:r>
            <a:r>
              <a:rPr lang="nl-NL" baseline="0" dirty="0"/>
              <a:t> </a:t>
            </a:r>
            <a:r>
              <a:rPr lang="nl-NL" baseline="0" dirty="0" err="1"/>
              <a:t>traceability</a:t>
            </a:r>
            <a:r>
              <a:rPr lang="nl-NL" baseline="0" dirty="0"/>
              <a:t> level, </a:t>
            </a:r>
            <a:r>
              <a:rPr lang="nl-NL" baseline="0" dirty="0" err="1"/>
              <a:t>with</a:t>
            </a:r>
            <a:r>
              <a:rPr lang="nl-NL" baseline="0" dirty="0"/>
              <a:t> respect </a:t>
            </a:r>
            <a:r>
              <a:rPr lang="nl-NL" baseline="0" dirty="0" err="1"/>
              <a:t>to</a:t>
            </a:r>
            <a:r>
              <a:rPr lang="nl-NL" baseline="0" dirty="0"/>
              <a:t> </a:t>
            </a:r>
            <a:r>
              <a:rPr lang="nl-NL" baseline="0" dirty="0" err="1"/>
              <a:t>mixing</a:t>
            </a:r>
            <a:r>
              <a:rPr lang="nl-NL" baseline="0" dirty="0"/>
              <a:t>, 100% volume </a:t>
            </a:r>
            <a:r>
              <a:rPr lang="nl-NL" baseline="0" dirty="0" err="1"/>
              <a:t>coverage</a:t>
            </a:r>
            <a:r>
              <a:rPr lang="nl-NL" baseline="0" dirty="0"/>
              <a:t>, </a:t>
            </a:r>
            <a:r>
              <a:rPr lang="nl-NL" baseline="0" dirty="0" err="1"/>
              <a:t>and</a:t>
            </a:r>
            <a:r>
              <a:rPr lang="nl-NL" baseline="0" dirty="0"/>
              <a:t> credit exchange. </a:t>
            </a:r>
            <a:r>
              <a:rPr lang="nl-NL" baseline="0" dirty="0" err="1"/>
              <a:t>This</a:t>
            </a:r>
            <a:r>
              <a:rPr lang="nl-NL" baseline="0" dirty="0"/>
              <a:t> </a:t>
            </a:r>
            <a:r>
              <a:rPr lang="nl-NL" baseline="0" dirty="0" err="1"/>
              <a:t>relates</a:t>
            </a:r>
            <a:r>
              <a:rPr lang="nl-NL" baseline="0" dirty="0"/>
              <a:t> in </a:t>
            </a:r>
            <a:r>
              <a:rPr lang="nl-NL" baseline="0" dirty="0" err="1"/>
              <a:t>particular</a:t>
            </a:r>
            <a:r>
              <a:rPr lang="nl-NL" baseline="0" dirty="0"/>
              <a:t> </a:t>
            </a:r>
            <a:r>
              <a:rPr lang="nl-NL" baseline="0" dirty="0" err="1"/>
              <a:t>to</a:t>
            </a:r>
            <a:r>
              <a:rPr lang="nl-NL" baseline="0" dirty="0"/>
              <a:t> control point 19, </a:t>
            </a:r>
            <a:r>
              <a:rPr lang="nl-NL" baseline="0" dirty="0" err="1"/>
              <a:t>which</a:t>
            </a:r>
            <a:r>
              <a:rPr lang="nl-NL" baseline="0" dirty="0"/>
              <a:t> </a:t>
            </a:r>
            <a:r>
              <a:rPr lang="nl-NL" baseline="0" dirty="0" err="1"/>
              <a:t>requires</a:t>
            </a:r>
            <a:r>
              <a:rPr lang="nl-NL" baseline="0" dirty="0"/>
              <a:t> the SCA </a:t>
            </a:r>
            <a:r>
              <a:rPr lang="nl-NL" baseline="0" dirty="0" err="1"/>
              <a:t>to</a:t>
            </a:r>
            <a:r>
              <a:rPr lang="nl-NL" baseline="0" dirty="0"/>
              <a:t> respect the </a:t>
            </a:r>
            <a:r>
              <a:rPr lang="nl-NL" baseline="0" dirty="0" err="1"/>
              <a:t>rules</a:t>
            </a:r>
            <a:r>
              <a:rPr lang="nl-NL" baseline="0" dirty="0"/>
              <a:t> </a:t>
            </a:r>
            <a:r>
              <a:rPr lang="nl-NL" baseline="0" dirty="0" err="1"/>
              <a:t>and</a:t>
            </a:r>
            <a:r>
              <a:rPr lang="nl-NL" baseline="0" dirty="0"/>
              <a:t> </a:t>
            </a:r>
            <a:r>
              <a:rPr lang="nl-NL" baseline="0" dirty="0" err="1"/>
              <a:t>limitations</a:t>
            </a:r>
            <a:r>
              <a:rPr lang="nl-NL" baseline="0" dirty="0"/>
              <a:t> of </a:t>
            </a:r>
            <a:r>
              <a:rPr lang="nl-NL" baseline="0" dirty="0" err="1"/>
              <a:t>mass</a:t>
            </a:r>
            <a:r>
              <a:rPr lang="nl-NL" baseline="0" dirty="0"/>
              <a:t> </a:t>
            </a:r>
            <a:r>
              <a:rPr lang="nl-NL" baseline="0" dirty="0" err="1"/>
              <a:t>balance</a:t>
            </a:r>
            <a:r>
              <a:rPr lang="nl-NL" baseline="0" dirty="0"/>
              <a:t>. These </a:t>
            </a:r>
            <a:r>
              <a:rPr lang="nl-NL" baseline="0" dirty="0" err="1"/>
              <a:t>rules</a:t>
            </a:r>
            <a:r>
              <a:rPr lang="nl-NL" baseline="0" dirty="0"/>
              <a:t> </a:t>
            </a:r>
            <a:r>
              <a:rPr lang="nl-NL" baseline="0" dirty="0" err="1"/>
              <a:t>and</a:t>
            </a:r>
            <a:r>
              <a:rPr lang="nl-NL" baseline="0" dirty="0"/>
              <a:t> </a:t>
            </a:r>
            <a:r>
              <a:rPr lang="nl-NL" baseline="0" dirty="0" err="1"/>
              <a:t>limitations</a:t>
            </a:r>
            <a:r>
              <a:rPr lang="nl-NL" baseline="0" dirty="0"/>
              <a:t> are </a:t>
            </a:r>
            <a:r>
              <a:rPr lang="nl-NL" baseline="0" dirty="0" err="1"/>
              <a:t>further</a:t>
            </a:r>
            <a:r>
              <a:rPr lang="nl-NL" baseline="0" dirty="0"/>
              <a:t> </a:t>
            </a:r>
            <a:r>
              <a:rPr lang="nl-NL" baseline="0" dirty="0" err="1"/>
              <a:t>explaned</a:t>
            </a:r>
            <a:r>
              <a:rPr lang="nl-NL" baseline="0" dirty="0"/>
              <a:t> in the </a:t>
            </a:r>
            <a:r>
              <a:rPr lang="nl-NL" baseline="0" dirty="0" err="1"/>
              <a:t>Mass</a:t>
            </a:r>
            <a:r>
              <a:rPr lang="nl-NL" baseline="0" dirty="0"/>
              <a:t> Balance </a:t>
            </a:r>
            <a:r>
              <a:rPr lang="nl-NL" baseline="0" dirty="0" err="1"/>
              <a:t>chapter</a:t>
            </a:r>
            <a:r>
              <a:rPr lang="nl-NL" baseline="0" dirty="0"/>
              <a:t> of the product annex </a:t>
            </a:r>
            <a:r>
              <a:rPr lang="nl-NL" baseline="0" dirty="0" err="1"/>
              <a:t>for</a:t>
            </a:r>
            <a:r>
              <a:rPr lang="nl-NL" baseline="0" dirty="0"/>
              <a:t> </a:t>
            </a:r>
            <a:r>
              <a:rPr lang="nl-NL" baseline="0" dirty="0" err="1"/>
              <a:t>cocoa</a:t>
            </a:r>
            <a:r>
              <a:rPr lang="nl-NL" baseline="0" dirty="0"/>
              <a:t>. </a:t>
            </a:r>
            <a:endParaRPr lang="nl-NL" dirty="0"/>
          </a:p>
        </p:txBody>
      </p:sp>
      <p:sp>
        <p:nvSpPr>
          <p:cNvPr id="4" name="Slide Number Placeholder 3"/>
          <p:cNvSpPr>
            <a:spLocks noGrp="1"/>
          </p:cNvSpPr>
          <p:nvPr>
            <p:ph type="sldNum" sz="quarter" idx="10"/>
          </p:nvPr>
        </p:nvSpPr>
        <p:spPr/>
        <p:txBody>
          <a:bodyPr/>
          <a:lstStyle/>
          <a:p>
            <a:fld id="{18F3A509-F949-470B-AA48-B41134AEE679}" type="slidenum">
              <a:rPr lang="nl-NL" smtClean="0"/>
              <a:t>45</a:t>
            </a:fld>
            <a:endParaRPr lang="nl-NL"/>
          </a:p>
        </p:txBody>
      </p:sp>
    </p:spTree>
    <p:extLst>
      <p:ext uri="{BB962C8B-B14F-4D97-AF65-F5344CB8AC3E}">
        <p14:creationId xmlns:p14="http://schemas.microsoft.com/office/powerpoint/2010/main" val="27952166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With</a:t>
            </a:r>
            <a:r>
              <a:rPr lang="nl-NL" baseline="0" dirty="0"/>
              <a:t> MB, UTZ </a:t>
            </a:r>
            <a:r>
              <a:rPr lang="nl-NL" baseline="0" dirty="0" err="1"/>
              <a:t>cocoa</a:t>
            </a:r>
            <a:r>
              <a:rPr lang="nl-NL" baseline="0" dirty="0"/>
              <a:t> </a:t>
            </a:r>
            <a:r>
              <a:rPr lang="nl-NL" baseline="0" dirty="0" err="1"/>
              <a:t>and</a:t>
            </a:r>
            <a:r>
              <a:rPr lang="nl-NL" baseline="0" dirty="0"/>
              <a:t> </a:t>
            </a:r>
            <a:r>
              <a:rPr lang="nl-NL" baseline="0" dirty="0" err="1"/>
              <a:t>conventional</a:t>
            </a:r>
            <a:r>
              <a:rPr lang="nl-NL" baseline="0" dirty="0"/>
              <a:t> </a:t>
            </a:r>
            <a:r>
              <a:rPr lang="nl-NL" baseline="0" dirty="0" err="1"/>
              <a:t>cocoa</a:t>
            </a:r>
            <a:r>
              <a:rPr lang="nl-NL" baseline="0" dirty="0"/>
              <a:t> </a:t>
            </a:r>
            <a:r>
              <a:rPr lang="nl-NL" baseline="0" dirty="0" err="1"/>
              <a:t>can</a:t>
            </a:r>
            <a:r>
              <a:rPr lang="nl-NL" baseline="0" dirty="0"/>
              <a:t> </a:t>
            </a:r>
            <a:r>
              <a:rPr lang="nl-NL" baseline="0" dirty="0" err="1"/>
              <a:t>be</a:t>
            </a:r>
            <a:r>
              <a:rPr lang="nl-NL" baseline="0" dirty="0"/>
              <a:t> mixed, as long as the output volume </a:t>
            </a:r>
            <a:r>
              <a:rPr lang="nl-NL" baseline="0" dirty="0" err="1"/>
              <a:t>claimed</a:t>
            </a:r>
            <a:r>
              <a:rPr lang="nl-NL" baseline="0" dirty="0"/>
              <a:t> as UTZ is </a:t>
            </a:r>
            <a:r>
              <a:rPr lang="nl-NL" baseline="0" dirty="0" err="1"/>
              <a:t>not</a:t>
            </a:r>
            <a:r>
              <a:rPr lang="nl-NL" baseline="0" dirty="0"/>
              <a:t> more </a:t>
            </a:r>
            <a:r>
              <a:rPr lang="nl-NL" baseline="0" dirty="0" err="1"/>
              <a:t>than</a:t>
            </a:r>
            <a:r>
              <a:rPr lang="nl-NL" baseline="0" dirty="0"/>
              <a:t> the UTZ input volume. For </a:t>
            </a:r>
            <a:r>
              <a:rPr lang="nl-NL" baseline="0" dirty="0" err="1"/>
              <a:t>instance</a:t>
            </a:r>
            <a:r>
              <a:rPr lang="nl-NL" baseline="0" dirty="0"/>
              <a:t>, </a:t>
            </a:r>
            <a:r>
              <a:rPr lang="nl-NL" baseline="0" dirty="0" err="1"/>
              <a:t>during</a:t>
            </a:r>
            <a:r>
              <a:rPr lang="nl-NL" baseline="0" dirty="0"/>
              <a:t> the </a:t>
            </a:r>
            <a:r>
              <a:rPr lang="nl-NL" baseline="0" dirty="0" err="1"/>
              <a:t>grinding</a:t>
            </a:r>
            <a:r>
              <a:rPr lang="nl-NL" baseline="0" dirty="0"/>
              <a:t> </a:t>
            </a:r>
            <a:r>
              <a:rPr lang="nl-NL" baseline="0" dirty="0" err="1"/>
              <a:t>process</a:t>
            </a:r>
            <a:r>
              <a:rPr lang="nl-NL" baseline="0" dirty="0"/>
              <a:t> 100 </a:t>
            </a:r>
            <a:r>
              <a:rPr lang="nl-NL" baseline="0" dirty="0" err="1"/>
              <a:t>kgs</a:t>
            </a:r>
            <a:r>
              <a:rPr lang="nl-NL" baseline="0" dirty="0"/>
              <a:t> of </a:t>
            </a:r>
            <a:r>
              <a:rPr lang="nl-NL" baseline="0" dirty="0" err="1"/>
              <a:t>conventional</a:t>
            </a:r>
            <a:r>
              <a:rPr lang="nl-NL" baseline="0" dirty="0"/>
              <a:t> </a:t>
            </a:r>
            <a:r>
              <a:rPr lang="nl-NL" baseline="0" dirty="0" err="1"/>
              <a:t>beans</a:t>
            </a:r>
            <a:r>
              <a:rPr lang="nl-NL" baseline="0" dirty="0"/>
              <a:t> </a:t>
            </a:r>
            <a:r>
              <a:rPr lang="nl-NL" baseline="0" dirty="0" err="1"/>
              <a:t>could</a:t>
            </a:r>
            <a:r>
              <a:rPr lang="nl-NL" baseline="0" dirty="0"/>
              <a:t> </a:t>
            </a:r>
            <a:r>
              <a:rPr lang="nl-NL" baseline="0" dirty="0" err="1"/>
              <a:t>be</a:t>
            </a:r>
            <a:r>
              <a:rPr lang="nl-NL" baseline="0" dirty="0"/>
              <a:t> </a:t>
            </a:r>
            <a:r>
              <a:rPr lang="nl-NL" baseline="0" dirty="0" err="1"/>
              <a:t>ground</a:t>
            </a:r>
            <a:r>
              <a:rPr lang="nl-NL" baseline="0" dirty="0"/>
              <a:t> </a:t>
            </a:r>
            <a:r>
              <a:rPr lang="nl-NL" baseline="0" dirty="0" err="1"/>
              <a:t>together</a:t>
            </a:r>
            <a:r>
              <a:rPr lang="nl-NL" baseline="0" dirty="0"/>
              <a:t> </a:t>
            </a:r>
            <a:r>
              <a:rPr lang="nl-NL" baseline="0" dirty="0" err="1"/>
              <a:t>with</a:t>
            </a:r>
            <a:r>
              <a:rPr lang="nl-NL" baseline="0" dirty="0"/>
              <a:t> 100 </a:t>
            </a:r>
            <a:r>
              <a:rPr lang="nl-NL" baseline="0" dirty="0" err="1"/>
              <a:t>kgs</a:t>
            </a:r>
            <a:r>
              <a:rPr lang="nl-NL" baseline="0" dirty="0"/>
              <a:t> of UTZ </a:t>
            </a:r>
            <a:r>
              <a:rPr lang="nl-NL" baseline="0" dirty="0" err="1"/>
              <a:t>cocoa</a:t>
            </a:r>
            <a:r>
              <a:rPr lang="nl-NL" baseline="0" dirty="0"/>
              <a:t> </a:t>
            </a:r>
            <a:r>
              <a:rPr lang="nl-NL" baseline="0" dirty="0" err="1"/>
              <a:t>beans</a:t>
            </a:r>
            <a:r>
              <a:rPr lang="nl-NL" baseline="0" dirty="0"/>
              <a:t>. In </a:t>
            </a:r>
            <a:r>
              <a:rPr lang="nl-NL" baseline="0" dirty="0" err="1"/>
              <a:t>this</a:t>
            </a:r>
            <a:r>
              <a:rPr lang="nl-NL" baseline="0" dirty="0"/>
              <a:t> case, 82 </a:t>
            </a:r>
            <a:r>
              <a:rPr lang="nl-NL" baseline="0" dirty="0" err="1"/>
              <a:t>kgs</a:t>
            </a:r>
            <a:r>
              <a:rPr lang="nl-NL" baseline="0" dirty="0"/>
              <a:t> of </a:t>
            </a:r>
            <a:r>
              <a:rPr lang="nl-NL" baseline="0" dirty="0" err="1"/>
              <a:t>cocoa</a:t>
            </a:r>
            <a:r>
              <a:rPr lang="nl-NL" baseline="0" dirty="0"/>
              <a:t> liquor </a:t>
            </a:r>
            <a:r>
              <a:rPr lang="nl-NL" baseline="0" dirty="0" err="1"/>
              <a:t>can</a:t>
            </a:r>
            <a:r>
              <a:rPr lang="nl-NL" baseline="0" dirty="0"/>
              <a:t> </a:t>
            </a:r>
            <a:r>
              <a:rPr lang="nl-NL" baseline="0" dirty="0" err="1"/>
              <a:t>be</a:t>
            </a:r>
            <a:r>
              <a:rPr lang="nl-NL" baseline="0" dirty="0"/>
              <a:t> </a:t>
            </a:r>
            <a:r>
              <a:rPr lang="nl-NL" baseline="0" dirty="0" err="1"/>
              <a:t>sold</a:t>
            </a:r>
            <a:r>
              <a:rPr lang="nl-NL" baseline="0" dirty="0"/>
              <a:t> </a:t>
            </a:r>
            <a:r>
              <a:rPr lang="nl-NL" baseline="0" dirty="0" err="1"/>
              <a:t>with</a:t>
            </a:r>
            <a:r>
              <a:rPr lang="nl-NL" baseline="0" dirty="0"/>
              <a:t> the UTZ claim. </a:t>
            </a:r>
            <a:r>
              <a:rPr lang="nl-NL" baseline="0" dirty="0" err="1"/>
              <a:t>Note</a:t>
            </a:r>
            <a:r>
              <a:rPr lang="nl-NL" baseline="0" dirty="0"/>
              <a:t> </a:t>
            </a:r>
            <a:r>
              <a:rPr lang="nl-NL" baseline="0" dirty="0" err="1"/>
              <a:t>that</a:t>
            </a:r>
            <a:r>
              <a:rPr lang="nl-NL" baseline="0" dirty="0"/>
              <a:t> the </a:t>
            </a:r>
            <a:r>
              <a:rPr lang="nl-NL" baseline="0" dirty="0" err="1"/>
              <a:t>conversion</a:t>
            </a:r>
            <a:r>
              <a:rPr lang="nl-NL" baseline="0" dirty="0"/>
              <a:t> </a:t>
            </a:r>
            <a:r>
              <a:rPr lang="nl-NL" baseline="0" dirty="0" err="1"/>
              <a:t>rate</a:t>
            </a:r>
            <a:r>
              <a:rPr lang="nl-NL" baseline="0" dirty="0"/>
              <a:t> </a:t>
            </a:r>
            <a:r>
              <a:rPr lang="nl-NL" baseline="0" dirty="0" err="1"/>
              <a:t>from</a:t>
            </a:r>
            <a:r>
              <a:rPr lang="nl-NL" baseline="0" dirty="0"/>
              <a:t> </a:t>
            </a:r>
            <a:r>
              <a:rPr lang="nl-NL" baseline="0" dirty="0" err="1"/>
              <a:t>cocoa</a:t>
            </a:r>
            <a:r>
              <a:rPr lang="nl-NL" baseline="0" dirty="0"/>
              <a:t> </a:t>
            </a:r>
            <a:r>
              <a:rPr lang="nl-NL" baseline="0" dirty="0" err="1"/>
              <a:t>beans</a:t>
            </a:r>
            <a:r>
              <a:rPr lang="nl-NL" baseline="0" dirty="0"/>
              <a:t> </a:t>
            </a:r>
            <a:r>
              <a:rPr lang="nl-NL" baseline="0" dirty="0" err="1"/>
              <a:t>to</a:t>
            </a:r>
            <a:r>
              <a:rPr lang="nl-NL" baseline="0" dirty="0"/>
              <a:t> </a:t>
            </a:r>
            <a:r>
              <a:rPr lang="nl-NL" baseline="0" dirty="0" err="1"/>
              <a:t>cocoa</a:t>
            </a:r>
            <a:r>
              <a:rPr lang="nl-NL" baseline="0" dirty="0"/>
              <a:t> liquor is 82%.</a:t>
            </a:r>
            <a:endParaRPr lang="nl-NL" dirty="0"/>
          </a:p>
        </p:txBody>
      </p:sp>
      <p:sp>
        <p:nvSpPr>
          <p:cNvPr id="4" name="Slide Number Placeholder 3"/>
          <p:cNvSpPr>
            <a:spLocks noGrp="1"/>
          </p:cNvSpPr>
          <p:nvPr>
            <p:ph type="sldNum" sz="quarter" idx="10"/>
          </p:nvPr>
        </p:nvSpPr>
        <p:spPr/>
        <p:txBody>
          <a:bodyPr/>
          <a:lstStyle/>
          <a:p>
            <a:fld id="{18F3A509-F949-470B-AA48-B41134AEE679}" type="slidenum">
              <a:rPr lang="nl-NL" smtClean="0"/>
              <a:t>46</a:t>
            </a:fld>
            <a:endParaRPr lang="nl-NL"/>
          </a:p>
        </p:txBody>
      </p:sp>
    </p:spTree>
    <p:extLst>
      <p:ext uri="{BB962C8B-B14F-4D97-AF65-F5344CB8AC3E}">
        <p14:creationId xmlns:p14="http://schemas.microsoft.com/office/powerpoint/2010/main" val="3862658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We </a:t>
            </a:r>
            <a:r>
              <a:rPr lang="nl-NL" dirty="0" err="1"/>
              <a:t>often</a:t>
            </a:r>
            <a:r>
              <a:rPr lang="nl-NL" dirty="0"/>
              <a:t> </a:t>
            </a:r>
            <a:r>
              <a:rPr lang="nl-NL" dirty="0" err="1"/>
              <a:t>receive</a:t>
            </a:r>
            <a:r>
              <a:rPr lang="nl-NL" dirty="0"/>
              <a:t> the question “Is </a:t>
            </a:r>
            <a:r>
              <a:rPr lang="nl-NL" dirty="0" err="1"/>
              <a:t>there</a:t>
            </a:r>
            <a:r>
              <a:rPr lang="nl-NL" dirty="0"/>
              <a:t> a minimum percent</a:t>
            </a:r>
            <a:r>
              <a:rPr lang="nl-NL" baseline="0" dirty="0"/>
              <a:t> of UTZ </a:t>
            </a:r>
            <a:r>
              <a:rPr lang="nl-NL" baseline="0" dirty="0" err="1"/>
              <a:t>cocoa</a:t>
            </a:r>
            <a:r>
              <a:rPr lang="nl-NL" baseline="0" dirty="0"/>
              <a:t> </a:t>
            </a:r>
            <a:r>
              <a:rPr lang="nl-NL" baseline="0" dirty="0" err="1"/>
              <a:t>that</a:t>
            </a:r>
            <a:r>
              <a:rPr lang="nl-NL" baseline="0" dirty="0"/>
              <a:t> has </a:t>
            </a:r>
            <a:r>
              <a:rPr lang="nl-NL" baseline="0" dirty="0" err="1"/>
              <a:t>to</a:t>
            </a:r>
            <a:r>
              <a:rPr lang="nl-NL" baseline="0" dirty="0"/>
              <a:t> </a:t>
            </a:r>
            <a:r>
              <a:rPr lang="nl-NL" baseline="0" dirty="0" err="1"/>
              <a:t>be</a:t>
            </a:r>
            <a:r>
              <a:rPr lang="nl-NL" baseline="0" dirty="0"/>
              <a:t> in a product in order </a:t>
            </a:r>
            <a:r>
              <a:rPr lang="nl-NL" baseline="0" dirty="0" err="1"/>
              <a:t>to</a:t>
            </a:r>
            <a:r>
              <a:rPr lang="nl-NL" baseline="0" dirty="0"/>
              <a:t> claim </a:t>
            </a:r>
            <a:r>
              <a:rPr lang="nl-NL" baseline="0" dirty="0" err="1"/>
              <a:t>it</a:t>
            </a:r>
            <a:r>
              <a:rPr lang="nl-NL" baseline="0" dirty="0"/>
              <a:t> as UTZ?” The </a:t>
            </a:r>
            <a:r>
              <a:rPr lang="nl-NL" baseline="0" dirty="0" err="1"/>
              <a:t>answer</a:t>
            </a:r>
            <a:r>
              <a:rPr lang="nl-NL" baseline="0" dirty="0"/>
              <a:t> is </a:t>
            </a:r>
            <a:r>
              <a:rPr lang="nl-NL" baseline="0" dirty="0" err="1"/>
              <a:t>that</a:t>
            </a:r>
            <a:r>
              <a:rPr lang="nl-NL" baseline="0" dirty="0"/>
              <a:t> </a:t>
            </a:r>
            <a:r>
              <a:rPr lang="nl-NL" baseline="0" dirty="0" err="1"/>
              <a:t>with</a:t>
            </a:r>
            <a:r>
              <a:rPr lang="nl-NL" baseline="0" dirty="0"/>
              <a:t> MB, </a:t>
            </a:r>
            <a:r>
              <a:rPr lang="nl-NL" baseline="0" dirty="0" err="1"/>
              <a:t>there</a:t>
            </a:r>
            <a:r>
              <a:rPr lang="nl-NL" baseline="0" dirty="0"/>
              <a:t> is no minimum % content of UTZ </a:t>
            </a:r>
            <a:r>
              <a:rPr lang="nl-NL" baseline="0" dirty="0" err="1"/>
              <a:t>cocoa</a:t>
            </a:r>
            <a:r>
              <a:rPr lang="nl-NL" baseline="0" dirty="0"/>
              <a:t> in the product </a:t>
            </a:r>
            <a:r>
              <a:rPr lang="nl-NL" baseline="0" dirty="0" err="1"/>
              <a:t>which</a:t>
            </a:r>
            <a:r>
              <a:rPr lang="nl-NL" baseline="0" dirty="0"/>
              <a:t> </a:t>
            </a:r>
            <a:r>
              <a:rPr lang="nl-NL" baseline="0" dirty="0" err="1"/>
              <a:t>physicially</a:t>
            </a:r>
            <a:r>
              <a:rPr lang="nl-NL" baseline="0" dirty="0"/>
              <a:t> </a:t>
            </a:r>
            <a:r>
              <a:rPr lang="nl-NL" baseline="0" dirty="0" err="1"/>
              <a:t>comes</a:t>
            </a:r>
            <a:r>
              <a:rPr lang="nl-NL" baseline="0" dirty="0"/>
              <a:t> </a:t>
            </a:r>
            <a:r>
              <a:rPr lang="nl-NL" baseline="0" dirty="0" err="1"/>
              <a:t>from</a:t>
            </a:r>
            <a:r>
              <a:rPr lang="nl-NL" baseline="0" dirty="0"/>
              <a:t> UTZ farmers. In </a:t>
            </a:r>
            <a:r>
              <a:rPr lang="nl-NL" baseline="0" dirty="0" err="1"/>
              <a:t>fact</a:t>
            </a:r>
            <a:r>
              <a:rPr lang="nl-NL" baseline="0" dirty="0"/>
              <a:t>, </a:t>
            </a:r>
            <a:r>
              <a:rPr lang="nl-NL" baseline="0" dirty="0" err="1"/>
              <a:t>it</a:t>
            </a:r>
            <a:r>
              <a:rPr lang="nl-NL" baseline="0" dirty="0"/>
              <a:t> </a:t>
            </a:r>
            <a:r>
              <a:rPr lang="nl-NL" baseline="0" dirty="0" err="1"/>
              <a:t>could</a:t>
            </a:r>
            <a:r>
              <a:rPr lang="nl-NL" baseline="0" dirty="0"/>
              <a:t> </a:t>
            </a:r>
            <a:r>
              <a:rPr lang="nl-NL" baseline="0" dirty="0" err="1"/>
              <a:t>be</a:t>
            </a:r>
            <a:r>
              <a:rPr lang="nl-NL" baseline="0" dirty="0"/>
              <a:t> </a:t>
            </a:r>
            <a:r>
              <a:rPr lang="nl-NL" baseline="0" dirty="0" err="1"/>
              <a:t>that</a:t>
            </a:r>
            <a:r>
              <a:rPr lang="nl-NL" baseline="0" dirty="0"/>
              <a:t> </a:t>
            </a:r>
            <a:r>
              <a:rPr lang="nl-NL" baseline="0" dirty="0" err="1"/>
              <a:t>an</a:t>
            </a:r>
            <a:r>
              <a:rPr lang="nl-NL" baseline="0" dirty="0"/>
              <a:t> UTZ MB chocolate bar does </a:t>
            </a:r>
            <a:r>
              <a:rPr lang="nl-NL" baseline="0" dirty="0" err="1"/>
              <a:t>not</a:t>
            </a:r>
            <a:r>
              <a:rPr lang="nl-NL" baseline="0" dirty="0"/>
              <a:t> </a:t>
            </a:r>
            <a:r>
              <a:rPr lang="nl-NL" baseline="0" dirty="0" err="1"/>
              <a:t>contain</a:t>
            </a:r>
            <a:r>
              <a:rPr lang="nl-NL" baseline="0" dirty="0"/>
              <a:t> a single </a:t>
            </a:r>
            <a:r>
              <a:rPr lang="nl-NL" baseline="0" dirty="0" err="1"/>
              <a:t>bean</a:t>
            </a:r>
            <a:r>
              <a:rPr lang="nl-NL" baseline="0" dirty="0"/>
              <a:t> of </a:t>
            </a:r>
            <a:r>
              <a:rPr lang="nl-NL" baseline="0" dirty="0" err="1"/>
              <a:t>cocoa</a:t>
            </a:r>
            <a:r>
              <a:rPr lang="nl-NL" baseline="0" dirty="0"/>
              <a:t> </a:t>
            </a:r>
            <a:r>
              <a:rPr lang="nl-NL" baseline="0" dirty="0" err="1"/>
              <a:t>produced</a:t>
            </a:r>
            <a:r>
              <a:rPr lang="nl-NL" baseline="0" dirty="0"/>
              <a:t> </a:t>
            </a:r>
            <a:r>
              <a:rPr lang="nl-NL" baseline="0" dirty="0" err="1"/>
              <a:t>by</a:t>
            </a:r>
            <a:r>
              <a:rPr lang="nl-NL" baseline="0" dirty="0"/>
              <a:t> </a:t>
            </a:r>
            <a:r>
              <a:rPr lang="nl-NL" baseline="0" dirty="0" err="1"/>
              <a:t>an</a:t>
            </a:r>
            <a:r>
              <a:rPr lang="nl-NL" baseline="0" dirty="0"/>
              <a:t> UTZ </a:t>
            </a:r>
            <a:r>
              <a:rPr lang="nl-NL" baseline="0" dirty="0" err="1"/>
              <a:t>certified</a:t>
            </a:r>
            <a:r>
              <a:rPr lang="nl-NL" baseline="0" dirty="0"/>
              <a:t> farmer. </a:t>
            </a:r>
            <a:r>
              <a:rPr lang="nl-NL" baseline="0" dirty="0" err="1"/>
              <a:t>However</a:t>
            </a:r>
            <a:r>
              <a:rPr lang="nl-NL" baseline="0" dirty="0"/>
              <a:t>, we do say </a:t>
            </a:r>
            <a:r>
              <a:rPr lang="nl-NL" baseline="0" dirty="0" err="1"/>
              <a:t>there</a:t>
            </a:r>
            <a:r>
              <a:rPr lang="nl-NL" baseline="0" dirty="0"/>
              <a:t> must </a:t>
            </a:r>
            <a:r>
              <a:rPr lang="nl-NL" baseline="0" dirty="0" err="1"/>
              <a:t>be</a:t>
            </a:r>
            <a:r>
              <a:rPr lang="nl-NL" baseline="0" dirty="0"/>
              <a:t> 100% volume </a:t>
            </a:r>
            <a:r>
              <a:rPr lang="nl-NL" baseline="0" dirty="0" err="1"/>
              <a:t>coverage</a:t>
            </a:r>
            <a:r>
              <a:rPr lang="nl-NL" baseline="0" dirty="0"/>
              <a:t> of the </a:t>
            </a:r>
            <a:r>
              <a:rPr lang="nl-NL" baseline="0" dirty="0" err="1"/>
              <a:t>cocoa</a:t>
            </a:r>
            <a:r>
              <a:rPr lang="nl-NL" baseline="0" dirty="0"/>
              <a:t> content in the product. </a:t>
            </a:r>
            <a:r>
              <a:rPr lang="nl-NL" baseline="0" dirty="0" err="1"/>
              <a:t>This</a:t>
            </a:r>
            <a:r>
              <a:rPr lang="nl-NL" baseline="0" dirty="0"/>
              <a:t> means </a:t>
            </a:r>
            <a:r>
              <a:rPr lang="nl-NL" baseline="0" dirty="0" err="1"/>
              <a:t>that</a:t>
            </a:r>
            <a:r>
              <a:rPr lang="nl-NL" baseline="0" dirty="0"/>
              <a:t> </a:t>
            </a:r>
            <a:r>
              <a:rPr lang="en-GB" sz="1200" kern="1200" dirty="0">
                <a:solidFill>
                  <a:schemeClr val="tx1"/>
                </a:solidFill>
                <a:effectLst/>
                <a:latin typeface="+mn-lt"/>
                <a:ea typeface="+mn-ea"/>
                <a:cs typeface="+mn-cs"/>
              </a:rPr>
              <a:t>100% of the cocoa content needed for a product must have been purchased as UTZ by the processor. </a:t>
            </a:r>
            <a:r>
              <a:rPr lang="nl-NL" sz="1200" kern="1200" baseline="0" dirty="0">
                <a:solidFill>
                  <a:schemeClr val="tx1"/>
                </a:solidFill>
                <a:effectLst/>
                <a:latin typeface="+mn-lt"/>
                <a:ea typeface="+mn-ea"/>
                <a:cs typeface="+mn-cs"/>
              </a:rPr>
              <a:t>A</a:t>
            </a:r>
            <a:r>
              <a:rPr lang="nl-NL" baseline="0" dirty="0"/>
              <a:t> product </a:t>
            </a:r>
            <a:r>
              <a:rPr lang="nl-NL" baseline="0" dirty="0" err="1"/>
              <a:t>cannot</a:t>
            </a:r>
            <a:r>
              <a:rPr lang="nl-NL" baseline="0" dirty="0"/>
              <a:t> </a:t>
            </a:r>
            <a:r>
              <a:rPr lang="nl-NL" baseline="0" dirty="0" err="1"/>
              <a:t>be</a:t>
            </a:r>
            <a:r>
              <a:rPr lang="nl-NL" baseline="0" dirty="0"/>
              <a:t> </a:t>
            </a:r>
            <a:r>
              <a:rPr lang="nl-NL" baseline="0" dirty="0" err="1"/>
              <a:t>sold</a:t>
            </a:r>
            <a:r>
              <a:rPr lang="nl-NL" baseline="0" dirty="0"/>
              <a:t> as </a:t>
            </a:r>
            <a:r>
              <a:rPr lang="nl-NL" baseline="0" dirty="0" err="1"/>
              <a:t>anything</a:t>
            </a:r>
            <a:r>
              <a:rPr lang="nl-NL" baseline="0" dirty="0"/>
              <a:t> </a:t>
            </a:r>
            <a:r>
              <a:rPr lang="nl-NL" baseline="0" dirty="0" err="1"/>
              <a:t>less</a:t>
            </a:r>
            <a:r>
              <a:rPr lang="nl-NL" baseline="0" dirty="0"/>
              <a:t> </a:t>
            </a:r>
            <a:r>
              <a:rPr lang="nl-NL" baseline="0" dirty="0" err="1"/>
              <a:t>than</a:t>
            </a:r>
            <a:r>
              <a:rPr lang="nl-NL" baseline="0" dirty="0"/>
              <a:t> 100% UTZ MB. It is </a:t>
            </a:r>
            <a:r>
              <a:rPr lang="nl-NL" baseline="0" dirty="0" err="1"/>
              <a:t>not</a:t>
            </a:r>
            <a:r>
              <a:rPr lang="nl-NL" baseline="0" dirty="0"/>
              <a:t> </a:t>
            </a:r>
            <a:r>
              <a:rPr lang="nl-NL" baseline="0" dirty="0" err="1"/>
              <a:t>possible</a:t>
            </a:r>
            <a:r>
              <a:rPr lang="nl-NL" baseline="0" dirty="0"/>
              <a:t> </a:t>
            </a:r>
            <a:r>
              <a:rPr lang="nl-NL" baseline="0" dirty="0" err="1"/>
              <a:t>to</a:t>
            </a:r>
            <a:r>
              <a:rPr lang="nl-NL" baseline="0" dirty="0"/>
              <a:t> </a:t>
            </a:r>
            <a:r>
              <a:rPr lang="nl-NL" baseline="0" dirty="0" err="1"/>
              <a:t>sell</a:t>
            </a:r>
            <a:r>
              <a:rPr lang="nl-NL" baseline="0" dirty="0"/>
              <a:t> a volume of UTZ </a:t>
            </a:r>
            <a:r>
              <a:rPr lang="nl-NL" baseline="0" dirty="0" err="1"/>
              <a:t>cocoa</a:t>
            </a:r>
            <a:r>
              <a:rPr lang="nl-NL" baseline="0" dirty="0"/>
              <a:t> as 50% UTZ , as </a:t>
            </a:r>
            <a:r>
              <a:rPr lang="nl-NL" baseline="0" dirty="0" err="1"/>
              <a:t>seen</a:t>
            </a:r>
            <a:r>
              <a:rPr lang="nl-NL" baseline="0" dirty="0"/>
              <a:t> in </a:t>
            </a:r>
            <a:r>
              <a:rPr lang="nl-NL" baseline="0" dirty="0" err="1"/>
              <a:t>this</a:t>
            </a:r>
            <a:r>
              <a:rPr lang="nl-NL" baseline="0" dirty="0"/>
              <a:t> </a:t>
            </a:r>
            <a:r>
              <a:rPr lang="nl-NL" baseline="0" dirty="0" err="1"/>
              <a:t>example</a:t>
            </a:r>
            <a:r>
              <a:rPr lang="nl-NL" baseline="0" dirty="0"/>
              <a:t>. </a:t>
            </a:r>
            <a:r>
              <a:rPr lang="nl-NL" baseline="0" dirty="0" err="1"/>
              <a:t>When</a:t>
            </a:r>
            <a:r>
              <a:rPr lang="nl-NL" baseline="0" dirty="0"/>
              <a:t> a product is </a:t>
            </a:r>
            <a:r>
              <a:rPr lang="nl-NL" baseline="0" dirty="0" err="1"/>
              <a:t>sold</a:t>
            </a:r>
            <a:r>
              <a:rPr lang="nl-NL" baseline="0" dirty="0"/>
              <a:t> as UTZ MB, 100% of the </a:t>
            </a:r>
            <a:r>
              <a:rPr lang="nl-NL" baseline="0" dirty="0" err="1"/>
              <a:t>cocoa</a:t>
            </a:r>
            <a:r>
              <a:rPr lang="nl-NL" baseline="0" dirty="0"/>
              <a:t> in </a:t>
            </a:r>
            <a:r>
              <a:rPr lang="nl-NL" baseline="0" dirty="0" err="1"/>
              <a:t>this</a:t>
            </a:r>
            <a:r>
              <a:rPr lang="nl-NL" baseline="0" dirty="0"/>
              <a:t> product must </a:t>
            </a:r>
            <a:r>
              <a:rPr lang="nl-NL" baseline="0" dirty="0" err="1"/>
              <a:t>be</a:t>
            </a:r>
            <a:r>
              <a:rPr lang="nl-NL" baseline="0" dirty="0"/>
              <a:t> </a:t>
            </a:r>
            <a:r>
              <a:rPr lang="nl-NL" baseline="0" dirty="0" err="1"/>
              <a:t>sold</a:t>
            </a:r>
            <a:r>
              <a:rPr lang="nl-NL" baseline="0" dirty="0"/>
              <a:t> or </a:t>
            </a:r>
            <a:r>
              <a:rPr lang="nl-NL" baseline="0" dirty="0" err="1"/>
              <a:t>traced</a:t>
            </a:r>
            <a:r>
              <a:rPr lang="nl-NL" baseline="0" dirty="0"/>
              <a:t> </a:t>
            </a:r>
            <a:r>
              <a:rPr lang="nl-NL" baseline="0" dirty="0" err="1"/>
              <a:t>from</a:t>
            </a:r>
            <a:r>
              <a:rPr lang="nl-NL" baseline="0" dirty="0"/>
              <a:t> the </a:t>
            </a:r>
            <a:r>
              <a:rPr lang="nl-NL" baseline="0" dirty="0" err="1"/>
              <a:t>SCAs</a:t>
            </a:r>
            <a:r>
              <a:rPr lang="nl-NL" baseline="0" dirty="0"/>
              <a:t> GIP account, or </a:t>
            </a:r>
            <a:r>
              <a:rPr lang="nl-NL" baseline="0" dirty="0" err="1"/>
              <a:t>deducted</a:t>
            </a:r>
            <a:r>
              <a:rPr lang="nl-NL" baseline="0" dirty="0"/>
              <a:t> </a:t>
            </a:r>
            <a:r>
              <a:rPr lang="nl-NL" baseline="0" dirty="0" err="1"/>
              <a:t>from</a:t>
            </a:r>
            <a:r>
              <a:rPr lang="nl-NL" baseline="0" dirty="0"/>
              <a:t> the </a:t>
            </a:r>
            <a:r>
              <a:rPr lang="nl-NL" baseline="0" dirty="0" err="1"/>
              <a:t>SCAs</a:t>
            </a:r>
            <a:r>
              <a:rPr lang="nl-NL" baseline="0" dirty="0"/>
              <a:t> credit account.</a:t>
            </a:r>
            <a:endParaRPr lang="nl-NL" dirty="0"/>
          </a:p>
        </p:txBody>
      </p:sp>
      <p:sp>
        <p:nvSpPr>
          <p:cNvPr id="4" name="Slide Number Placeholder 3"/>
          <p:cNvSpPr>
            <a:spLocks noGrp="1"/>
          </p:cNvSpPr>
          <p:nvPr>
            <p:ph type="sldNum" sz="quarter" idx="10"/>
          </p:nvPr>
        </p:nvSpPr>
        <p:spPr/>
        <p:txBody>
          <a:bodyPr/>
          <a:lstStyle/>
          <a:p>
            <a:fld id="{18F3A509-F949-470B-AA48-B41134AEE679}" type="slidenum">
              <a:rPr lang="nl-NL" smtClean="0"/>
              <a:t>47</a:t>
            </a:fld>
            <a:endParaRPr lang="nl-NL"/>
          </a:p>
        </p:txBody>
      </p:sp>
    </p:spTree>
    <p:extLst>
      <p:ext uri="{BB962C8B-B14F-4D97-AF65-F5344CB8AC3E}">
        <p14:creationId xmlns:p14="http://schemas.microsoft.com/office/powerpoint/2010/main" val="12601785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a:t>MB permits credit exchange </a:t>
            </a:r>
            <a:r>
              <a:rPr lang="nl-NL" baseline="0" dirty="0" err="1"/>
              <a:t>between</a:t>
            </a:r>
            <a:r>
              <a:rPr lang="nl-NL" baseline="0" dirty="0"/>
              <a:t> UTZ </a:t>
            </a:r>
            <a:r>
              <a:rPr lang="nl-NL" baseline="0" dirty="0" err="1"/>
              <a:t>products</a:t>
            </a:r>
            <a:r>
              <a:rPr lang="nl-NL" baseline="0" dirty="0"/>
              <a:t> </a:t>
            </a:r>
            <a:r>
              <a:rPr lang="nl-NL" baseline="0" dirty="0" err="1"/>
              <a:t>and</a:t>
            </a:r>
            <a:r>
              <a:rPr lang="nl-NL" baseline="0" dirty="0"/>
              <a:t> </a:t>
            </a:r>
            <a:r>
              <a:rPr lang="nl-NL" baseline="0" dirty="0" err="1"/>
              <a:t>conventional</a:t>
            </a:r>
            <a:r>
              <a:rPr lang="nl-NL" baseline="0" dirty="0"/>
              <a:t> </a:t>
            </a:r>
            <a:r>
              <a:rPr lang="nl-NL" baseline="0" dirty="0" err="1"/>
              <a:t>products</a:t>
            </a:r>
            <a:r>
              <a:rPr lang="nl-NL" baseline="0" dirty="0"/>
              <a:t>. </a:t>
            </a:r>
            <a:r>
              <a:rPr lang="nl-NL" baseline="0" dirty="0" err="1"/>
              <a:t>If</a:t>
            </a:r>
            <a:r>
              <a:rPr lang="nl-NL" baseline="0" dirty="0"/>
              <a:t> </a:t>
            </a:r>
            <a:r>
              <a:rPr lang="nl-NL" baseline="0" dirty="0" err="1"/>
              <a:t>for</a:t>
            </a:r>
            <a:r>
              <a:rPr lang="nl-NL" baseline="0" dirty="0"/>
              <a:t> </a:t>
            </a:r>
            <a:r>
              <a:rPr lang="nl-NL" baseline="0" dirty="0" err="1"/>
              <a:t>instance</a:t>
            </a:r>
            <a:r>
              <a:rPr lang="nl-NL" baseline="0" dirty="0"/>
              <a:t> a </a:t>
            </a:r>
            <a:r>
              <a:rPr lang="nl-NL" baseline="0" dirty="0" err="1"/>
              <a:t>grinder</a:t>
            </a:r>
            <a:r>
              <a:rPr lang="nl-NL" baseline="0" dirty="0"/>
              <a:t> has 100 </a:t>
            </a:r>
            <a:r>
              <a:rPr lang="nl-NL" baseline="0" dirty="0" err="1"/>
              <a:t>kgs</a:t>
            </a:r>
            <a:r>
              <a:rPr lang="nl-NL" baseline="0" dirty="0"/>
              <a:t> of </a:t>
            </a:r>
            <a:r>
              <a:rPr lang="nl-NL" baseline="0" dirty="0" err="1"/>
              <a:t>conventional</a:t>
            </a:r>
            <a:r>
              <a:rPr lang="nl-NL" baseline="0" dirty="0"/>
              <a:t> </a:t>
            </a:r>
            <a:r>
              <a:rPr lang="nl-NL" baseline="0" dirty="0" err="1"/>
              <a:t>cocoa</a:t>
            </a:r>
            <a:r>
              <a:rPr lang="nl-NL" baseline="0" dirty="0"/>
              <a:t> liquor, </a:t>
            </a:r>
            <a:r>
              <a:rPr lang="nl-NL" baseline="0" dirty="0" err="1"/>
              <a:t>and</a:t>
            </a:r>
            <a:r>
              <a:rPr lang="nl-NL" baseline="0" dirty="0"/>
              <a:t> 100 </a:t>
            </a:r>
            <a:r>
              <a:rPr lang="nl-NL" baseline="0" dirty="0" err="1"/>
              <a:t>kgs</a:t>
            </a:r>
            <a:r>
              <a:rPr lang="nl-NL" baseline="0" dirty="0"/>
              <a:t> of UTZ </a:t>
            </a:r>
            <a:r>
              <a:rPr lang="nl-NL" baseline="0" dirty="0" err="1"/>
              <a:t>cocoa</a:t>
            </a:r>
            <a:r>
              <a:rPr lang="nl-NL" baseline="0" dirty="0"/>
              <a:t> liquor, </a:t>
            </a:r>
            <a:r>
              <a:rPr lang="nl-NL" baseline="0" dirty="0" err="1"/>
              <a:t>they</a:t>
            </a:r>
            <a:r>
              <a:rPr lang="nl-NL" baseline="0" dirty="0"/>
              <a:t> </a:t>
            </a:r>
            <a:r>
              <a:rPr lang="nl-NL" baseline="0" dirty="0" err="1"/>
              <a:t>could</a:t>
            </a:r>
            <a:r>
              <a:rPr lang="nl-NL" baseline="0" dirty="0"/>
              <a:t> </a:t>
            </a:r>
            <a:r>
              <a:rPr lang="nl-NL" baseline="0" dirty="0" err="1"/>
              <a:t>sell</a:t>
            </a:r>
            <a:r>
              <a:rPr lang="nl-NL" baseline="0" dirty="0"/>
              <a:t> the </a:t>
            </a:r>
            <a:r>
              <a:rPr lang="nl-NL" baseline="0" dirty="0" err="1"/>
              <a:t>conventional</a:t>
            </a:r>
            <a:r>
              <a:rPr lang="nl-NL" baseline="0" dirty="0"/>
              <a:t> liquor as UTZ, as long as </a:t>
            </a:r>
            <a:r>
              <a:rPr lang="nl-NL" baseline="0" dirty="0" err="1"/>
              <a:t>they</a:t>
            </a:r>
            <a:r>
              <a:rPr lang="nl-NL" baseline="0" dirty="0"/>
              <a:t> </a:t>
            </a:r>
            <a:r>
              <a:rPr lang="nl-NL" baseline="0" dirty="0" err="1"/>
              <a:t>sell</a:t>
            </a:r>
            <a:r>
              <a:rPr lang="nl-NL" baseline="0" dirty="0"/>
              <a:t> the UTZ </a:t>
            </a:r>
            <a:r>
              <a:rPr lang="nl-NL" baseline="0" dirty="0" err="1"/>
              <a:t>cocoa</a:t>
            </a:r>
            <a:r>
              <a:rPr lang="nl-NL" baseline="0" dirty="0"/>
              <a:t> liquor as </a:t>
            </a:r>
            <a:r>
              <a:rPr lang="nl-NL" baseline="0" dirty="0" err="1"/>
              <a:t>conventional</a:t>
            </a:r>
            <a:r>
              <a:rPr lang="nl-NL" baseline="0" dirty="0"/>
              <a:t>. </a:t>
            </a:r>
            <a:r>
              <a:rPr lang="nl-NL" dirty="0" err="1"/>
              <a:t>This</a:t>
            </a:r>
            <a:r>
              <a:rPr lang="nl-NL" dirty="0"/>
              <a:t> is </a:t>
            </a:r>
            <a:r>
              <a:rPr lang="nl-NL" dirty="0" err="1"/>
              <a:t>considered</a:t>
            </a:r>
            <a:r>
              <a:rPr lang="nl-NL" dirty="0"/>
              <a:t> </a:t>
            </a:r>
            <a:r>
              <a:rPr lang="nl-NL" baseline="0" dirty="0"/>
              <a:t>credit exchange </a:t>
            </a:r>
            <a:r>
              <a:rPr lang="nl-NL" baseline="0" dirty="0" err="1"/>
              <a:t>between</a:t>
            </a:r>
            <a:r>
              <a:rPr lang="nl-NL" baseline="0" dirty="0"/>
              <a:t> </a:t>
            </a:r>
            <a:r>
              <a:rPr lang="nl-NL" baseline="0" dirty="0" err="1"/>
              <a:t>similar</a:t>
            </a:r>
            <a:r>
              <a:rPr lang="nl-NL" baseline="0" dirty="0"/>
              <a:t> </a:t>
            </a:r>
            <a:r>
              <a:rPr lang="nl-NL" baseline="0" dirty="0" err="1"/>
              <a:t>products</a:t>
            </a:r>
            <a:r>
              <a:rPr lang="nl-NL" baseline="0" dirty="0"/>
              <a:t>. </a:t>
            </a:r>
            <a:endParaRPr lang="nl-NL" dirty="0"/>
          </a:p>
        </p:txBody>
      </p:sp>
      <p:sp>
        <p:nvSpPr>
          <p:cNvPr id="4" name="Slide Number Placeholder 3"/>
          <p:cNvSpPr>
            <a:spLocks noGrp="1"/>
          </p:cNvSpPr>
          <p:nvPr>
            <p:ph type="sldNum" sz="quarter" idx="10"/>
          </p:nvPr>
        </p:nvSpPr>
        <p:spPr/>
        <p:txBody>
          <a:bodyPr/>
          <a:lstStyle/>
          <a:p>
            <a:fld id="{18F3A509-F949-470B-AA48-B41134AEE679}" type="slidenum">
              <a:rPr lang="nl-NL" smtClean="0"/>
              <a:t>48</a:t>
            </a:fld>
            <a:endParaRPr lang="nl-NL"/>
          </a:p>
        </p:txBody>
      </p:sp>
    </p:spTree>
    <p:extLst>
      <p:ext uri="{BB962C8B-B14F-4D97-AF65-F5344CB8AC3E}">
        <p14:creationId xmlns:p14="http://schemas.microsoft.com/office/powerpoint/2010/main" val="42376861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Credit exchange is </a:t>
            </a:r>
            <a:r>
              <a:rPr lang="nl-NL" dirty="0" err="1"/>
              <a:t>also</a:t>
            </a:r>
            <a:r>
              <a:rPr lang="nl-NL" dirty="0"/>
              <a:t> </a:t>
            </a:r>
            <a:r>
              <a:rPr lang="nl-NL" dirty="0" err="1"/>
              <a:t>allowed</a:t>
            </a:r>
            <a:r>
              <a:rPr lang="nl-NL" dirty="0"/>
              <a:t> </a:t>
            </a:r>
            <a:r>
              <a:rPr lang="nl-NL" dirty="0" err="1"/>
              <a:t>between</a:t>
            </a:r>
            <a:r>
              <a:rPr lang="nl-NL" baseline="0" dirty="0"/>
              <a:t> different types of </a:t>
            </a:r>
            <a:r>
              <a:rPr lang="nl-NL" baseline="0" dirty="0" err="1"/>
              <a:t>cocoa</a:t>
            </a:r>
            <a:r>
              <a:rPr lang="nl-NL" baseline="0" dirty="0"/>
              <a:t> </a:t>
            </a:r>
            <a:r>
              <a:rPr lang="nl-NL" baseline="0" dirty="0" err="1"/>
              <a:t>products</a:t>
            </a:r>
            <a:r>
              <a:rPr lang="nl-NL" baseline="0" dirty="0"/>
              <a:t>. </a:t>
            </a:r>
            <a:r>
              <a:rPr lang="nl-NL" baseline="0" dirty="0" err="1"/>
              <a:t>Currently</a:t>
            </a:r>
            <a:r>
              <a:rPr lang="nl-NL" baseline="0" dirty="0"/>
              <a:t> </a:t>
            </a:r>
            <a:r>
              <a:rPr lang="nl-NL" baseline="0" dirty="0" err="1"/>
              <a:t>credits</a:t>
            </a:r>
            <a:r>
              <a:rPr lang="nl-NL" baseline="0" dirty="0"/>
              <a:t> </a:t>
            </a:r>
            <a:r>
              <a:rPr lang="nl-NL" baseline="0" dirty="0" err="1"/>
              <a:t>can</a:t>
            </a:r>
            <a:r>
              <a:rPr lang="nl-NL" baseline="0" dirty="0"/>
              <a:t> </a:t>
            </a:r>
            <a:r>
              <a:rPr lang="nl-NL" baseline="0" dirty="0" err="1"/>
              <a:t>be</a:t>
            </a:r>
            <a:r>
              <a:rPr lang="nl-NL" baseline="0" dirty="0"/>
              <a:t> </a:t>
            </a:r>
            <a:r>
              <a:rPr lang="nl-NL" baseline="0" dirty="0" err="1"/>
              <a:t>exchanged</a:t>
            </a:r>
            <a:r>
              <a:rPr lang="nl-NL" baseline="0" dirty="0"/>
              <a:t> in </a:t>
            </a:r>
            <a:r>
              <a:rPr lang="nl-NL" baseline="0" dirty="0" err="1"/>
              <a:t>any</a:t>
            </a:r>
            <a:r>
              <a:rPr lang="nl-NL" baseline="0" dirty="0"/>
              <a:t> </a:t>
            </a:r>
            <a:r>
              <a:rPr lang="nl-NL" baseline="0" dirty="0" err="1"/>
              <a:t>direction</a:t>
            </a:r>
            <a:r>
              <a:rPr lang="nl-NL" baseline="0" dirty="0"/>
              <a:t>, </a:t>
            </a:r>
            <a:r>
              <a:rPr lang="nl-NL" baseline="0" dirty="0" err="1"/>
              <a:t>and</a:t>
            </a:r>
            <a:r>
              <a:rPr lang="nl-NL" baseline="0" dirty="0"/>
              <a:t> </a:t>
            </a:r>
            <a:r>
              <a:rPr lang="nl-NL" baseline="0" dirty="0" err="1"/>
              <a:t>between</a:t>
            </a:r>
            <a:r>
              <a:rPr lang="nl-NL" baseline="0" dirty="0"/>
              <a:t> </a:t>
            </a:r>
            <a:r>
              <a:rPr lang="nl-NL" baseline="0" dirty="0" err="1"/>
              <a:t>any</a:t>
            </a:r>
            <a:r>
              <a:rPr lang="nl-NL" baseline="0" dirty="0"/>
              <a:t> type of </a:t>
            </a:r>
            <a:r>
              <a:rPr lang="nl-NL" baseline="0" dirty="0" err="1"/>
              <a:t>cocoa</a:t>
            </a:r>
            <a:r>
              <a:rPr lang="nl-NL" baseline="0" dirty="0"/>
              <a:t> product. </a:t>
            </a:r>
            <a:r>
              <a:rPr lang="nl-NL" baseline="0" dirty="0" err="1"/>
              <a:t>This</a:t>
            </a:r>
            <a:r>
              <a:rPr lang="nl-NL" baseline="0" dirty="0"/>
              <a:t> means </a:t>
            </a:r>
            <a:r>
              <a:rPr lang="nl-NL" baseline="0" dirty="0" err="1"/>
              <a:t>that</a:t>
            </a:r>
            <a:r>
              <a:rPr lang="nl-NL" baseline="0" dirty="0"/>
              <a:t> </a:t>
            </a:r>
            <a:r>
              <a:rPr lang="nl-NL" baseline="0" dirty="0" err="1"/>
              <a:t>if</a:t>
            </a:r>
            <a:r>
              <a:rPr lang="nl-NL" baseline="0" dirty="0"/>
              <a:t> processor has 100 </a:t>
            </a:r>
            <a:r>
              <a:rPr lang="nl-NL" baseline="0" dirty="0" err="1"/>
              <a:t>kgs</a:t>
            </a:r>
            <a:r>
              <a:rPr lang="nl-NL" baseline="0" dirty="0"/>
              <a:t> of UTZ </a:t>
            </a:r>
            <a:r>
              <a:rPr lang="nl-NL" baseline="0" dirty="0" err="1"/>
              <a:t>butter</a:t>
            </a:r>
            <a:r>
              <a:rPr lang="nl-NL" baseline="0" dirty="0"/>
              <a:t>, </a:t>
            </a:r>
            <a:r>
              <a:rPr lang="nl-NL" baseline="0" dirty="0" err="1"/>
              <a:t>and</a:t>
            </a:r>
            <a:r>
              <a:rPr lang="nl-NL" baseline="0" dirty="0"/>
              <a:t> wants </a:t>
            </a:r>
            <a:r>
              <a:rPr lang="nl-NL" baseline="0" dirty="0" err="1"/>
              <a:t>to</a:t>
            </a:r>
            <a:r>
              <a:rPr lang="nl-NL" baseline="0" dirty="0"/>
              <a:t> </a:t>
            </a:r>
            <a:r>
              <a:rPr lang="nl-NL" baseline="0" dirty="0" err="1"/>
              <a:t>sell</a:t>
            </a:r>
            <a:r>
              <a:rPr lang="nl-NL" baseline="0" dirty="0"/>
              <a:t> 100 </a:t>
            </a:r>
            <a:r>
              <a:rPr lang="nl-NL" baseline="0" dirty="0" err="1"/>
              <a:t>kgs</a:t>
            </a:r>
            <a:r>
              <a:rPr lang="nl-NL" baseline="0" dirty="0"/>
              <a:t> of </a:t>
            </a:r>
            <a:r>
              <a:rPr lang="nl-NL" baseline="0" dirty="0" err="1"/>
              <a:t>conventional</a:t>
            </a:r>
            <a:r>
              <a:rPr lang="nl-NL" baseline="0" dirty="0"/>
              <a:t> </a:t>
            </a:r>
            <a:r>
              <a:rPr lang="nl-NL" baseline="0" dirty="0" err="1"/>
              <a:t>cocoa</a:t>
            </a:r>
            <a:r>
              <a:rPr lang="nl-NL" baseline="0" dirty="0"/>
              <a:t> liquor as UTZ, </a:t>
            </a:r>
            <a:r>
              <a:rPr lang="nl-NL" baseline="0" dirty="0" err="1"/>
              <a:t>this</a:t>
            </a:r>
            <a:r>
              <a:rPr lang="nl-NL" baseline="0" dirty="0"/>
              <a:t> is </a:t>
            </a:r>
            <a:r>
              <a:rPr lang="nl-NL" baseline="0" dirty="0" err="1"/>
              <a:t>possible</a:t>
            </a:r>
            <a:r>
              <a:rPr lang="nl-NL" baseline="0" dirty="0"/>
              <a:t>. </a:t>
            </a:r>
            <a:r>
              <a:rPr lang="nl-NL" baseline="0" dirty="0" err="1"/>
              <a:t>However</a:t>
            </a:r>
            <a:r>
              <a:rPr lang="nl-NL" baseline="0" dirty="0"/>
              <a:t>, </a:t>
            </a:r>
            <a:r>
              <a:rPr lang="nl-NL" baseline="0" dirty="0" err="1"/>
              <a:t>after</a:t>
            </a:r>
            <a:r>
              <a:rPr lang="nl-NL" baseline="0" dirty="0"/>
              <a:t> </a:t>
            </a:r>
            <a:r>
              <a:rPr lang="nl-NL" baseline="0" dirty="0" err="1"/>
              <a:t>July</a:t>
            </a:r>
            <a:r>
              <a:rPr lang="nl-NL" baseline="0" dirty="0"/>
              <a:t> 1st 2016, </a:t>
            </a:r>
            <a:r>
              <a:rPr lang="nl-NL" baseline="0" dirty="0" err="1"/>
              <a:t>what</a:t>
            </a:r>
            <a:r>
              <a:rPr lang="nl-NL" baseline="0" dirty="0"/>
              <a:t> we call MB </a:t>
            </a:r>
            <a:r>
              <a:rPr lang="nl-NL" baseline="0" dirty="0" err="1"/>
              <a:t>backwards</a:t>
            </a:r>
            <a:r>
              <a:rPr lang="nl-NL" baseline="0" dirty="0"/>
              <a:t> </a:t>
            </a:r>
            <a:r>
              <a:rPr lang="nl-NL" baseline="0" dirty="0" err="1"/>
              <a:t>conversions</a:t>
            </a:r>
            <a:r>
              <a:rPr lang="nl-NL" baseline="0" dirty="0"/>
              <a:t> </a:t>
            </a:r>
            <a:r>
              <a:rPr lang="nl-NL" baseline="0" dirty="0" err="1"/>
              <a:t>will</a:t>
            </a:r>
            <a:r>
              <a:rPr lang="nl-NL" baseline="0" dirty="0"/>
              <a:t> </a:t>
            </a:r>
            <a:r>
              <a:rPr lang="nl-NL" baseline="0" dirty="0" err="1"/>
              <a:t>not</a:t>
            </a:r>
            <a:r>
              <a:rPr lang="nl-NL" baseline="0" dirty="0"/>
              <a:t> </a:t>
            </a:r>
            <a:r>
              <a:rPr lang="nl-NL" baseline="0" dirty="0" err="1"/>
              <a:t>be</a:t>
            </a:r>
            <a:r>
              <a:rPr lang="nl-NL" baseline="0" dirty="0"/>
              <a:t> allowed. MB </a:t>
            </a:r>
            <a:r>
              <a:rPr lang="nl-NL" baseline="0" dirty="0" err="1"/>
              <a:t>backwards</a:t>
            </a:r>
            <a:r>
              <a:rPr lang="nl-NL" baseline="0" dirty="0"/>
              <a:t> </a:t>
            </a:r>
            <a:r>
              <a:rPr lang="nl-NL" baseline="0" dirty="0" err="1"/>
              <a:t>conversions</a:t>
            </a:r>
            <a:r>
              <a:rPr lang="nl-NL" baseline="0" dirty="0"/>
              <a:t> are exchanges of </a:t>
            </a:r>
            <a:r>
              <a:rPr lang="nl-NL" baseline="0" dirty="0" err="1"/>
              <a:t>credits</a:t>
            </a:r>
            <a:r>
              <a:rPr lang="nl-NL" baseline="0" dirty="0"/>
              <a:t> </a:t>
            </a:r>
            <a:r>
              <a:rPr lang="nl-NL" baseline="0" dirty="0" err="1"/>
              <a:t>from</a:t>
            </a:r>
            <a:r>
              <a:rPr lang="nl-NL" baseline="0" dirty="0"/>
              <a:t> a product </a:t>
            </a:r>
            <a:r>
              <a:rPr lang="nl-NL" baseline="0" dirty="0" err="1"/>
              <a:t>farther</a:t>
            </a:r>
            <a:r>
              <a:rPr lang="nl-NL" baseline="0" dirty="0"/>
              <a:t> down in the </a:t>
            </a:r>
            <a:r>
              <a:rPr lang="nl-NL" baseline="0" dirty="0" err="1"/>
              <a:t>supply</a:t>
            </a:r>
            <a:r>
              <a:rPr lang="nl-NL" baseline="0" dirty="0"/>
              <a:t> chain, back </a:t>
            </a:r>
            <a:r>
              <a:rPr lang="nl-NL" baseline="0" dirty="0" err="1"/>
              <a:t>to</a:t>
            </a:r>
            <a:r>
              <a:rPr lang="nl-NL" baseline="0" dirty="0"/>
              <a:t> a product </a:t>
            </a:r>
            <a:r>
              <a:rPr lang="nl-NL" baseline="0" dirty="0" err="1"/>
              <a:t>produced</a:t>
            </a:r>
            <a:r>
              <a:rPr lang="nl-NL" baseline="0" dirty="0"/>
              <a:t> </a:t>
            </a:r>
            <a:r>
              <a:rPr lang="nl-NL" baseline="0" dirty="0" err="1"/>
              <a:t>earlier</a:t>
            </a:r>
            <a:r>
              <a:rPr lang="nl-NL" baseline="0" dirty="0"/>
              <a:t> on in the </a:t>
            </a:r>
            <a:r>
              <a:rPr lang="nl-NL" baseline="0" dirty="0" err="1"/>
              <a:t>supply</a:t>
            </a:r>
            <a:r>
              <a:rPr lang="nl-NL" baseline="0" dirty="0"/>
              <a:t> chain. </a:t>
            </a:r>
            <a:r>
              <a:rPr lang="nl-NL" baseline="0" dirty="0" err="1"/>
              <a:t>Let’s</a:t>
            </a:r>
            <a:r>
              <a:rPr lang="nl-NL" baseline="0" dirty="0"/>
              <a:t> take a closer look in the </a:t>
            </a:r>
            <a:r>
              <a:rPr lang="nl-NL" baseline="0" dirty="0" err="1"/>
              <a:t>following</a:t>
            </a:r>
            <a:r>
              <a:rPr lang="nl-NL" baseline="0" dirty="0"/>
              <a:t> slides.</a:t>
            </a:r>
            <a:endParaRPr lang="nl-NL" dirty="0"/>
          </a:p>
        </p:txBody>
      </p:sp>
      <p:sp>
        <p:nvSpPr>
          <p:cNvPr id="4" name="Slide Number Placeholder 3"/>
          <p:cNvSpPr>
            <a:spLocks noGrp="1"/>
          </p:cNvSpPr>
          <p:nvPr>
            <p:ph type="sldNum" sz="quarter" idx="10"/>
          </p:nvPr>
        </p:nvSpPr>
        <p:spPr/>
        <p:txBody>
          <a:bodyPr/>
          <a:lstStyle/>
          <a:p>
            <a:fld id="{42D90784-B24E-4C94-8FEC-E9BAB0020DB9}" type="slidenum">
              <a:rPr lang="nl-NL" smtClean="0"/>
              <a:t>49</a:t>
            </a:fld>
            <a:endParaRPr lang="nl-NL" dirty="0"/>
          </a:p>
        </p:txBody>
      </p:sp>
    </p:spTree>
    <p:extLst>
      <p:ext uri="{BB962C8B-B14F-4D97-AF65-F5344CB8AC3E}">
        <p14:creationId xmlns:p14="http://schemas.microsoft.com/office/powerpoint/2010/main" val="7386169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Currently</a:t>
            </a:r>
            <a:r>
              <a:rPr lang="nl-NL" dirty="0"/>
              <a:t>, </a:t>
            </a:r>
            <a:r>
              <a:rPr lang="nl-NL" dirty="0" err="1"/>
              <a:t>it</a:t>
            </a:r>
            <a:r>
              <a:rPr lang="nl-NL" dirty="0"/>
              <a:t> is </a:t>
            </a:r>
            <a:r>
              <a:rPr lang="nl-NL" dirty="0" err="1"/>
              <a:t>possible</a:t>
            </a:r>
            <a:r>
              <a:rPr lang="nl-NL" dirty="0"/>
              <a:t> </a:t>
            </a:r>
            <a:r>
              <a:rPr lang="nl-NL" dirty="0" err="1"/>
              <a:t>to</a:t>
            </a:r>
            <a:r>
              <a:rPr lang="nl-NL" dirty="0"/>
              <a:t> exchange</a:t>
            </a:r>
            <a:r>
              <a:rPr lang="nl-NL" baseline="0" dirty="0"/>
              <a:t> </a:t>
            </a:r>
            <a:r>
              <a:rPr lang="nl-NL" baseline="0" dirty="0" err="1"/>
              <a:t>credits</a:t>
            </a:r>
            <a:r>
              <a:rPr lang="nl-NL" baseline="0" dirty="0"/>
              <a:t> </a:t>
            </a:r>
            <a:r>
              <a:rPr lang="nl-NL" baseline="0" dirty="0" err="1"/>
              <a:t>between</a:t>
            </a:r>
            <a:r>
              <a:rPr lang="nl-NL" baseline="0" dirty="0"/>
              <a:t> liquor, </a:t>
            </a:r>
            <a:r>
              <a:rPr lang="nl-NL" baseline="0" dirty="0" err="1"/>
              <a:t>butter</a:t>
            </a:r>
            <a:r>
              <a:rPr lang="nl-NL" baseline="0" dirty="0"/>
              <a:t>, </a:t>
            </a:r>
            <a:r>
              <a:rPr lang="nl-NL" baseline="0" dirty="0" err="1"/>
              <a:t>and</a:t>
            </a:r>
            <a:r>
              <a:rPr lang="nl-NL" baseline="0" dirty="0"/>
              <a:t> </a:t>
            </a:r>
            <a:r>
              <a:rPr lang="nl-NL" baseline="0" dirty="0" err="1"/>
              <a:t>powder</a:t>
            </a:r>
            <a:r>
              <a:rPr lang="nl-NL" baseline="0" dirty="0"/>
              <a:t>, in </a:t>
            </a:r>
            <a:r>
              <a:rPr lang="nl-NL" baseline="0" dirty="0" err="1"/>
              <a:t>any</a:t>
            </a:r>
            <a:r>
              <a:rPr lang="nl-NL" baseline="0" dirty="0"/>
              <a:t> </a:t>
            </a:r>
            <a:r>
              <a:rPr lang="nl-NL" baseline="0" dirty="0" err="1"/>
              <a:t>direction</a:t>
            </a:r>
            <a:r>
              <a:rPr lang="nl-NL" baseline="0" dirty="0"/>
              <a:t>, at a 1:1 ratio. 100 </a:t>
            </a:r>
            <a:r>
              <a:rPr lang="nl-NL" baseline="0" dirty="0" err="1"/>
              <a:t>kgs</a:t>
            </a:r>
            <a:r>
              <a:rPr lang="nl-NL" baseline="0" dirty="0"/>
              <a:t> of </a:t>
            </a:r>
            <a:r>
              <a:rPr lang="nl-NL" baseline="0" dirty="0" err="1"/>
              <a:t>conventional</a:t>
            </a:r>
            <a:r>
              <a:rPr lang="nl-NL" baseline="0" dirty="0"/>
              <a:t> </a:t>
            </a:r>
            <a:r>
              <a:rPr lang="nl-NL" baseline="0" dirty="0" err="1"/>
              <a:t>cocoa</a:t>
            </a:r>
            <a:r>
              <a:rPr lang="nl-NL" baseline="0" dirty="0"/>
              <a:t> </a:t>
            </a:r>
            <a:r>
              <a:rPr lang="nl-NL" baseline="0" dirty="0" err="1"/>
              <a:t>butter</a:t>
            </a:r>
            <a:r>
              <a:rPr lang="nl-NL" baseline="0" dirty="0"/>
              <a:t> </a:t>
            </a:r>
            <a:r>
              <a:rPr lang="nl-NL" baseline="0" dirty="0" err="1"/>
              <a:t>can</a:t>
            </a:r>
            <a:r>
              <a:rPr lang="nl-NL" baseline="0" dirty="0"/>
              <a:t> </a:t>
            </a:r>
            <a:r>
              <a:rPr lang="nl-NL" baseline="0" dirty="0" err="1"/>
              <a:t>be</a:t>
            </a:r>
            <a:r>
              <a:rPr lang="nl-NL" baseline="0" dirty="0"/>
              <a:t> </a:t>
            </a:r>
            <a:r>
              <a:rPr lang="nl-NL" baseline="0" dirty="0" err="1"/>
              <a:t>converted</a:t>
            </a:r>
            <a:r>
              <a:rPr lang="nl-NL" baseline="0" dirty="0"/>
              <a:t> in the </a:t>
            </a:r>
            <a:r>
              <a:rPr lang="nl-NL" baseline="0" dirty="0" err="1"/>
              <a:t>gIP</a:t>
            </a:r>
            <a:r>
              <a:rPr lang="nl-NL" baseline="0" dirty="0"/>
              <a:t> </a:t>
            </a:r>
            <a:r>
              <a:rPr lang="nl-NL" baseline="0" dirty="0" err="1"/>
              <a:t>to</a:t>
            </a:r>
            <a:r>
              <a:rPr lang="nl-NL" baseline="0" dirty="0"/>
              <a:t> 100 </a:t>
            </a:r>
            <a:r>
              <a:rPr lang="nl-NL" baseline="0" dirty="0" err="1"/>
              <a:t>kgs</a:t>
            </a:r>
            <a:r>
              <a:rPr lang="nl-NL" baseline="0" dirty="0"/>
              <a:t> </a:t>
            </a:r>
            <a:r>
              <a:rPr lang="nl-NL" baseline="0" dirty="0" err="1"/>
              <a:t>cocoa</a:t>
            </a:r>
            <a:r>
              <a:rPr lang="nl-NL" baseline="0" dirty="0"/>
              <a:t> </a:t>
            </a:r>
            <a:r>
              <a:rPr lang="nl-NL" baseline="0" dirty="0" err="1"/>
              <a:t>powder</a:t>
            </a:r>
            <a:r>
              <a:rPr lang="nl-NL" baseline="0" dirty="0"/>
              <a:t>, </a:t>
            </a:r>
            <a:r>
              <a:rPr lang="nl-NL" baseline="0" dirty="0" err="1"/>
              <a:t>and</a:t>
            </a:r>
            <a:r>
              <a:rPr lang="nl-NL" baseline="0" dirty="0"/>
              <a:t> the SCA </a:t>
            </a:r>
            <a:r>
              <a:rPr lang="nl-NL" baseline="0" dirty="0" err="1"/>
              <a:t>could</a:t>
            </a:r>
            <a:r>
              <a:rPr lang="nl-NL" baseline="0" dirty="0"/>
              <a:t> </a:t>
            </a:r>
            <a:r>
              <a:rPr lang="nl-NL" baseline="0" dirty="0" err="1"/>
              <a:t>sell</a:t>
            </a:r>
            <a:r>
              <a:rPr lang="nl-NL" baseline="0" dirty="0"/>
              <a:t> 100 </a:t>
            </a:r>
            <a:r>
              <a:rPr lang="nl-NL" baseline="0" dirty="0" err="1"/>
              <a:t>kgs</a:t>
            </a:r>
            <a:r>
              <a:rPr lang="nl-NL" baseline="0" dirty="0"/>
              <a:t> </a:t>
            </a:r>
            <a:r>
              <a:rPr lang="nl-NL" baseline="0" dirty="0" err="1"/>
              <a:t>cocoa</a:t>
            </a:r>
            <a:r>
              <a:rPr lang="nl-NL" baseline="0" dirty="0"/>
              <a:t> </a:t>
            </a:r>
            <a:r>
              <a:rPr lang="nl-NL" baseline="0" dirty="0" err="1"/>
              <a:t>powder</a:t>
            </a:r>
            <a:r>
              <a:rPr lang="nl-NL" baseline="0" dirty="0"/>
              <a:t> as UTZ. The SCA has the flexibility </a:t>
            </a:r>
            <a:r>
              <a:rPr lang="nl-NL" baseline="0" dirty="0" err="1"/>
              <a:t>to</a:t>
            </a:r>
            <a:r>
              <a:rPr lang="nl-NL" baseline="0" dirty="0"/>
              <a:t> </a:t>
            </a:r>
            <a:r>
              <a:rPr lang="nl-NL" baseline="0" dirty="0" err="1"/>
              <a:t>convert</a:t>
            </a:r>
            <a:r>
              <a:rPr lang="nl-NL" baseline="0" dirty="0"/>
              <a:t> liquor, </a:t>
            </a:r>
            <a:r>
              <a:rPr lang="nl-NL" baseline="0" dirty="0" err="1"/>
              <a:t>butter</a:t>
            </a:r>
            <a:r>
              <a:rPr lang="nl-NL" baseline="0" dirty="0"/>
              <a:t>, </a:t>
            </a:r>
            <a:r>
              <a:rPr lang="nl-NL" baseline="0" dirty="0" err="1"/>
              <a:t>and</a:t>
            </a:r>
            <a:r>
              <a:rPr lang="nl-NL" baseline="0" dirty="0"/>
              <a:t> </a:t>
            </a:r>
            <a:r>
              <a:rPr lang="nl-NL" baseline="0" dirty="0" err="1"/>
              <a:t>powder</a:t>
            </a:r>
            <a:r>
              <a:rPr lang="nl-NL" baseline="0" dirty="0"/>
              <a:t> in </a:t>
            </a:r>
            <a:r>
              <a:rPr lang="nl-NL" baseline="0" dirty="0" err="1"/>
              <a:t>any</a:t>
            </a:r>
            <a:r>
              <a:rPr lang="nl-NL" baseline="0" dirty="0"/>
              <a:t> </a:t>
            </a:r>
            <a:r>
              <a:rPr lang="nl-NL" baseline="0" dirty="0" err="1"/>
              <a:t>direction</a:t>
            </a:r>
            <a:r>
              <a:rPr lang="nl-NL" baseline="0" dirty="0"/>
              <a:t> in order </a:t>
            </a:r>
            <a:r>
              <a:rPr lang="nl-NL" baseline="0" dirty="0" err="1"/>
              <a:t>to</a:t>
            </a:r>
            <a:r>
              <a:rPr lang="nl-NL" baseline="0" dirty="0"/>
              <a:t> meet the </a:t>
            </a:r>
            <a:r>
              <a:rPr lang="nl-NL" baseline="0" dirty="0" err="1"/>
              <a:t>demand</a:t>
            </a:r>
            <a:r>
              <a:rPr lang="nl-NL" baseline="0" dirty="0"/>
              <a:t> </a:t>
            </a:r>
            <a:r>
              <a:rPr lang="nl-NL" baseline="0" dirty="0" err="1"/>
              <a:t>for</a:t>
            </a:r>
            <a:r>
              <a:rPr lang="nl-NL" baseline="0" dirty="0"/>
              <a:t> a </a:t>
            </a:r>
            <a:r>
              <a:rPr lang="nl-NL" baseline="0" dirty="0" err="1"/>
              <a:t>particular</a:t>
            </a:r>
            <a:r>
              <a:rPr lang="nl-NL" baseline="0" dirty="0"/>
              <a:t> product as UTZ. </a:t>
            </a:r>
            <a:r>
              <a:rPr lang="nl-NL" baseline="0" dirty="0" err="1"/>
              <a:t>However</a:t>
            </a:r>
            <a:r>
              <a:rPr lang="nl-NL" baseline="0" dirty="0"/>
              <a:t>, </a:t>
            </a:r>
            <a:r>
              <a:rPr lang="nl-NL" baseline="0" dirty="0" err="1"/>
              <a:t>after</a:t>
            </a:r>
            <a:r>
              <a:rPr lang="nl-NL" baseline="0" dirty="0"/>
              <a:t> </a:t>
            </a:r>
            <a:r>
              <a:rPr lang="nl-NL" baseline="0" dirty="0" err="1"/>
              <a:t>July</a:t>
            </a:r>
            <a:r>
              <a:rPr lang="nl-NL" baseline="0" dirty="0"/>
              <a:t> 1st 2016, </a:t>
            </a:r>
            <a:r>
              <a:rPr lang="nl-NL" baseline="0" dirty="0" err="1"/>
              <a:t>credits</a:t>
            </a:r>
            <a:r>
              <a:rPr lang="nl-NL" baseline="0" dirty="0"/>
              <a:t> </a:t>
            </a:r>
            <a:r>
              <a:rPr lang="nl-NL" baseline="0" dirty="0" err="1"/>
              <a:t>can</a:t>
            </a:r>
            <a:r>
              <a:rPr lang="nl-NL" baseline="0" dirty="0"/>
              <a:t> </a:t>
            </a:r>
            <a:r>
              <a:rPr lang="nl-NL" baseline="0" dirty="0" err="1"/>
              <a:t>only</a:t>
            </a:r>
            <a:r>
              <a:rPr lang="nl-NL" baseline="0" dirty="0"/>
              <a:t> </a:t>
            </a:r>
            <a:r>
              <a:rPr lang="nl-NL" baseline="0" dirty="0" err="1"/>
              <a:t>be</a:t>
            </a:r>
            <a:r>
              <a:rPr lang="nl-NL" baseline="0" dirty="0"/>
              <a:t> </a:t>
            </a:r>
            <a:r>
              <a:rPr lang="nl-NL" baseline="0" dirty="0" err="1"/>
              <a:t>exchanged</a:t>
            </a:r>
            <a:r>
              <a:rPr lang="nl-NL" baseline="0" dirty="0"/>
              <a:t> </a:t>
            </a:r>
            <a:r>
              <a:rPr lang="nl-NL" baseline="0" dirty="0" err="1"/>
              <a:t>from</a:t>
            </a:r>
            <a:r>
              <a:rPr lang="nl-NL" baseline="0" dirty="0"/>
              <a:t> </a:t>
            </a:r>
            <a:r>
              <a:rPr lang="nl-NL" baseline="0" dirty="0" err="1"/>
              <a:t>cocoa</a:t>
            </a:r>
            <a:r>
              <a:rPr lang="nl-NL" baseline="0" dirty="0"/>
              <a:t> liquor </a:t>
            </a:r>
            <a:r>
              <a:rPr lang="nl-NL" baseline="0" dirty="0" err="1"/>
              <a:t>to</a:t>
            </a:r>
            <a:r>
              <a:rPr lang="nl-NL" baseline="0" dirty="0"/>
              <a:t> </a:t>
            </a:r>
            <a:r>
              <a:rPr lang="nl-NL" baseline="0" dirty="0" err="1"/>
              <a:t>cocoa</a:t>
            </a:r>
            <a:r>
              <a:rPr lang="nl-NL" baseline="0" dirty="0"/>
              <a:t> </a:t>
            </a:r>
            <a:r>
              <a:rPr lang="nl-NL" baseline="0" dirty="0" err="1"/>
              <a:t>butter</a:t>
            </a:r>
            <a:r>
              <a:rPr lang="nl-NL" baseline="0" dirty="0"/>
              <a:t>, or </a:t>
            </a:r>
            <a:r>
              <a:rPr lang="nl-NL" baseline="0" dirty="0" err="1"/>
              <a:t>from</a:t>
            </a:r>
            <a:r>
              <a:rPr lang="nl-NL" baseline="0" dirty="0"/>
              <a:t> </a:t>
            </a:r>
            <a:r>
              <a:rPr lang="nl-NL" baseline="0" dirty="0" err="1"/>
              <a:t>cocoa</a:t>
            </a:r>
            <a:r>
              <a:rPr lang="nl-NL" baseline="0" dirty="0"/>
              <a:t> liquor </a:t>
            </a:r>
            <a:r>
              <a:rPr lang="nl-NL" baseline="0" dirty="0" err="1"/>
              <a:t>to</a:t>
            </a:r>
            <a:r>
              <a:rPr lang="nl-NL" baseline="0" dirty="0"/>
              <a:t> </a:t>
            </a:r>
            <a:r>
              <a:rPr lang="nl-NL" baseline="0" dirty="0" err="1"/>
              <a:t>cocoa</a:t>
            </a:r>
            <a:r>
              <a:rPr lang="nl-NL" baseline="0" dirty="0"/>
              <a:t> </a:t>
            </a:r>
            <a:r>
              <a:rPr lang="nl-NL" baseline="0" dirty="0" err="1"/>
              <a:t>powder</a:t>
            </a:r>
            <a:r>
              <a:rPr lang="nl-NL" baseline="0" dirty="0"/>
              <a:t>. </a:t>
            </a:r>
            <a:r>
              <a:rPr lang="nl-NL" baseline="0" dirty="0" err="1"/>
              <a:t>This</a:t>
            </a:r>
            <a:r>
              <a:rPr lang="nl-NL" baseline="0" dirty="0"/>
              <a:t> </a:t>
            </a:r>
            <a:r>
              <a:rPr lang="nl-NL" baseline="0" dirty="0" err="1"/>
              <a:t>reflects</a:t>
            </a:r>
            <a:r>
              <a:rPr lang="nl-NL" baseline="0" dirty="0"/>
              <a:t> the </a:t>
            </a:r>
            <a:r>
              <a:rPr lang="nl-NL" baseline="0" dirty="0" err="1"/>
              <a:t>direction</a:t>
            </a:r>
            <a:r>
              <a:rPr lang="nl-NL" baseline="0" dirty="0"/>
              <a:t> of the </a:t>
            </a:r>
            <a:r>
              <a:rPr lang="nl-NL" baseline="0" dirty="0" err="1"/>
              <a:t>physical</a:t>
            </a:r>
            <a:r>
              <a:rPr lang="nl-NL" baseline="0" dirty="0"/>
              <a:t> processing of </a:t>
            </a:r>
            <a:r>
              <a:rPr lang="nl-NL" baseline="0" dirty="0" err="1"/>
              <a:t>cocoa</a:t>
            </a:r>
            <a:r>
              <a:rPr lang="nl-NL" baseline="0" dirty="0"/>
              <a:t>.</a:t>
            </a:r>
            <a:endParaRPr lang="nl-NL" dirty="0"/>
          </a:p>
        </p:txBody>
      </p:sp>
      <p:sp>
        <p:nvSpPr>
          <p:cNvPr id="4" name="Slide Number Placeholder 3"/>
          <p:cNvSpPr>
            <a:spLocks noGrp="1"/>
          </p:cNvSpPr>
          <p:nvPr>
            <p:ph type="sldNum" sz="quarter" idx="10"/>
          </p:nvPr>
        </p:nvSpPr>
        <p:spPr/>
        <p:txBody>
          <a:bodyPr/>
          <a:lstStyle/>
          <a:p>
            <a:fld id="{18F3A509-F949-470B-AA48-B41134AEE679}" type="slidenum">
              <a:rPr lang="nl-NL" smtClean="0"/>
              <a:t>50</a:t>
            </a:fld>
            <a:endParaRPr lang="nl-NL"/>
          </a:p>
        </p:txBody>
      </p:sp>
    </p:spTree>
    <p:extLst>
      <p:ext uri="{BB962C8B-B14F-4D97-AF65-F5344CB8AC3E}">
        <p14:creationId xmlns:p14="http://schemas.microsoft.com/office/powerpoint/2010/main" val="2432596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Currently</a:t>
            </a:r>
            <a:r>
              <a:rPr lang="nl-NL" dirty="0"/>
              <a:t>,</a:t>
            </a:r>
            <a:r>
              <a:rPr lang="nl-NL" baseline="0" dirty="0"/>
              <a:t> </a:t>
            </a:r>
            <a:r>
              <a:rPr lang="nl-NL" baseline="0" dirty="0" err="1"/>
              <a:t>credits</a:t>
            </a:r>
            <a:r>
              <a:rPr lang="nl-NL" baseline="0" dirty="0"/>
              <a:t> </a:t>
            </a:r>
            <a:r>
              <a:rPr lang="nl-NL" baseline="0" dirty="0" err="1"/>
              <a:t>can</a:t>
            </a:r>
            <a:r>
              <a:rPr lang="nl-NL" baseline="0" dirty="0"/>
              <a:t> </a:t>
            </a:r>
            <a:r>
              <a:rPr lang="nl-NL" baseline="0" dirty="0" err="1"/>
              <a:t>also</a:t>
            </a:r>
            <a:r>
              <a:rPr lang="nl-NL" baseline="0" dirty="0"/>
              <a:t> </a:t>
            </a:r>
            <a:r>
              <a:rPr lang="nl-NL" baseline="0" dirty="0" err="1"/>
              <a:t>be</a:t>
            </a:r>
            <a:r>
              <a:rPr lang="nl-NL" baseline="0" dirty="0"/>
              <a:t> </a:t>
            </a:r>
            <a:r>
              <a:rPr lang="nl-NL" baseline="0" dirty="0" err="1"/>
              <a:t>exchanged</a:t>
            </a:r>
            <a:r>
              <a:rPr lang="nl-NL" baseline="0" dirty="0"/>
              <a:t> </a:t>
            </a:r>
            <a:r>
              <a:rPr lang="nl-NL" baseline="0" dirty="0" err="1"/>
              <a:t>between</a:t>
            </a:r>
            <a:r>
              <a:rPr lang="nl-NL" baseline="0" dirty="0"/>
              <a:t> pure </a:t>
            </a:r>
            <a:r>
              <a:rPr lang="nl-NL" baseline="0" dirty="0" err="1"/>
              <a:t>and</a:t>
            </a:r>
            <a:r>
              <a:rPr lang="nl-NL" baseline="0" dirty="0"/>
              <a:t> non-pure </a:t>
            </a:r>
            <a:r>
              <a:rPr lang="nl-NL" baseline="0" dirty="0" err="1"/>
              <a:t>cocoa</a:t>
            </a:r>
            <a:r>
              <a:rPr lang="nl-NL" baseline="0" dirty="0"/>
              <a:t> </a:t>
            </a:r>
            <a:r>
              <a:rPr lang="nl-NL" baseline="0" dirty="0" err="1"/>
              <a:t>products</a:t>
            </a:r>
            <a:r>
              <a:rPr lang="nl-NL" baseline="0" dirty="0"/>
              <a:t> in </a:t>
            </a:r>
            <a:r>
              <a:rPr lang="nl-NL" baseline="0" dirty="0" err="1"/>
              <a:t>any</a:t>
            </a:r>
            <a:r>
              <a:rPr lang="nl-NL" baseline="0" dirty="0"/>
              <a:t> </a:t>
            </a:r>
            <a:r>
              <a:rPr lang="nl-NL" baseline="0" dirty="0" err="1"/>
              <a:t>direction</a:t>
            </a:r>
            <a:r>
              <a:rPr lang="nl-NL" baseline="0" dirty="0"/>
              <a:t>. </a:t>
            </a:r>
            <a:r>
              <a:rPr lang="nl-NL" baseline="0" dirty="0" err="1"/>
              <a:t>Remember</a:t>
            </a:r>
            <a:r>
              <a:rPr lang="nl-NL" baseline="0" dirty="0"/>
              <a:t>, pure </a:t>
            </a:r>
            <a:r>
              <a:rPr lang="nl-NL" baseline="0" dirty="0" err="1"/>
              <a:t>cocoa</a:t>
            </a:r>
            <a:r>
              <a:rPr lang="nl-NL" baseline="0" dirty="0"/>
              <a:t> </a:t>
            </a:r>
            <a:r>
              <a:rPr lang="nl-NL" baseline="0" dirty="0" err="1"/>
              <a:t>products</a:t>
            </a:r>
            <a:r>
              <a:rPr lang="nl-NL" baseline="0" dirty="0"/>
              <a:t> are </a:t>
            </a:r>
            <a:r>
              <a:rPr lang="nl-NL" baseline="0" dirty="0" err="1"/>
              <a:t>cocoa</a:t>
            </a:r>
            <a:r>
              <a:rPr lang="nl-NL" baseline="0" dirty="0"/>
              <a:t> </a:t>
            </a:r>
            <a:r>
              <a:rPr lang="nl-NL" baseline="0" dirty="0" err="1"/>
              <a:t>beans</a:t>
            </a:r>
            <a:r>
              <a:rPr lang="nl-NL" baseline="0" dirty="0"/>
              <a:t>, </a:t>
            </a:r>
            <a:r>
              <a:rPr lang="nl-NL" baseline="0" dirty="0" err="1"/>
              <a:t>nibs</a:t>
            </a:r>
            <a:r>
              <a:rPr lang="nl-NL" baseline="0" dirty="0"/>
              <a:t>, liquor, </a:t>
            </a:r>
            <a:r>
              <a:rPr lang="nl-NL" baseline="0" dirty="0" err="1"/>
              <a:t>butter</a:t>
            </a:r>
            <a:r>
              <a:rPr lang="nl-NL" baseline="0" dirty="0"/>
              <a:t>, </a:t>
            </a:r>
            <a:r>
              <a:rPr lang="nl-NL" baseline="0" dirty="0" err="1"/>
              <a:t>and</a:t>
            </a:r>
            <a:r>
              <a:rPr lang="nl-NL" baseline="0" dirty="0"/>
              <a:t> </a:t>
            </a:r>
            <a:r>
              <a:rPr lang="nl-NL" baseline="0" dirty="0" err="1"/>
              <a:t>powder</a:t>
            </a:r>
            <a:r>
              <a:rPr lang="nl-NL" baseline="0" dirty="0"/>
              <a:t>, </a:t>
            </a:r>
            <a:r>
              <a:rPr lang="nl-NL" baseline="0" dirty="0" err="1"/>
              <a:t>and</a:t>
            </a:r>
            <a:r>
              <a:rPr lang="nl-NL" baseline="0" dirty="0"/>
              <a:t> non-pure </a:t>
            </a:r>
            <a:r>
              <a:rPr lang="nl-NL" baseline="0" dirty="0" err="1"/>
              <a:t>products</a:t>
            </a:r>
            <a:r>
              <a:rPr lang="nl-NL" baseline="0" dirty="0"/>
              <a:t> are </a:t>
            </a:r>
            <a:r>
              <a:rPr lang="nl-NL" baseline="0" dirty="0" err="1"/>
              <a:t>cocoa</a:t>
            </a:r>
            <a:r>
              <a:rPr lang="nl-NL" baseline="0" dirty="0"/>
              <a:t> </a:t>
            </a:r>
            <a:r>
              <a:rPr lang="nl-NL" baseline="0" dirty="0" err="1"/>
              <a:t>products</a:t>
            </a:r>
            <a:r>
              <a:rPr lang="nl-NL" baseline="0" dirty="0"/>
              <a:t> </a:t>
            </a:r>
            <a:r>
              <a:rPr lang="nl-NL" baseline="0" dirty="0" err="1"/>
              <a:t>which</a:t>
            </a:r>
            <a:r>
              <a:rPr lang="nl-NL" baseline="0" dirty="0"/>
              <a:t> have been mixed </a:t>
            </a:r>
            <a:r>
              <a:rPr lang="nl-NL" baseline="0" dirty="0" err="1"/>
              <a:t>with</a:t>
            </a:r>
            <a:r>
              <a:rPr lang="nl-NL" baseline="0" dirty="0"/>
              <a:t> </a:t>
            </a:r>
            <a:r>
              <a:rPr lang="nl-NL" baseline="0" dirty="0" err="1"/>
              <a:t>sugar</a:t>
            </a:r>
            <a:r>
              <a:rPr lang="nl-NL" baseline="0" dirty="0"/>
              <a:t>, </a:t>
            </a:r>
            <a:r>
              <a:rPr lang="nl-NL" baseline="0" dirty="0" err="1"/>
              <a:t>milk</a:t>
            </a:r>
            <a:r>
              <a:rPr lang="nl-NL" baseline="0" dirty="0"/>
              <a:t>, etc. </a:t>
            </a:r>
            <a:r>
              <a:rPr lang="nl-NL" baseline="0" dirty="0" err="1"/>
              <a:t>SCAs</a:t>
            </a:r>
            <a:r>
              <a:rPr lang="nl-NL" baseline="0" dirty="0"/>
              <a:t> </a:t>
            </a:r>
            <a:r>
              <a:rPr lang="nl-NL" baseline="0" dirty="0" err="1"/>
              <a:t>only</a:t>
            </a:r>
            <a:r>
              <a:rPr lang="nl-NL" baseline="0" dirty="0"/>
              <a:t> have </a:t>
            </a:r>
            <a:r>
              <a:rPr lang="nl-NL" baseline="0" dirty="0" err="1"/>
              <a:t>to</a:t>
            </a:r>
            <a:r>
              <a:rPr lang="nl-NL" baseline="0" dirty="0"/>
              <a:t> </a:t>
            </a:r>
            <a:r>
              <a:rPr lang="nl-NL" baseline="0" dirty="0" err="1"/>
              <a:t>calculate</a:t>
            </a:r>
            <a:r>
              <a:rPr lang="nl-NL" baseline="0" dirty="0"/>
              <a:t> </a:t>
            </a:r>
            <a:r>
              <a:rPr lang="nl-NL" baseline="0" dirty="0" err="1"/>
              <a:t>their</a:t>
            </a:r>
            <a:r>
              <a:rPr lang="nl-NL" baseline="0" dirty="0"/>
              <a:t> </a:t>
            </a:r>
            <a:r>
              <a:rPr lang="nl-NL" baseline="0" dirty="0" err="1"/>
              <a:t>total</a:t>
            </a:r>
            <a:r>
              <a:rPr lang="nl-NL" baseline="0" dirty="0"/>
              <a:t> </a:t>
            </a:r>
            <a:r>
              <a:rPr lang="nl-NL" baseline="0" dirty="0" err="1"/>
              <a:t>cocoa</a:t>
            </a:r>
            <a:r>
              <a:rPr lang="nl-NL" baseline="0" dirty="0"/>
              <a:t> input </a:t>
            </a:r>
            <a:r>
              <a:rPr lang="nl-NL" baseline="0" dirty="0" err="1"/>
              <a:t>and</a:t>
            </a:r>
            <a:r>
              <a:rPr lang="nl-NL" baseline="0" dirty="0"/>
              <a:t> </a:t>
            </a:r>
            <a:r>
              <a:rPr lang="nl-NL" baseline="0" dirty="0" err="1"/>
              <a:t>their</a:t>
            </a:r>
            <a:r>
              <a:rPr lang="nl-NL" baseline="0" dirty="0"/>
              <a:t> </a:t>
            </a:r>
            <a:r>
              <a:rPr lang="nl-NL" baseline="0" dirty="0" err="1"/>
              <a:t>total</a:t>
            </a:r>
            <a:r>
              <a:rPr lang="nl-NL" baseline="0" dirty="0"/>
              <a:t> </a:t>
            </a:r>
            <a:r>
              <a:rPr lang="nl-NL" baseline="0" dirty="0" err="1"/>
              <a:t>cocoa</a:t>
            </a:r>
            <a:r>
              <a:rPr lang="nl-NL" baseline="0" dirty="0"/>
              <a:t> output, </a:t>
            </a:r>
            <a:r>
              <a:rPr lang="nl-NL" baseline="0" dirty="0" err="1"/>
              <a:t>and</a:t>
            </a:r>
            <a:r>
              <a:rPr lang="nl-NL" baseline="0" dirty="0"/>
              <a:t> </a:t>
            </a:r>
            <a:r>
              <a:rPr lang="nl-NL" baseline="0" dirty="0" err="1"/>
              <a:t>ensure</a:t>
            </a:r>
            <a:r>
              <a:rPr lang="nl-NL" baseline="0" dirty="0"/>
              <a:t> </a:t>
            </a:r>
            <a:r>
              <a:rPr lang="nl-NL" baseline="0" dirty="0" err="1"/>
              <a:t>that</a:t>
            </a:r>
            <a:r>
              <a:rPr lang="nl-NL" baseline="0" dirty="0"/>
              <a:t> the </a:t>
            </a:r>
            <a:r>
              <a:rPr lang="nl-NL" baseline="0" dirty="0" err="1"/>
              <a:t>balance</a:t>
            </a:r>
            <a:r>
              <a:rPr lang="nl-NL" baseline="0" dirty="0"/>
              <a:t> is </a:t>
            </a:r>
            <a:r>
              <a:rPr lang="nl-NL" baseline="0" dirty="0" err="1"/>
              <a:t>positive</a:t>
            </a:r>
            <a:r>
              <a:rPr lang="nl-NL" baseline="0" dirty="0"/>
              <a:t>. </a:t>
            </a:r>
            <a:r>
              <a:rPr lang="nl-NL" baseline="0" dirty="0" err="1"/>
              <a:t>However</a:t>
            </a:r>
            <a:r>
              <a:rPr lang="nl-NL" baseline="0" dirty="0"/>
              <a:t>, </a:t>
            </a:r>
            <a:r>
              <a:rPr lang="nl-NL" baseline="0" dirty="0" err="1"/>
              <a:t>following</a:t>
            </a:r>
            <a:r>
              <a:rPr lang="nl-NL" baseline="0" dirty="0"/>
              <a:t> </a:t>
            </a:r>
            <a:r>
              <a:rPr lang="nl-NL" baseline="0" dirty="0" err="1"/>
              <a:t>July</a:t>
            </a:r>
            <a:r>
              <a:rPr lang="nl-NL" baseline="0" dirty="0"/>
              <a:t> 2016, </a:t>
            </a:r>
            <a:r>
              <a:rPr lang="nl-NL" baseline="0" dirty="0" err="1"/>
              <a:t>there</a:t>
            </a:r>
            <a:r>
              <a:rPr lang="nl-NL" baseline="0" dirty="0"/>
              <a:t> </a:t>
            </a:r>
            <a:r>
              <a:rPr lang="nl-NL" baseline="0" dirty="0" err="1"/>
              <a:t>will</a:t>
            </a:r>
            <a:r>
              <a:rPr lang="nl-NL" baseline="0" dirty="0"/>
              <a:t> </a:t>
            </a:r>
            <a:r>
              <a:rPr lang="nl-NL" baseline="0" dirty="0" err="1"/>
              <a:t>be</a:t>
            </a:r>
            <a:r>
              <a:rPr lang="nl-NL" baseline="0" dirty="0"/>
              <a:t> </a:t>
            </a:r>
            <a:r>
              <a:rPr lang="nl-NL" baseline="0" dirty="0" err="1"/>
              <a:t>some</a:t>
            </a:r>
            <a:r>
              <a:rPr lang="nl-NL" baseline="0" dirty="0"/>
              <a:t> </a:t>
            </a:r>
            <a:r>
              <a:rPr lang="nl-NL" baseline="0" dirty="0" err="1"/>
              <a:t>limitations</a:t>
            </a:r>
            <a:r>
              <a:rPr lang="nl-NL" baseline="0" dirty="0"/>
              <a:t> </a:t>
            </a:r>
            <a:r>
              <a:rPr lang="nl-NL" baseline="0" dirty="0" err="1"/>
              <a:t>to</a:t>
            </a:r>
            <a:r>
              <a:rPr lang="nl-NL" baseline="0" dirty="0"/>
              <a:t> the </a:t>
            </a:r>
            <a:r>
              <a:rPr lang="nl-NL" baseline="0" dirty="0" err="1"/>
              <a:t>direction</a:t>
            </a:r>
            <a:r>
              <a:rPr lang="nl-NL" baseline="0" dirty="0"/>
              <a:t> in </a:t>
            </a:r>
            <a:r>
              <a:rPr lang="nl-NL" baseline="0" dirty="0" err="1"/>
              <a:t>which</a:t>
            </a:r>
            <a:r>
              <a:rPr lang="nl-NL" baseline="0" dirty="0"/>
              <a:t> </a:t>
            </a:r>
            <a:r>
              <a:rPr lang="nl-NL" baseline="0" dirty="0" err="1"/>
              <a:t>credits</a:t>
            </a:r>
            <a:r>
              <a:rPr lang="nl-NL" baseline="0" dirty="0"/>
              <a:t> </a:t>
            </a:r>
            <a:r>
              <a:rPr lang="nl-NL" baseline="0" dirty="0" err="1"/>
              <a:t>can</a:t>
            </a:r>
            <a:r>
              <a:rPr lang="nl-NL" baseline="0" dirty="0"/>
              <a:t> </a:t>
            </a:r>
            <a:r>
              <a:rPr lang="nl-NL" baseline="0" dirty="0" err="1"/>
              <a:t>be</a:t>
            </a:r>
            <a:r>
              <a:rPr lang="nl-NL" baseline="0" dirty="0"/>
              <a:t> </a:t>
            </a:r>
            <a:r>
              <a:rPr lang="nl-NL" baseline="0" dirty="0" err="1"/>
              <a:t>exchanged</a:t>
            </a:r>
            <a:r>
              <a:rPr lang="nl-NL" baseline="0" dirty="0"/>
              <a:t>. Credit exchange </a:t>
            </a:r>
            <a:r>
              <a:rPr lang="nl-NL" baseline="0" dirty="0" err="1"/>
              <a:t>will</a:t>
            </a:r>
            <a:r>
              <a:rPr lang="nl-NL" baseline="0" dirty="0"/>
              <a:t> </a:t>
            </a:r>
            <a:r>
              <a:rPr lang="nl-NL" baseline="0" dirty="0" err="1"/>
              <a:t>only</a:t>
            </a:r>
            <a:r>
              <a:rPr lang="nl-NL" baseline="0" dirty="0"/>
              <a:t> follow the </a:t>
            </a:r>
            <a:r>
              <a:rPr lang="nl-NL" baseline="0" dirty="0" err="1"/>
              <a:t>direction</a:t>
            </a:r>
            <a:r>
              <a:rPr lang="nl-NL" baseline="0" dirty="0"/>
              <a:t> of </a:t>
            </a:r>
            <a:r>
              <a:rPr lang="nl-NL" baseline="0" dirty="0" err="1"/>
              <a:t>physical</a:t>
            </a:r>
            <a:r>
              <a:rPr lang="nl-NL" baseline="0" dirty="0"/>
              <a:t> processing. </a:t>
            </a:r>
            <a:r>
              <a:rPr lang="nl-NL" baseline="0" dirty="0" err="1"/>
              <a:t>Credits</a:t>
            </a:r>
            <a:r>
              <a:rPr lang="nl-NL" baseline="0" dirty="0"/>
              <a:t> </a:t>
            </a:r>
            <a:r>
              <a:rPr lang="nl-NL" baseline="0" dirty="0" err="1"/>
              <a:t>from</a:t>
            </a:r>
            <a:r>
              <a:rPr lang="nl-NL" baseline="0" dirty="0"/>
              <a:t> UTZ pure </a:t>
            </a:r>
            <a:r>
              <a:rPr lang="nl-NL" baseline="0" dirty="0" err="1"/>
              <a:t>products</a:t>
            </a:r>
            <a:r>
              <a:rPr lang="nl-NL" baseline="0" dirty="0"/>
              <a:t> </a:t>
            </a:r>
            <a:r>
              <a:rPr lang="nl-NL" baseline="0" dirty="0" err="1"/>
              <a:t>can</a:t>
            </a:r>
            <a:r>
              <a:rPr lang="nl-NL" baseline="0" dirty="0"/>
              <a:t> </a:t>
            </a:r>
            <a:r>
              <a:rPr lang="nl-NL" baseline="0" dirty="0" err="1"/>
              <a:t>be</a:t>
            </a:r>
            <a:r>
              <a:rPr lang="nl-NL" baseline="0" dirty="0"/>
              <a:t> </a:t>
            </a:r>
            <a:r>
              <a:rPr lang="nl-NL" baseline="0" dirty="0" err="1"/>
              <a:t>used</a:t>
            </a:r>
            <a:r>
              <a:rPr lang="nl-NL" baseline="0" dirty="0"/>
              <a:t> </a:t>
            </a:r>
            <a:r>
              <a:rPr lang="nl-NL" baseline="0" dirty="0" err="1"/>
              <a:t>for</a:t>
            </a:r>
            <a:r>
              <a:rPr lang="nl-NL" baseline="0" dirty="0"/>
              <a:t> non-pure </a:t>
            </a:r>
            <a:r>
              <a:rPr lang="nl-NL" baseline="0" dirty="0" err="1"/>
              <a:t>products</a:t>
            </a:r>
            <a:r>
              <a:rPr lang="nl-NL" baseline="0" dirty="0"/>
              <a:t>, but </a:t>
            </a:r>
            <a:r>
              <a:rPr lang="nl-NL" baseline="0" dirty="0" err="1"/>
              <a:t>credits</a:t>
            </a:r>
            <a:r>
              <a:rPr lang="nl-NL" baseline="0" dirty="0"/>
              <a:t> </a:t>
            </a:r>
            <a:r>
              <a:rPr lang="nl-NL" baseline="0" dirty="0" err="1"/>
              <a:t>from</a:t>
            </a:r>
            <a:r>
              <a:rPr lang="nl-NL" baseline="0" dirty="0"/>
              <a:t> non-pure UTZ </a:t>
            </a:r>
            <a:r>
              <a:rPr lang="nl-NL" baseline="0" dirty="0" err="1"/>
              <a:t>products</a:t>
            </a:r>
            <a:r>
              <a:rPr lang="nl-NL" baseline="0" dirty="0"/>
              <a:t> </a:t>
            </a:r>
            <a:r>
              <a:rPr lang="nl-NL" baseline="0" dirty="0" err="1"/>
              <a:t>will</a:t>
            </a:r>
            <a:r>
              <a:rPr lang="nl-NL" baseline="0" dirty="0"/>
              <a:t> </a:t>
            </a:r>
            <a:r>
              <a:rPr lang="nl-NL" baseline="0" dirty="0" err="1"/>
              <a:t>not</a:t>
            </a:r>
            <a:r>
              <a:rPr lang="nl-NL" baseline="0" dirty="0"/>
              <a:t> </a:t>
            </a:r>
            <a:r>
              <a:rPr lang="nl-NL" baseline="0" dirty="0" err="1"/>
              <a:t>be</a:t>
            </a:r>
            <a:r>
              <a:rPr lang="nl-NL" baseline="0" dirty="0"/>
              <a:t> </a:t>
            </a:r>
            <a:r>
              <a:rPr lang="nl-NL" baseline="0" dirty="0" err="1"/>
              <a:t>used</a:t>
            </a:r>
            <a:r>
              <a:rPr lang="nl-NL" baseline="0" dirty="0"/>
              <a:t> </a:t>
            </a:r>
            <a:r>
              <a:rPr lang="nl-NL" baseline="0" dirty="0" err="1"/>
              <a:t>to</a:t>
            </a:r>
            <a:r>
              <a:rPr lang="nl-NL" baseline="0" dirty="0"/>
              <a:t> claim pure </a:t>
            </a:r>
            <a:r>
              <a:rPr lang="nl-NL" baseline="0" dirty="0" err="1"/>
              <a:t>products</a:t>
            </a:r>
            <a:r>
              <a:rPr lang="nl-NL" baseline="0" dirty="0"/>
              <a:t>. </a:t>
            </a:r>
            <a:endParaRPr lang="nl-NL" dirty="0"/>
          </a:p>
          <a:p>
            <a:r>
              <a:rPr lang="nl-NL" dirty="0" err="1"/>
              <a:t>Let’s</a:t>
            </a:r>
            <a:r>
              <a:rPr lang="nl-NL" dirty="0"/>
              <a:t> </a:t>
            </a:r>
            <a:r>
              <a:rPr lang="nl-NL" dirty="0" err="1"/>
              <a:t>illustrate</a:t>
            </a:r>
            <a:r>
              <a:rPr lang="nl-NL" baseline="0" dirty="0"/>
              <a:t> </a:t>
            </a:r>
            <a:r>
              <a:rPr lang="nl-NL" baseline="0" dirty="0" err="1"/>
              <a:t>with</a:t>
            </a:r>
            <a:r>
              <a:rPr lang="nl-NL" baseline="0" dirty="0"/>
              <a:t> </a:t>
            </a:r>
            <a:r>
              <a:rPr lang="nl-NL" baseline="0" dirty="0" err="1"/>
              <a:t>an</a:t>
            </a:r>
            <a:r>
              <a:rPr lang="nl-NL" baseline="0" dirty="0"/>
              <a:t> </a:t>
            </a:r>
            <a:r>
              <a:rPr lang="nl-NL" baseline="0" dirty="0" err="1"/>
              <a:t>example</a:t>
            </a:r>
            <a:r>
              <a:rPr lang="nl-NL" baseline="0" dirty="0"/>
              <a:t>: </a:t>
            </a:r>
            <a:r>
              <a:rPr lang="nl-NL" baseline="0" dirty="0" err="1"/>
              <a:t>looking</a:t>
            </a:r>
            <a:r>
              <a:rPr lang="nl-NL" baseline="0" dirty="0"/>
              <a:t> first at the right side, </a:t>
            </a:r>
            <a:r>
              <a:rPr lang="nl-NL" baseline="0" dirty="0" err="1"/>
              <a:t>credits</a:t>
            </a:r>
            <a:r>
              <a:rPr lang="nl-NL" baseline="0" dirty="0"/>
              <a:t> </a:t>
            </a:r>
            <a:r>
              <a:rPr lang="nl-NL" baseline="0" dirty="0" err="1"/>
              <a:t>from</a:t>
            </a:r>
            <a:r>
              <a:rPr lang="nl-NL" baseline="0" dirty="0"/>
              <a:t> UTZ </a:t>
            </a:r>
            <a:r>
              <a:rPr lang="nl-NL" baseline="0" dirty="0" err="1"/>
              <a:t>cocoa</a:t>
            </a:r>
            <a:r>
              <a:rPr lang="nl-NL" baseline="0" dirty="0"/>
              <a:t> </a:t>
            </a:r>
            <a:r>
              <a:rPr lang="nl-NL" baseline="0" dirty="0" err="1"/>
              <a:t>butter</a:t>
            </a:r>
            <a:r>
              <a:rPr lang="nl-NL" baseline="0" dirty="0"/>
              <a:t> </a:t>
            </a:r>
            <a:r>
              <a:rPr lang="nl-NL" baseline="0" dirty="0" err="1"/>
              <a:t>can</a:t>
            </a:r>
            <a:r>
              <a:rPr lang="nl-NL" baseline="0" dirty="0"/>
              <a:t> </a:t>
            </a:r>
            <a:r>
              <a:rPr lang="nl-NL" baseline="0" dirty="0" err="1"/>
              <a:t>be</a:t>
            </a:r>
            <a:r>
              <a:rPr lang="nl-NL" baseline="0" dirty="0"/>
              <a:t> </a:t>
            </a:r>
            <a:r>
              <a:rPr lang="nl-NL" baseline="0" dirty="0" err="1"/>
              <a:t>transfered</a:t>
            </a:r>
            <a:r>
              <a:rPr lang="nl-NL" baseline="0" dirty="0"/>
              <a:t> </a:t>
            </a:r>
            <a:r>
              <a:rPr lang="nl-NL" baseline="0" dirty="0" err="1"/>
              <a:t>to</a:t>
            </a:r>
            <a:r>
              <a:rPr lang="nl-NL" baseline="0" dirty="0"/>
              <a:t> </a:t>
            </a:r>
            <a:r>
              <a:rPr lang="nl-NL" baseline="0" dirty="0" err="1"/>
              <a:t>conventional</a:t>
            </a:r>
            <a:r>
              <a:rPr lang="nl-NL" baseline="0" dirty="0"/>
              <a:t> chocolate in bulk, in order </a:t>
            </a:r>
            <a:r>
              <a:rPr lang="nl-NL" baseline="0" dirty="0" err="1"/>
              <a:t>to</a:t>
            </a:r>
            <a:r>
              <a:rPr lang="nl-NL" baseline="0" dirty="0"/>
              <a:t> </a:t>
            </a:r>
            <a:r>
              <a:rPr lang="nl-NL" baseline="0" dirty="0" err="1"/>
              <a:t>sell</a:t>
            </a:r>
            <a:r>
              <a:rPr lang="nl-NL" baseline="0" dirty="0"/>
              <a:t> </a:t>
            </a:r>
            <a:r>
              <a:rPr lang="nl-NL" baseline="0" dirty="0" err="1"/>
              <a:t>products</a:t>
            </a:r>
            <a:r>
              <a:rPr lang="nl-NL" baseline="0" dirty="0"/>
              <a:t> made </a:t>
            </a:r>
            <a:r>
              <a:rPr lang="nl-NL" baseline="0" dirty="0" err="1"/>
              <a:t>from</a:t>
            </a:r>
            <a:r>
              <a:rPr lang="nl-NL" baseline="0" dirty="0"/>
              <a:t> the chocolate in bulk as UTZ. </a:t>
            </a:r>
            <a:r>
              <a:rPr lang="nl-NL" baseline="0" dirty="0" err="1"/>
              <a:t>This</a:t>
            </a:r>
            <a:r>
              <a:rPr lang="nl-NL" baseline="0" dirty="0"/>
              <a:t> is </a:t>
            </a:r>
            <a:r>
              <a:rPr lang="nl-NL" baseline="0" dirty="0" err="1"/>
              <a:t>allowed</a:t>
            </a:r>
            <a:r>
              <a:rPr lang="nl-NL" baseline="0" dirty="0"/>
              <a:t> </a:t>
            </a:r>
            <a:r>
              <a:rPr lang="nl-NL" baseline="0" dirty="0" err="1"/>
              <a:t>now</a:t>
            </a:r>
            <a:r>
              <a:rPr lang="nl-NL" baseline="0" dirty="0"/>
              <a:t>, </a:t>
            </a:r>
            <a:r>
              <a:rPr lang="nl-NL" baseline="0" dirty="0" err="1"/>
              <a:t>and</a:t>
            </a:r>
            <a:r>
              <a:rPr lang="nl-NL" baseline="0" dirty="0"/>
              <a:t> </a:t>
            </a:r>
            <a:r>
              <a:rPr lang="nl-NL" baseline="0" dirty="0" err="1"/>
              <a:t>also</a:t>
            </a:r>
            <a:r>
              <a:rPr lang="nl-NL" baseline="0" dirty="0"/>
              <a:t> in the </a:t>
            </a:r>
            <a:r>
              <a:rPr lang="nl-NL" baseline="0" dirty="0" err="1"/>
              <a:t>future</a:t>
            </a:r>
            <a:r>
              <a:rPr lang="nl-NL" baseline="0" dirty="0"/>
              <a:t>.</a:t>
            </a:r>
          </a:p>
          <a:p>
            <a:r>
              <a:rPr lang="nl-NL" baseline="0" dirty="0" err="1"/>
              <a:t>However</a:t>
            </a:r>
            <a:r>
              <a:rPr lang="nl-NL" baseline="0" dirty="0"/>
              <a:t>, </a:t>
            </a:r>
            <a:r>
              <a:rPr lang="nl-NL" baseline="0" dirty="0" err="1"/>
              <a:t>after</a:t>
            </a:r>
            <a:r>
              <a:rPr lang="nl-NL" baseline="0" dirty="0"/>
              <a:t> </a:t>
            </a:r>
            <a:r>
              <a:rPr lang="nl-NL" baseline="0" dirty="0" err="1"/>
              <a:t>July</a:t>
            </a:r>
            <a:r>
              <a:rPr lang="nl-NL" baseline="0" dirty="0"/>
              <a:t> 1st 2016, </a:t>
            </a:r>
            <a:r>
              <a:rPr lang="nl-NL" baseline="0" dirty="0" err="1"/>
              <a:t>it</a:t>
            </a:r>
            <a:r>
              <a:rPr lang="nl-NL" baseline="0" dirty="0"/>
              <a:t> </a:t>
            </a:r>
            <a:r>
              <a:rPr lang="nl-NL" baseline="0" dirty="0" err="1"/>
              <a:t>will</a:t>
            </a:r>
            <a:r>
              <a:rPr lang="nl-NL" baseline="0" dirty="0"/>
              <a:t> </a:t>
            </a:r>
            <a:r>
              <a:rPr lang="nl-NL" baseline="0" dirty="0" err="1"/>
              <a:t>not</a:t>
            </a:r>
            <a:r>
              <a:rPr lang="nl-NL" baseline="0" dirty="0"/>
              <a:t> </a:t>
            </a:r>
            <a:r>
              <a:rPr lang="nl-NL" baseline="0" dirty="0" err="1"/>
              <a:t>be</a:t>
            </a:r>
            <a:r>
              <a:rPr lang="nl-NL" baseline="0" dirty="0"/>
              <a:t> </a:t>
            </a:r>
            <a:r>
              <a:rPr lang="nl-NL" baseline="0" dirty="0" err="1"/>
              <a:t>allowed</a:t>
            </a:r>
            <a:r>
              <a:rPr lang="nl-NL" baseline="0" dirty="0"/>
              <a:t> </a:t>
            </a:r>
            <a:r>
              <a:rPr lang="nl-NL" baseline="0" dirty="0" err="1"/>
              <a:t>to</a:t>
            </a:r>
            <a:r>
              <a:rPr lang="nl-NL" baseline="0" dirty="0"/>
              <a:t> exchange </a:t>
            </a:r>
            <a:r>
              <a:rPr lang="nl-NL" baseline="0" dirty="0" err="1"/>
              <a:t>credits</a:t>
            </a:r>
            <a:r>
              <a:rPr lang="nl-NL" baseline="0" dirty="0"/>
              <a:t> </a:t>
            </a:r>
            <a:r>
              <a:rPr lang="nl-NL" baseline="0" dirty="0" err="1"/>
              <a:t>from</a:t>
            </a:r>
            <a:r>
              <a:rPr lang="nl-NL" baseline="0" dirty="0"/>
              <a:t> non-pure </a:t>
            </a:r>
            <a:r>
              <a:rPr lang="nl-NL" baseline="0" dirty="0" err="1"/>
              <a:t>products</a:t>
            </a:r>
            <a:r>
              <a:rPr lang="nl-NL" baseline="0" dirty="0"/>
              <a:t> </a:t>
            </a:r>
            <a:r>
              <a:rPr lang="nl-NL" baseline="0" dirty="0" err="1"/>
              <a:t>to</a:t>
            </a:r>
            <a:r>
              <a:rPr lang="nl-NL" baseline="0" dirty="0"/>
              <a:t> pure </a:t>
            </a:r>
            <a:r>
              <a:rPr lang="nl-NL" baseline="0" dirty="0" err="1"/>
              <a:t>products</a:t>
            </a:r>
            <a:r>
              <a:rPr lang="nl-NL" baseline="0" dirty="0"/>
              <a:t> as </a:t>
            </a:r>
            <a:r>
              <a:rPr lang="nl-NL" baseline="0" dirty="0" err="1"/>
              <a:t>you</a:t>
            </a:r>
            <a:r>
              <a:rPr lang="nl-NL" baseline="0" dirty="0"/>
              <a:t> </a:t>
            </a:r>
            <a:r>
              <a:rPr lang="nl-NL" baseline="0" dirty="0" err="1"/>
              <a:t>see</a:t>
            </a:r>
            <a:r>
              <a:rPr lang="nl-NL" baseline="0" dirty="0"/>
              <a:t> on the </a:t>
            </a:r>
            <a:r>
              <a:rPr lang="nl-NL" baseline="0" dirty="0" err="1"/>
              <a:t>left</a:t>
            </a:r>
            <a:r>
              <a:rPr lang="nl-NL" baseline="0" dirty="0"/>
              <a:t> side. For </a:t>
            </a:r>
            <a:r>
              <a:rPr lang="nl-NL" baseline="0" dirty="0" err="1"/>
              <a:t>instance</a:t>
            </a:r>
            <a:r>
              <a:rPr lang="nl-NL" baseline="0" dirty="0"/>
              <a:t>, </a:t>
            </a:r>
            <a:r>
              <a:rPr lang="nl-NL" baseline="0" dirty="0" err="1"/>
              <a:t>using</a:t>
            </a:r>
            <a:r>
              <a:rPr lang="nl-NL" baseline="0" dirty="0"/>
              <a:t> </a:t>
            </a:r>
            <a:r>
              <a:rPr lang="nl-NL" baseline="0" dirty="0" err="1"/>
              <a:t>credits</a:t>
            </a:r>
            <a:r>
              <a:rPr lang="nl-NL" baseline="0" dirty="0"/>
              <a:t> </a:t>
            </a:r>
            <a:r>
              <a:rPr lang="nl-NL" baseline="0" dirty="0" err="1"/>
              <a:t>from</a:t>
            </a:r>
            <a:r>
              <a:rPr lang="nl-NL" baseline="0" dirty="0"/>
              <a:t> UTZ chocolate in bulk is </a:t>
            </a:r>
            <a:r>
              <a:rPr lang="nl-NL" baseline="0" dirty="0" err="1"/>
              <a:t>not</a:t>
            </a:r>
            <a:r>
              <a:rPr lang="nl-NL" baseline="0" dirty="0"/>
              <a:t> </a:t>
            </a:r>
            <a:r>
              <a:rPr lang="nl-NL" baseline="0" dirty="0" err="1"/>
              <a:t>possible</a:t>
            </a:r>
            <a:r>
              <a:rPr lang="nl-NL" baseline="0" dirty="0"/>
              <a:t> </a:t>
            </a:r>
            <a:r>
              <a:rPr lang="nl-NL" baseline="0" dirty="0" err="1"/>
              <a:t>to</a:t>
            </a:r>
            <a:r>
              <a:rPr lang="nl-NL" baseline="0" dirty="0"/>
              <a:t> </a:t>
            </a:r>
            <a:r>
              <a:rPr lang="nl-NL" baseline="0" dirty="0" err="1"/>
              <a:t>certify</a:t>
            </a:r>
            <a:r>
              <a:rPr lang="nl-NL" baseline="0" dirty="0"/>
              <a:t> </a:t>
            </a:r>
            <a:r>
              <a:rPr lang="nl-NL" baseline="0" dirty="0" err="1"/>
              <a:t>conventional</a:t>
            </a:r>
            <a:r>
              <a:rPr lang="nl-NL" baseline="0" dirty="0"/>
              <a:t> </a:t>
            </a:r>
            <a:r>
              <a:rPr lang="nl-NL" baseline="0" dirty="0" err="1"/>
              <a:t>cocoa</a:t>
            </a:r>
            <a:r>
              <a:rPr lang="nl-NL" baseline="0" dirty="0"/>
              <a:t> </a:t>
            </a:r>
            <a:r>
              <a:rPr lang="nl-NL" baseline="0" dirty="0" err="1"/>
              <a:t>butter</a:t>
            </a:r>
            <a:r>
              <a:rPr lang="nl-NL" baseline="0" dirty="0"/>
              <a:t> </a:t>
            </a:r>
            <a:r>
              <a:rPr lang="nl-NL" baseline="0" dirty="0" err="1"/>
              <a:t>used</a:t>
            </a:r>
            <a:r>
              <a:rPr lang="nl-NL" baseline="0" dirty="0"/>
              <a:t> </a:t>
            </a:r>
            <a:r>
              <a:rPr lang="nl-NL" baseline="0" dirty="0" err="1"/>
              <a:t>for</a:t>
            </a:r>
            <a:r>
              <a:rPr lang="nl-NL" baseline="0" dirty="0"/>
              <a:t> UTZ </a:t>
            </a:r>
            <a:r>
              <a:rPr lang="nl-NL" baseline="0" dirty="0" err="1"/>
              <a:t>white</a:t>
            </a:r>
            <a:r>
              <a:rPr lang="nl-NL" baseline="0" dirty="0"/>
              <a:t> chocolate.  </a:t>
            </a:r>
            <a:r>
              <a:rPr lang="nl-NL" baseline="0" dirty="0" err="1"/>
              <a:t>Until</a:t>
            </a:r>
            <a:r>
              <a:rPr lang="nl-NL" baseline="0" dirty="0"/>
              <a:t> </a:t>
            </a:r>
            <a:r>
              <a:rPr lang="nl-NL" baseline="0" dirty="0" err="1"/>
              <a:t>July</a:t>
            </a:r>
            <a:r>
              <a:rPr lang="nl-NL" baseline="0" dirty="0"/>
              <a:t> 1st 2016, </a:t>
            </a:r>
            <a:r>
              <a:rPr lang="nl-NL" baseline="0" dirty="0" err="1"/>
              <a:t>this</a:t>
            </a:r>
            <a:r>
              <a:rPr lang="nl-NL" baseline="0" dirty="0"/>
              <a:t> is </a:t>
            </a:r>
            <a:r>
              <a:rPr lang="nl-NL" baseline="0" dirty="0" err="1"/>
              <a:t>still</a:t>
            </a:r>
            <a:r>
              <a:rPr lang="nl-NL" baseline="0" dirty="0"/>
              <a:t> </a:t>
            </a:r>
            <a:r>
              <a:rPr lang="nl-NL" baseline="0" dirty="0" err="1"/>
              <a:t>permitted</a:t>
            </a:r>
            <a:r>
              <a:rPr lang="nl-NL" baseline="0" dirty="0"/>
              <a:t>.</a:t>
            </a:r>
          </a:p>
          <a:p>
            <a:r>
              <a:rPr lang="nl-NL" baseline="0" dirty="0" err="1"/>
              <a:t>This</a:t>
            </a:r>
            <a:r>
              <a:rPr lang="nl-NL" baseline="0" dirty="0"/>
              <a:t> </a:t>
            </a:r>
            <a:r>
              <a:rPr lang="nl-NL" baseline="0" dirty="0" err="1"/>
              <a:t>will</a:t>
            </a:r>
            <a:r>
              <a:rPr lang="nl-NL" baseline="0" dirty="0"/>
              <a:t> have </a:t>
            </a:r>
            <a:r>
              <a:rPr lang="nl-NL" baseline="0" dirty="0" err="1"/>
              <a:t>implications</a:t>
            </a:r>
            <a:r>
              <a:rPr lang="nl-NL" baseline="0" dirty="0"/>
              <a:t> on </a:t>
            </a:r>
            <a:r>
              <a:rPr lang="nl-NL" baseline="0" dirty="0" err="1"/>
              <a:t>how</a:t>
            </a:r>
            <a:r>
              <a:rPr lang="nl-NL" baseline="0" dirty="0"/>
              <a:t> </a:t>
            </a:r>
            <a:r>
              <a:rPr lang="nl-NL" baseline="0" dirty="0" err="1"/>
              <a:t>SCAs</a:t>
            </a:r>
            <a:r>
              <a:rPr lang="nl-NL" baseline="0" dirty="0"/>
              <a:t> </a:t>
            </a:r>
            <a:r>
              <a:rPr lang="nl-NL" baseline="0" dirty="0" err="1"/>
              <a:t>maintain</a:t>
            </a:r>
            <a:r>
              <a:rPr lang="nl-NL" baseline="0" dirty="0"/>
              <a:t> a credit account. Credit accounts </a:t>
            </a:r>
            <a:r>
              <a:rPr lang="nl-NL" baseline="0" dirty="0" err="1"/>
              <a:t>will</a:t>
            </a:r>
            <a:r>
              <a:rPr lang="nl-NL" baseline="0" dirty="0"/>
              <a:t> have </a:t>
            </a:r>
            <a:r>
              <a:rPr lang="nl-NL" baseline="0" dirty="0" err="1"/>
              <a:t>to</a:t>
            </a:r>
            <a:r>
              <a:rPr lang="nl-NL" baseline="0" dirty="0"/>
              <a:t> show the </a:t>
            </a:r>
            <a:r>
              <a:rPr lang="nl-NL" baseline="0" dirty="0" err="1"/>
              <a:t>balance</a:t>
            </a:r>
            <a:r>
              <a:rPr lang="nl-NL" baseline="0" dirty="0"/>
              <a:t> of </a:t>
            </a:r>
            <a:r>
              <a:rPr lang="nl-NL" baseline="0" dirty="0" err="1"/>
              <a:t>each</a:t>
            </a:r>
            <a:r>
              <a:rPr lang="nl-NL" baseline="0" dirty="0"/>
              <a:t> </a:t>
            </a:r>
            <a:r>
              <a:rPr lang="nl-NL" baseline="0" dirty="0" err="1"/>
              <a:t>cocoa</a:t>
            </a:r>
            <a:r>
              <a:rPr lang="nl-NL" baseline="0" dirty="0"/>
              <a:t> liquor, </a:t>
            </a:r>
            <a:r>
              <a:rPr lang="nl-NL" baseline="0" dirty="0" err="1"/>
              <a:t>butter</a:t>
            </a:r>
            <a:r>
              <a:rPr lang="nl-NL" baseline="0" dirty="0"/>
              <a:t>, </a:t>
            </a:r>
            <a:r>
              <a:rPr lang="nl-NL" baseline="0" dirty="0" err="1"/>
              <a:t>powder</a:t>
            </a:r>
            <a:r>
              <a:rPr lang="nl-NL" baseline="0" dirty="0"/>
              <a:t>, </a:t>
            </a:r>
            <a:r>
              <a:rPr lang="nl-NL" baseline="0" dirty="0" err="1"/>
              <a:t>and</a:t>
            </a:r>
            <a:r>
              <a:rPr lang="nl-NL" baseline="0" dirty="0"/>
              <a:t> non-pure </a:t>
            </a:r>
            <a:r>
              <a:rPr lang="nl-NL" baseline="0" dirty="0" err="1"/>
              <a:t>products</a:t>
            </a:r>
            <a:r>
              <a:rPr lang="nl-NL" baseline="0" dirty="0"/>
              <a:t>. </a:t>
            </a:r>
          </a:p>
        </p:txBody>
      </p:sp>
      <p:sp>
        <p:nvSpPr>
          <p:cNvPr id="4" name="Slide Number Placeholder 3"/>
          <p:cNvSpPr>
            <a:spLocks noGrp="1"/>
          </p:cNvSpPr>
          <p:nvPr>
            <p:ph type="sldNum" sz="quarter" idx="10"/>
          </p:nvPr>
        </p:nvSpPr>
        <p:spPr/>
        <p:txBody>
          <a:bodyPr/>
          <a:lstStyle/>
          <a:p>
            <a:fld id="{18F3A509-F949-470B-AA48-B41134AEE679}" type="slidenum">
              <a:rPr lang="nl-NL" smtClean="0"/>
              <a:t>51</a:t>
            </a:fld>
            <a:endParaRPr lang="nl-NL"/>
          </a:p>
        </p:txBody>
      </p:sp>
    </p:spTree>
    <p:extLst>
      <p:ext uri="{BB962C8B-B14F-4D97-AF65-F5344CB8AC3E}">
        <p14:creationId xmlns:p14="http://schemas.microsoft.com/office/powerpoint/2010/main" val="268781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Any</a:t>
            </a:r>
            <a:r>
              <a:rPr lang="nl-NL" dirty="0"/>
              <a:t> </a:t>
            </a:r>
            <a:r>
              <a:rPr lang="nl-NL" dirty="0" err="1"/>
              <a:t>supply</a:t>
            </a:r>
            <a:r>
              <a:rPr lang="nl-NL" dirty="0"/>
              <a:t> chain actor</a:t>
            </a:r>
            <a:r>
              <a:rPr lang="nl-NL" baseline="0" dirty="0"/>
              <a:t> </a:t>
            </a:r>
            <a:r>
              <a:rPr lang="nl-NL" baseline="0" dirty="0" err="1"/>
              <a:t>that</a:t>
            </a:r>
            <a:r>
              <a:rPr lang="nl-NL" baseline="0" dirty="0"/>
              <a:t> </a:t>
            </a:r>
            <a:r>
              <a:rPr lang="nl-NL" baseline="0" dirty="0" err="1"/>
              <a:t>buys</a:t>
            </a:r>
            <a:r>
              <a:rPr lang="nl-NL" baseline="0" dirty="0"/>
              <a:t> </a:t>
            </a:r>
            <a:r>
              <a:rPr lang="nl-NL" baseline="0" dirty="0" err="1"/>
              <a:t>and</a:t>
            </a:r>
            <a:r>
              <a:rPr lang="nl-NL" baseline="0" dirty="0"/>
              <a:t> of </a:t>
            </a:r>
            <a:r>
              <a:rPr lang="nl-NL" baseline="0" dirty="0" err="1"/>
              <a:t>sells</a:t>
            </a:r>
            <a:r>
              <a:rPr lang="nl-NL" baseline="0" dirty="0"/>
              <a:t> </a:t>
            </a:r>
            <a:r>
              <a:rPr lang="nl-NL" baseline="0" dirty="0" err="1"/>
              <a:t>mass</a:t>
            </a:r>
            <a:r>
              <a:rPr lang="nl-NL" baseline="0" dirty="0"/>
              <a:t> </a:t>
            </a:r>
            <a:r>
              <a:rPr lang="nl-NL" baseline="0" dirty="0" err="1"/>
              <a:t>balance</a:t>
            </a:r>
            <a:r>
              <a:rPr lang="nl-NL" baseline="0" dirty="0"/>
              <a:t> non-pure </a:t>
            </a:r>
            <a:r>
              <a:rPr lang="nl-NL" baseline="0" dirty="0" err="1"/>
              <a:t>products</a:t>
            </a:r>
            <a:r>
              <a:rPr lang="nl-NL" baseline="0" dirty="0"/>
              <a:t> </a:t>
            </a:r>
            <a:r>
              <a:rPr lang="nl-NL" baseline="0" dirty="0" err="1"/>
              <a:t>need</a:t>
            </a:r>
            <a:r>
              <a:rPr lang="nl-NL" baseline="0" dirty="0"/>
              <a:t> </a:t>
            </a:r>
            <a:r>
              <a:rPr lang="nl-NL" baseline="0" dirty="0" err="1"/>
              <a:t>to</a:t>
            </a:r>
            <a:r>
              <a:rPr lang="nl-NL" baseline="0" dirty="0"/>
              <a:t> </a:t>
            </a:r>
            <a:r>
              <a:rPr lang="nl-NL" baseline="0" dirty="0" err="1"/>
              <a:t>maintain</a:t>
            </a:r>
            <a:r>
              <a:rPr lang="nl-NL" baseline="0" dirty="0"/>
              <a:t> a credit account </a:t>
            </a:r>
            <a:r>
              <a:rPr lang="nl-NL" baseline="0" dirty="0" err="1"/>
              <a:t>because</a:t>
            </a:r>
            <a:r>
              <a:rPr lang="nl-NL" baseline="0" dirty="0"/>
              <a:t> transactions of non-pure </a:t>
            </a:r>
            <a:r>
              <a:rPr lang="nl-NL" baseline="0" dirty="0" err="1"/>
              <a:t>cocoa</a:t>
            </a:r>
            <a:r>
              <a:rPr lang="nl-NL" baseline="0" dirty="0"/>
              <a:t> </a:t>
            </a:r>
            <a:r>
              <a:rPr lang="nl-NL" baseline="0" dirty="0" err="1"/>
              <a:t>products</a:t>
            </a:r>
            <a:r>
              <a:rPr lang="nl-NL" baseline="0" dirty="0"/>
              <a:t> are </a:t>
            </a:r>
            <a:r>
              <a:rPr lang="nl-NL" baseline="0" dirty="0" err="1"/>
              <a:t>not</a:t>
            </a:r>
            <a:r>
              <a:rPr lang="nl-NL" baseline="0" dirty="0"/>
              <a:t> </a:t>
            </a:r>
            <a:r>
              <a:rPr lang="nl-NL" baseline="0" dirty="0" err="1"/>
              <a:t>registered</a:t>
            </a:r>
            <a:r>
              <a:rPr lang="nl-NL" baseline="0" dirty="0"/>
              <a:t> in the GIP. </a:t>
            </a:r>
            <a:r>
              <a:rPr lang="nl-NL" baseline="0" dirty="0" err="1"/>
              <a:t>Remember</a:t>
            </a:r>
            <a:r>
              <a:rPr lang="nl-NL" baseline="0" dirty="0"/>
              <a:t> </a:t>
            </a:r>
            <a:r>
              <a:rPr lang="nl-NL" baseline="0" dirty="0" err="1"/>
              <a:t>when</a:t>
            </a:r>
            <a:r>
              <a:rPr lang="nl-NL" baseline="0" dirty="0"/>
              <a:t> we talk </a:t>
            </a:r>
            <a:r>
              <a:rPr lang="nl-NL" baseline="0" dirty="0" err="1"/>
              <a:t>about</a:t>
            </a:r>
            <a:r>
              <a:rPr lang="nl-NL" baseline="0" dirty="0"/>
              <a:t> non-pure </a:t>
            </a:r>
            <a:r>
              <a:rPr lang="nl-NL" baseline="0" dirty="0" err="1"/>
              <a:t>products</a:t>
            </a:r>
            <a:r>
              <a:rPr lang="nl-NL" baseline="0" dirty="0"/>
              <a:t>, we talk </a:t>
            </a:r>
            <a:r>
              <a:rPr lang="nl-NL" baseline="0" dirty="0" err="1"/>
              <a:t>about</a:t>
            </a:r>
            <a:r>
              <a:rPr lang="nl-NL" baseline="0" dirty="0"/>
              <a:t> </a:t>
            </a:r>
            <a:r>
              <a:rPr lang="nl-NL" baseline="0" dirty="0" err="1"/>
              <a:t>cocoa</a:t>
            </a:r>
            <a:r>
              <a:rPr lang="nl-NL" baseline="0" dirty="0"/>
              <a:t> </a:t>
            </a:r>
            <a:r>
              <a:rPr lang="nl-NL" baseline="0" dirty="0" err="1"/>
              <a:t>products</a:t>
            </a:r>
            <a:r>
              <a:rPr lang="nl-NL" baseline="0" dirty="0"/>
              <a:t> </a:t>
            </a:r>
            <a:r>
              <a:rPr lang="nl-NL" baseline="0" dirty="0" err="1"/>
              <a:t>that</a:t>
            </a:r>
            <a:r>
              <a:rPr lang="nl-NL" baseline="0" dirty="0"/>
              <a:t> have </a:t>
            </a:r>
            <a:r>
              <a:rPr lang="nl-NL" baseline="0" dirty="0" err="1"/>
              <a:t>other</a:t>
            </a:r>
            <a:r>
              <a:rPr lang="nl-NL" baseline="0" dirty="0"/>
              <a:t> </a:t>
            </a:r>
            <a:r>
              <a:rPr lang="nl-NL" baseline="0" dirty="0" err="1"/>
              <a:t>ingredients</a:t>
            </a:r>
            <a:r>
              <a:rPr lang="nl-NL" baseline="0" dirty="0"/>
              <a:t> in </a:t>
            </a:r>
            <a:r>
              <a:rPr lang="nl-NL" baseline="0" dirty="0" err="1"/>
              <a:t>addition</a:t>
            </a:r>
            <a:r>
              <a:rPr lang="nl-NL" baseline="0" dirty="0"/>
              <a:t> </a:t>
            </a:r>
            <a:r>
              <a:rPr lang="nl-NL" baseline="0" dirty="0" err="1"/>
              <a:t>to</a:t>
            </a:r>
            <a:r>
              <a:rPr lang="nl-NL" baseline="0" dirty="0"/>
              <a:t> the </a:t>
            </a:r>
            <a:r>
              <a:rPr lang="nl-NL" baseline="0" dirty="0" err="1"/>
              <a:t>cocoa</a:t>
            </a:r>
            <a:r>
              <a:rPr lang="nl-NL" baseline="0" dirty="0"/>
              <a:t> </a:t>
            </a:r>
            <a:r>
              <a:rPr lang="nl-NL" baseline="0" dirty="0" err="1"/>
              <a:t>inside</a:t>
            </a:r>
            <a:r>
              <a:rPr lang="nl-NL" baseline="0" dirty="0"/>
              <a:t> the product. These </a:t>
            </a:r>
            <a:r>
              <a:rPr lang="nl-NL" baseline="0" dirty="0" err="1"/>
              <a:t>include</a:t>
            </a:r>
            <a:r>
              <a:rPr lang="nl-NL" baseline="0" dirty="0"/>
              <a:t> chocolate in bulk or compound. </a:t>
            </a:r>
            <a:endParaRPr lang="nl-NL" dirty="0"/>
          </a:p>
        </p:txBody>
      </p:sp>
      <p:sp>
        <p:nvSpPr>
          <p:cNvPr id="4" name="Slide Number Placeholder 3"/>
          <p:cNvSpPr>
            <a:spLocks noGrp="1"/>
          </p:cNvSpPr>
          <p:nvPr>
            <p:ph type="sldNum" sz="quarter" idx="10"/>
          </p:nvPr>
        </p:nvSpPr>
        <p:spPr/>
        <p:txBody>
          <a:bodyPr/>
          <a:lstStyle/>
          <a:p>
            <a:fld id="{2B2F8C95-CE7F-4DED-8361-02C40210F041}" type="slidenum">
              <a:rPr lang="nl-NL" smtClean="0"/>
              <a:t>52</a:t>
            </a:fld>
            <a:endParaRPr lang="nl-NL"/>
          </a:p>
        </p:txBody>
      </p:sp>
    </p:spTree>
    <p:extLst>
      <p:ext uri="{BB962C8B-B14F-4D97-AF65-F5344CB8AC3E}">
        <p14:creationId xmlns:p14="http://schemas.microsoft.com/office/powerpoint/2010/main" val="98572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credit account is important</a:t>
            </a:r>
            <a:r>
              <a:rPr lang="nl-NL" baseline="0" dirty="0"/>
              <a:t> </a:t>
            </a:r>
            <a:r>
              <a:rPr lang="nl-NL" baseline="0" dirty="0" err="1"/>
              <a:t>because</a:t>
            </a:r>
            <a:r>
              <a:rPr lang="nl-NL" baseline="0" dirty="0"/>
              <a:t> </a:t>
            </a:r>
            <a:r>
              <a:rPr lang="nl-NL" baseline="0" dirty="0" err="1"/>
              <a:t>it</a:t>
            </a:r>
            <a:r>
              <a:rPr lang="nl-NL" baseline="0" dirty="0"/>
              <a:t> </a:t>
            </a:r>
            <a:r>
              <a:rPr lang="nl-NL" baseline="0" dirty="0" err="1"/>
              <a:t>ensures</a:t>
            </a:r>
            <a:r>
              <a:rPr lang="nl-NL" baseline="0" dirty="0"/>
              <a:t> the </a:t>
            </a:r>
            <a:r>
              <a:rPr lang="nl-NL" baseline="0" dirty="0" err="1"/>
              <a:t>traceability</a:t>
            </a:r>
            <a:r>
              <a:rPr lang="nl-NL" baseline="0" dirty="0"/>
              <a:t> of UTZ </a:t>
            </a:r>
            <a:r>
              <a:rPr lang="nl-NL" baseline="0" dirty="0" err="1"/>
              <a:t>cocoa</a:t>
            </a:r>
            <a:r>
              <a:rPr lang="nl-NL" baseline="0" dirty="0"/>
              <a:t> volumes </a:t>
            </a:r>
            <a:r>
              <a:rPr lang="nl-NL" baseline="0" dirty="0" err="1"/>
              <a:t>for</a:t>
            </a:r>
            <a:r>
              <a:rPr lang="nl-NL" baseline="0" dirty="0"/>
              <a:t> members </a:t>
            </a:r>
            <a:r>
              <a:rPr lang="nl-NL" baseline="0" dirty="0" err="1"/>
              <a:t>who</a:t>
            </a:r>
            <a:r>
              <a:rPr lang="nl-NL" baseline="0" dirty="0"/>
              <a:t> do </a:t>
            </a:r>
            <a:r>
              <a:rPr lang="nl-NL" baseline="0" dirty="0" err="1"/>
              <a:t>not</a:t>
            </a:r>
            <a:r>
              <a:rPr lang="nl-NL" baseline="0" dirty="0"/>
              <a:t> </a:t>
            </a:r>
            <a:r>
              <a:rPr lang="nl-NL" baseline="0" dirty="0" err="1"/>
              <a:t>trade</a:t>
            </a:r>
            <a:r>
              <a:rPr lang="nl-NL" baseline="0" dirty="0"/>
              <a:t> </a:t>
            </a:r>
            <a:r>
              <a:rPr lang="nl-NL" baseline="0" dirty="0" err="1"/>
              <a:t>exclusively</a:t>
            </a:r>
            <a:r>
              <a:rPr lang="nl-NL" baseline="0" dirty="0"/>
              <a:t> in the GIP. The GIP is </a:t>
            </a:r>
            <a:r>
              <a:rPr lang="nl-NL" baseline="0" dirty="0" err="1"/>
              <a:t>our</a:t>
            </a:r>
            <a:r>
              <a:rPr lang="nl-NL" baseline="0" dirty="0"/>
              <a:t> </a:t>
            </a:r>
            <a:r>
              <a:rPr lang="nl-NL" baseline="0" dirty="0" err="1"/>
              <a:t>main</a:t>
            </a:r>
            <a:r>
              <a:rPr lang="nl-NL" baseline="0" dirty="0"/>
              <a:t> tool </a:t>
            </a:r>
            <a:r>
              <a:rPr lang="nl-NL" baseline="0" dirty="0" err="1"/>
              <a:t>for</a:t>
            </a:r>
            <a:r>
              <a:rPr lang="nl-NL" baseline="0" dirty="0"/>
              <a:t> </a:t>
            </a:r>
            <a:r>
              <a:rPr lang="nl-NL" baseline="0" dirty="0" err="1"/>
              <a:t>ensuring</a:t>
            </a:r>
            <a:r>
              <a:rPr lang="nl-NL" baseline="0" dirty="0"/>
              <a:t> </a:t>
            </a:r>
            <a:r>
              <a:rPr lang="nl-NL" baseline="0" dirty="0" err="1"/>
              <a:t>traceabilty</a:t>
            </a:r>
            <a:r>
              <a:rPr lang="nl-NL" baseline="0" dirty="0"/>
              <a:t> </a:t>
            </a:r>
            <a:r>
              <a:rPr lang="nl-NL" baseline="0" dirty="0" err="1"/>
              <a:t>throughout</a:t>
            </a:r>
            <a:r>
              <a:rPr lang="nl-NL" baseline="0" dirty="0"/>
              <a:t> the </a:t>
            </a:r>
            <a:r>
              <a:rPr lang="nl-NL" baseline="0" dirty="0" err="1"/>
              <a:t>supply</a:t>
            </a:r>
            <a:r>
              <a:rPr lang="nl-NL" baseline="0" dirty="0"/>
              <a:t> </a:t>
            </a:r>
            <a:r>
              <a:rPr lang="nl-NL" baseline="0" dirty="0" err="1"/>
              <a:t>chainLet’s</a:t>
            </a:r>
            <a:r>
              <a:rPr lang="nl-NL" baseline="0" dirty="0"/>
              <a:t> have a look at a </a:t>
            </a:r>
            <a:r>
              <a:rPr lang="nl-NL" baseline="0" dirty="0" err="1"/>
              <a:t>typical</a:t>
            </a:r>
            <a:r>
              <a:rPr lang="nl-NL" baseline="0" dirty="0"/>
              <a:t> </a:t>
            </a:r>
            <a:r>
              <a:rPr lang="nl-NL" baseline="0" dirty="0" err="1"/>
              <a:t>cocoa</a:t>
            </a:r>
            <a:r>
              <a:rPr lang="nl-NL" baseline="0" dirty="0"/>
              <a:t> </a:t>
            </a:r>
            <a:r>
              <a:rPr lang="nl-NL" baseline="0" dirty="0" err="1"/>
              <a:t>supply</a:t>
            </a:r>
            <a:r>
              <a:rPr lang="nl-NL" baseline="0" dirty="0"/>
              <a:t> chain, </a:t>
            </a:r>
            <a:r>
              <a:rPr lang="nl-NL" baseline="0" dirty="0" err="1"/>
              <a:t>and</a:t>
            </a:r>
            <a:r>
              <a:rPr lang="nl-NL" baseline="0" dirty="0"/>
              <a:t> </a:t>
            </a:r>
            <a:r>
              <a:rPr lang="nl-NL" baseline="0" dirty="0" err="1"/>
              <a:t>how</a:t>
            </a:r>
            <a:r>
              <a:rPr lang="nl-NL" baseline="0" dirty="0"/>
              <a:t> UTZ </a:t>
            </a:r>
            <a:r>
              <a:rPr lang="nl-NL" baseline="0" dirty="0" err="1"/>
              <a:t>traceability</a:t>
            </a:r>
            <a:r>
              <a:rPr lang="nl-NL" baseline="0" dirty="0"/>
              <a:t> is </a:t>
            </a:r>
            <a:r>
              <a:rPr lang="nl-NL" baseline="0" dirty="0" err="1"/>
              <a:t>ensured</a:t>
            </a:r>
            <a:r>
              <a:rPr lang="nl-NL" baseline="0" dirty="0"/>
              <a:t>. We start </a:t>
            </a:r>
            <a:r>
              <a:rPr lang="nl-NL" baseline="0" dirty="0" err="1"/>
              <a:t>with</a:t>
            </a:r>
            <a:r>
              <a:rPr lang="nl-NL" baseline="0" dirty="0"/>
              <a:t> the producer </a:t>
            </a:r>
            <a:r>
              <a:rPr lang="nl-NL" baseline="0" dirty="0" err="1"/>
              <a:t>who</a:t>
            </a:r>
            <a:r>
              <a:rPr lang="nl-NL" baseline="0" dirty="0"/>
              <a:t> </a:t>
            </a:r>
            <a:r>
              <a:rPr lang="nl-NL" baseline="0" dirty="0" err="1"/>
              <a:t>sells</a:t>
            </a:r>
            <a:r>
              <a:rPr lang="nl-NL" baseline="0" dirty="0"/>
              <a:t> </a:t>
            </a:r>
            <a:r>
              <a:rPr lang="nl-NL" baseline="0" dirty="0" err="1"/>
              <a:t>cocoa</a:t>
            </a:r>
            <a:r>
              <a:rPr lang="nl-NL" baseline="0" dirty="0"/>
              <a:t> </a:t>
            </a:r>
            <a:r>
              <a:rPr lang="nl-NL" baseline="0" dirty="0" err="1"/>
              <a:t>beans</a:t>
            </a:r>
            <a:r>
              <a:rPr lang="nl-NL" baseline="0" dirty="0"/>
              <a:t> </a:t>
            </a:r>
            <a:r>
              <a:rPr lang="nl-NL" baseline="0" dirty="0" err="1"/>
              <a:t>probably</a:t>
            </a:r>
            <a:r>
              <a:rPr lang="nl-NL" baseline="0" dirty="0"/>
              <a:t> </a:t>
            </a:r>
            <a:r>
              <a:rPr lang="nl-NL" baseline="0" dirty="0" err="1"/>
              <a:t>to</a:t>
            </a:r>
            <a:r>
              <a:rPr lang="nl-NL" baseline="0" dirty="0"/>
              <a:t> </a:t>
            </a:r>
            <a:r>
              <a:rPr lang="nl-NL" baseline="0" dirty="0" err="1"/>
              <a:t>an</a:t>
            </a:r>
            <a:r>
              <a:rPr lang="nl-NL" baseline="0" dirty="0"/>
              <a:t> </a:t>
            </a:r>
            <a:r>
              <a:rPr lang="nl-NL" baseline="0" dirty="0" err="1"/>
              <a:t>exporter</a:t>
            </a:r>
            <a:r>
              <a:rPr lang="nl-NL" baseline="0" dirty="0"/>
              <a:t>, </a:t>
            </a:r>
            <a:r>
              <a:rPr lang="nl-NL" baseline="0" dirty="0" err="1"/>
              <a:t>who</a:t>
            </a:r>
            <a:r>
              <a:rPr lang="nl-NL" baseline="0" dirty="0"/>
              <a:t> </a:t>
            </a:r>
            <a:r>
              <a:rPr lang="nl-NL" baseline="0" dirty="0" err="1"/>
              <a:t>might</a:t>
            </a:r>
            <a:r>
              <a:rPr lang="nl-NL" baseline="0" dirty="0"/>
              <a:t> </a:t>
            </a:r>
            <a:r>
              <a:rPr lang="nl-NL" baseline="0" dirty="0" err="1"/>
              <a:t>sell</a:t>
            </a:r>
            <a:r>
              <a:rPr lang="nl-NL" baseline="0" dirty="0"/>
              <a:t> </a:t>
            </a:r>
            <a:r>
              <a:rPr lang="nl-NL" baseline="0" dirty="0" err="1"/>
              <a:t>cocoa</a:t>
            </a:r>
            <a:r>
              <a:rPr lang="nl-NL" baseline="0" dirty="0"/>
              <a:t> </a:t>
            </a:r>
            <a:r>
              <a:rPr lang="nl-NL" baseline="0" dirty="0" err="1"/>
              <a:t>beans</a:t>
            </a:r>
            <a:r>
              <a:rPr lang="nl-NL" baseline="0" dirty="0"/>
              <a:t> </a:t>
            </a:r>
            <a:r>
              <a:rPr lang="nl-NL" baseline="0" dirty="0" err="1"/>
              <a:t>to</a:t>
            </a:r>
            <a:r>
              <a:rPr lang="nl-NL" baseline="0" dirty="0"/>
              <a:t> a </a:t>
            </a:r>
            <a:r>
              <a:rPr lang="nl-NL" baseline="0" dirty="0" err="1"/>
              <a:t>grinder</a:t>
            </a:r>
            <a:r>
              <a:rPr lang="nl-NL" baseline="0" dirty="0"/>
              <a:t>. The </a:t>
            </a:r>
            <a:r>
              <a:rPr lang="nl-NL" baseline="0" dirty="0" err="1"/>
              <a:t>grinder</a:t>
            </a:r>
            <a:r>
              <a:rPr lang="nl-NL" baseline="0" dirty="0"/>
              <a:t> </a:t>
            </a:r>
            <a:r>
              <a:rPr lang="nl-NL" baseline="0" dirty="0" err="1"/>
              <a:t>might</a:t>
            </a:r>
            <a:r>
              <a:rPr lang="nl-NL" baseline="0" dirty="0"/>
              <a:t> </a:t>
            </a:r>
            <a:r>
              <a:rPr lang="nl-NL" baseline="0" dirty="0" err="1"/>
              <a:t>sell</a:t>
            </a:r>
            <a:r>
              <a:rPr lang="nl-NL" baseline="0" dirty="0"/>
              <a:t> </a:t>
            </a:r>
            <a:r>
              <a:rPr lang="nl-NL" baseline="0" dirty="0" err="1"/>
              <a:t>cocoa</a:t>
            </a:r>
            <a:r>
              <a:rPr lang="nl-NL" baseline="0" dirty="0"/>
              <a:t> liquor </a:t>
            </a:r>
            <a:r>
              <a:rPr lang="nl-NL" baseline="0" dirty="0" err="1"/>
              <a:t>to</a:t>
            </a:r>
            <a:r>
              <a:rPr lang="nl-NL" baseline="0" dirty="0"/>
              <a:t> a chocolate </a:t>
            </a:r>
            <a:r>
              <a:rPr lang="nl-NL" baseline="0" dirty="0" err="1"/>
              <a:t>manufacturer</a:t>
            </a:r>
            <a:r>
              <a:rPr lang="nl-NL" baseline="0" dirty="0"/>
              <a:t>, </a:t>
            </a:r>
            <a:r>
              <a:rPr lang="nl-NL" baseline="0" dirty="0" err="1"/>
              <a:t>who</a:t>
            </a:r>
            <a:r>
              <a:rPr lang="nl-NL" baseline="0" dirty="0"/>
              <a:t> </a:t>
            </a:r>
            <a:r>
              <a:rPr lang="nl-NL" baseline="0" dirty="0" err="1"/>
              <a:t>will</a:t>
            </a:r>
            <a:r>
              <a:rPr lang="nl-NL" baseline="0" dirty="0"/>
              <a:t> </a:t>
            </a:r>
            <a:r>
              <a:rPr lang="nl-NL" baseline="0" dirty="0" err="1"/>
              <a:t>then</a:t>
            </a:r>
            <a:r>
              <a:rPr lang="nl-NL" baseline="0" dirty="0"/>
              <a:t> </a:t>
            </a:r>
            <a:r>
              <a:rPr lang="nl-NL" baseline="0" dirty="0" err="1"/>
              <a:t>sell</a:t>
            </a:r>
            <a:r>
              <a:rPr lang="nl-NL" baseline="0" dirty="0"/>
              <a:t> </a:t>
            </a:r>
            <a:r>
              <a:rPr lang="nl-NL" baseline="0" dirty="0" err="1"/>
              <a:t>chocoate</a:t>
            </a:r>
            <a:r>
              <a:rPr lang="nl-NL" baseline="0" dirty="0"/>
              <a:t> </a:t>
            </a:r>
            <a:r>
              <a:rPr lang="nl-NL" baseline="0" dirty="0" err="1"/>
              <a:t>to</a:t>
            </a:r>
            <a:r>
              <a:rPr lang="nl-NL" baseline="0" dirty="0"/>
              <a:t> a </a:t>
            </a:r>
            <a:r>
              <a:rPr lang="nl-NL" baseline="0" dirty="0" err="1"/>
              <a:t>consumer-end</a:t>
            </a:r>
            <a:r>
              <a:rPr lang="nl-NL" baseline="0" dirty="0"/>
              <a:t> </a:t>
            </a:r>
            <a:r>
              <a:rPr lang="nl-NL" baseline="0" dirty="0" err="1"/>
              <a:t>manufacturer</a:t>
            </a:r>
            <a:r>
              <a:rPr lang="nl-NL" baseline="0" dirty="0"/>
              <a:t>. </a:t>
            </a:r>
            <a:r>
              <a:rPr lang="nl-NL" baseline="0" dirty="0" err="1"/>
              <a:t>This</a:t>
            </a:r>
            <a:r>
              <a:rPr lang="nl-NL" baseline="0" dirty="0"/>
              <a:t> last actor </a:t>
            </a:r>
            <a:r>
              <a:rPr lang="nl-NL" baseline="0" dirty="0" err="1"/>
              <a:t>sells</a:t>
            </a:r>
            <a:r>
              <a:rPr lang="nl-NL" baseline="0" dirty="0"/>
              <a:t> UTZ </a:t>
            </a:r>
            <a:r>
              <a:rPr lang="nl-NL" baseline="0" dirty="0" err="1"/>
              <a:t>consumer-end</a:t>
            </a:r>
            <a:r>
              <a:rPr lang="nl-NL" baseline="0" dirty="0"/>
              <a:t> </a:t>
            </a:r>
            <a:r>
              <a:rPr lang="nl-NL" baseline="0" dirty="0" err="1"/>
              <a:t>cocoa</a:t>
            </a:r>
            <a:r>
              <a:rPr lang="nl-NL" baseline="0" dirty="0"/>
              <a:t> </a:t>
            </a:r>
            <a:r>
              <a:rPr lang="nl-NL" baseline="0" dirty="0" err="1"/>
              <a:t>products</a:t>
            </a:r>
            <a:r>
              <a:rPr lang="nl-NL" baseline="0" dirty="0"/>
              <a:t> </a:t>
            </a:r>
            <a:r>
              <a:rPr lang="nl-NL" baseline="0" dirty="0" err="1"/>
              <a:t>to</a:t>
            </a:r>
            <a:r>
              <a:rPr lang="nl-NL" baseline="0" dirty="0"/>
              <a:t> retailers. The first transaction </a:t>
            </a:r>
            <a:r>
              <a:rPr lang="nl-NL" baseline="0" dirty="0" err="1"/>
              <a:t>from</a:t>
            </a:r>
            <a:r>
              <a:rPr lang="nl-NL" baseline="0" dirty="0"/>
              <a:t> the Producer </a:t>
            </a:r>
            <a:r>
              <a:rPr lang="nl-NL" baseline="0" dirty="0" err="1"/>
              <a:t>to</a:t>
            </a:r>
            <a:r>
              <a:rPr lang="nl-NL" baseline="0" dirty="0"/>
              <a:t> the </a:t>
            </a:r>
            <a:r>
              <a:rPr lang="nl-NL" baseline="0" dirty="0" err="1"/>
              <a:t>Exporter</a:t>
            </a:r>
            <a:r>
              <a:rPr lang="nl-NL" baseline="0" dirty="0"/>
              <a:t> is </a:t>
            </a:r>
            <a:r>
              <a:rPr lang="nl-NL" baseline="0" dirty="0" err="1"/>
              <a:t>registered</a:t>
            </a:r>
            <a:r>
              <a:rPr lang="nl-NL" baseline="0" dirty="0"/>
              <a:t> in the GIP, as is the transaction </a:t>
            </a:r>
            <a:r>
              <a:rPr lang="nl-NL" baseline="0" dirty="0" err="1"/>
              <a:t>between</a:t>
            </a:r>
            <a:r>
              <a:rPr lang="nl-NL" baseline="0" dirty="0"/>
              <a:t> the </a:t>
            </a:r>
            <a:r>
              <a:rPr lang="nl-NL" baseline="0" dirty="0" err="1"/>
              <a:t>exporter</a:t>
            </a:r>
            <a:r>
              <a:rPr lang="nl-NL" baseline="0" dirty="0"/>
              <a:t> </a:t>
            </a:r>
            <a:r>
              <a:rPr lang="nl-NL" baseline="0" dirty="0" err="1"/>
              <a:t>and</a:t>
            </a:r>
            <a:r>
              <a:rPr lang="nl-NL" baseline="0" dirty="0"/>
              <a:t> the </a:t>
            </a:r>
            <a:r>
              <a:rPr lang="nl-NL" baseline="0" dirty="0" err="1"/>
              <a:t>grinder</a:t>
            </a:r>
            <a:r>
              <a:rPr lang="nl-NL" baseline="0" dirty="0"/>
              <a:t>. The </a:t>
            </a:r>
            <a:r>
              <a:rPr lang="nl-NL" baseline="0" dirty="0" err="1"/>
              <a:t>grinder</a:t>
            </a:r>
            <a:r>
              <a:rPr lang="nl-NL" baseline="0" dirty="0"/>
              <a:t> </a:t>
            </a:r>
            <a:r>
              <a:rPr lang="nl-NL" baseline="0" dirty="0" err="1"/>
              <a:t>will</a:t>
            </a:r>
            <a:r>
              <a:rPr lang="nl-NL" baseline="0" dirty="0"/>
              <a:t> </a:t>
            </a:r>
            <a:r>
              <a:rPr lang="nl-NL" baseline="0" dirty="0" err="1"/>
              <a:t>also</a:t>
            </a:r>
            <a:r>
              <a:rPr lang="nl-NL" baseline="0" dirty="0"/>
              <a:t> </a:t>
            </a:r>
            <a:r>
              <a:rPr lang="nl-NL" baseline="0" dirty="0" err="1"/>
              <a:t>to</a:t>
            </a:r>
            <a:r>
              <a:rPr lang="nl-NL" baseline="0" dirty="0"/>
              <a:t> </a:t>
            </a:r>
            <a:r>
              <a:rPr lang="nl-NL" baseline="0" dirty="0" err="1"/>
              <a:t>another</a:t>
            </a:r>
            <a:r>
              <a:rPr lang="nl-NL" baseline="0" dirty="0"/>
              <a:t> action in the GIP </a:t>
            </a:r>
            <a:r>
              <a:rPr lang="nl-NL" baseline="0" dirty="0" err="1"/>
              <a:t>called</a:t>
            </a:r>
            <a:r>
              <a:rPr lang="nl-NL" baseline="0" dirty="0"/>
              <a:t> “</a:t>
            </a:r>
            <a:r>
              <a:rPr lang="nl-NL" baseline="0" dirty="0" err="1"/>
              <a:t>Convert</a:t>
            </a:r>
            <a:r>
              <a:rPr lang="nl-NL" baseline="0" dirty="0"/>
              <a:t>” </a:t>
            </a:r>
            <a:r>
              <a:rPr lang="nl-NL" baseline="0" dirty="0" err="1"/>
              <a:t>to</a:t>
            </a:r>
            <a:r>
              <a:rPr lang="nl-NL" baseline="0" dirty="0"/>
              <a:t> </a:t>
            </a:r>
            <a:r>
              <a:rPr lang="nl-NL" baseline="0" dirty="0" err="1"/>
              <a:t>convert</a:t>
            </a:r>
            <a:r>
              <a:rPr lang="nl-NL" baseline="0" dirty="0"/>
              <a:t> the </a:t>
            </a:r>
            <a:r>
              <a:rPr lang="nl-NL" baseline="0" dirty="0" err="1"/>
              <a:t>beans</a:t>
            </a:r>
            <a:r>
              <a:rPr lang="nl-NL" baseline="0" dirty="0"/>
              <a:t> </a:t>
            </a:r>
            <a:r>
              <a:rPr lang="nl-NL" baseline="0" dirty="0" err="1"/>
              <a:t>into</a:t>
            </a:r>
            <a:r>
              <a:rPr lang="nl-NL" baseline="0" dirty="0"/>
              <a:t> liquor, </a:t>
            </a:r>
            <a:r>
              <a:rPr lang="nl-NL" baseline="0" dirty="0" err="1"/>
              <a:t>and</a:t>
            </a:r>
            <a:r>
              <a:rPr lang="nl-NL" baseline="0" dirty="0"/>
              <a:t> </a:t>
            </a:r>
            <a:r>
              <a:rPr lang="nl-NL" baseline="0" dirty="0" err="1"/>
              <a:t>then</a:t>
            </a:r>
            <a:r>
              <a:rPr lang="nl-NL" baseline="0" dirty="0"/>
              <a:t> </a:t>
            </a:r>
            <a:r>
              <a:rPr lang="nl-NL" baseline="0" dirty="0" err="1"/>
              <a:t>sell</a:t>
            </a:r>
            <a:r>
              <a:rPr lang="nl-NL" baseline="0" dirty="0"/>
              <a:t> </a:t>
            </a:r>
            <a:r>
              <a:rPr lang="nl-NL" baseline="0" dirty="0" err="1"/>
              <a:t>cocoa</a:t>
            </a:r>
            <a:r>
              <a:rPr lang="nl-NL" baseline="0" dirty="0"/>
              <a:t> liquor </a:t>
            </a:r>
            <a:r>
              <a:rPr lang="nl-NL" baseline="0" dirty="0" err="1"/>
              <a:t>to</a:t>
            </a:r>
            <a:r>
              <a:rPr lang="nl-NL" baseline="0" dirty="0"/>
              <a:t> a chocolate </a:t>
            </a:r>
            <a:r>
              <a:rPr lang="nl-NL" baseline="0" dirty="0" err="1"/>
              <a:t>manufacturer</a:t>
            </a:r>
            <a:r>
              <a:rPr lang="nl-NL" baseline="0" dirty="0"/>
              <a:t> </a:t>
            </a:r>
            <a:r>
              <a:rPr lang="nl-NL" baseline="0" dirty="0" err="1"/>
              <a:t>through</a:t>
            </a:r>
            <a:r>
              <a:rPr lang="nl-NL" baseline="0" dirty="0"/>
              <a:t> the GIP. Cocoa </a:t>
            </a:r>
            <a:r>
              <a:rPr lang="nl-NL" baseline="0" dirty="0" err="1"/>
              <a:t>beans</a:t>
            </a:r>
            <a:r>
              <a:rPr lang="nl-NL" baseline="0" dirty="0"/>
              <a:t> </a:t>
            </a:r>
            <a:r>
              <a:rPr lang="nl-NL" baseline="0" dirty="0" err="1"/>
              <a:t>and</a:t>
            </a:r>
            <a:r>
              <a:rPr lang="nl-NL" baseline="0" dirty="0"/>
              <a:t> </a:t>
            </a:r>
            <a:r>
              <a:rPr lang="nl-NL" baseline="0" dirty="0" err="1"/>
              <a:t>cocoa</a:t>
            </a:r>
            <a:r>
              <a:rPr lang="nl-NL" baseline="0" dirty="0"/>
              <a:t> liquor are pure </a:t>
            </a:r>
            <a:r>
              <a:rPr lang="nl-NL" baseline="0" dirty="0" err="1"/>
              <a:t>cocoa</a:t>
            </a:r>
            <a:r>
              <a:rPr lang="nl-NL" baseline="0" dirty="0"/>
              <a:t> </a:t>
            </a:r>
            <a:r>
              <a:rPr lang="nl-NL" baseline="0" dirty="0" err="1"/>
              <a:t>products</a:t>
            </a:r>
            <a:r>
              <a:rPr lang="nl-NL" baseline="0" dirty="0"/>
              <a:t>. </a:t>
            </a:r>
            <a:r>
              <a:rPr lang="nl-NL" baseline="0" dirty="0" err="1"/>
              <a:t>Once</a:t>
            </a:r>
            <a:r>
              <a:rPr lang="nl-NL" baseline="0" dirty="0"/>
              <a:t> the chocolate </a:t>
            </a:r>
            <a:r>
              <a:rPr lang="nl-NL" baseline="0" dirty="0" err="1"/>
              <a:t>manufacturer</a:t>
            </a:r>
            <a:r>
              <a:rPr lang="nl-NL" baseline="0" dirty="0"/>
              <a:t> </a:t>
            </a:r>
            <a:r>
              <a:rPr lang="nl-NL" baseline="0" dirty="0" err="1"/>
              <a:t>mixes</a:t>
            </a:r>
            <a:r>
              <a:rPr lang="nl-NL" baseline="0" dirty="0"/>
              <a:t> the </a:t>
            </a:r>
            <a:r>
              <a:rPr lang="nl-NL" baseline="0" dirty="0" err="1"/>
              <a:t>cocoa</a:t>
            </a:r>
            <a:r>
              <a:rPr lang="nl-NL" baseline="0" dirty="0"/>
              <a:t> liquor </a:t>
            </a:r>
            <a:r>
              <a:rPr lang="nl-NL" baseline="0" dirty="0" err="1"/>
              <a:t>with</a:t>
            </a:r>
            <a:r>
              <a:rPr lang="nl-NL" baseline="0" dirty="0"/>
              <a:t> non-</a:t>
            </a:r>
            <a:r>
              <a:rPr lang="nl-NL" baseline="0" dirty="0" err="1"/>
              <a:t>cocoa</a:t>
            </a:r>
            <a:r>
              <a:rPr lang="nl-NL" baseline="0" dirty="0"/>
              <a:t> </a:t>
            </a:r>
            <a:r>
              <a:rPr lang="nl-NL" baseline="0" dirty="0" err="1"/>
              <a:t>ingredients</a:t>
            </a:r>
            <a:r>
              <a:rPr lang="nl-NL" baseline="0" dirty="0"/>
              <a:t> </a:t>
            </a:r>
            <a:r>
              <a:rPr lang="nl-NL" baseline="0" dirty="0" err="1"/>
              <a:t>such</a:t>
            </a:r>
            <a:r>
              <a:rPr lang="nl-NL" baseline="0" dirty="0"/>
              <a:t> as </a:t>
            </a:r>
            <a:r>
              <a:rPr lang="nl-NL" baseline="0" dirty="0" err="1"/>
              <a:t>sugar</a:t>
            </a:r>
            <a:r>
              <a:rPr lang="nl-NL" baseline="0" dirty="0"/>
              <a:t>, the product </a:t>
            </a:r>
            <a:r>
              <a:rPr lang="nl-NL" baseline="0" dirty="0" err="1"/>
              <a:t>will</a:t>
            </a:r>
            <a:r>
              <a:rPr lang="nl-NL" baseline="0" dirty="0"/>
              <a:t> no </a:t>
            </a:r>
            <a:r>
              <a:rPr lang="nl-NL" baseline="0" dirty="0" err="1"/>
              <a:t>longer</a:t>
            </a:r>
            <a:r>
              <a:rPr lang="nl-NL" baseline="0" dirty="0"/>
              <a:t> </a:t>
            </a:r>
            <a:r>
              <a:rPr lang="nl-NL" baseline="0" dirty="0" err="1"/>
              <a:t>be</a:t>
            </a:r>
            <a:r>
              <a:rPr lang="nl-NL" baseline="0" dirty="0"/>
              <a:t> </a:t>
            </a:r>
            <a:r>
              <a:rPr lang="nl-NL" baseline="0" dirty="0" err="1"/>
              <a:t>sold</a:t>
            </a:r>
            <a:r>
              <a:rPr lang="nl-NL" baseline="0" dirty="0"/>
              <a:t> in the GIP. </a:t>
            </a:r>
            <a:r>
              <a:rPr lang="nl-NL" baseline="0" dirty="0" err="1"/>
              <a:t>Consumer-end</a:t>
            </a:r>
            <a:r>
              <a:rPr lang="nl-NL" baseline="0" dirty="0"/>
              <a:t> </a:t>
            </a:r>
            <a:r>
              <a:rPr lang="nl-NL" baseline="0" dirty="0" err="1"/>
              <a:t>manufacturers</a:t>
            </a:r>
            <a:r>
              <a:rPr lang="nl-NL" baseline="0" dirty="0"/>
              <a:t> do </a:t>
            </a:r>
            <a:r>
              <a:rPr lang="nl-NL" baseline="0" dirty="0" err="1"/>
              <a:t>not</a:t>
            </a:r>
            <a:r>
              <a:rPr lang="nl-NL" baseline="0" dirty="0"/>
              <a:t> </a:t>
            </a:r>
            <a:r>
              <a:rPr lang="nl-NL" baseline="0" dirty="0" err="1"/>
              <a:t>either</a:t>
            </a:r>
            <a:r>
              <a:rPr lang="nl-NL" baseline="0" dirty="0"/>
              <a:t> </a:t>
            </a:r>
            <a:r>
              <a:rPr lang="nl-NL" baseline="0" dirty="0" err="1"/>
              <a:t>sell</a:t>
            </a:r>
            <a:r>
              <a:rPr lang="nl-NL" baseline="0" dirty="0"/>
              <a:t> </a:t>
            </a:r>
            <a:r>
              <a:rPr lang="nl-NL" baseline="0" dirty="0" err="1"/>
              <a:t>their</a:t>
            </a:r>
            <a:r>
              <a:rPr lang="nl-NL" baseline="0" dirty="0"/>
              <a:t> </a:t>
            </a:r>
            <a:r>
              <a:rPr lang="nl-NL" baseline="0" dirty="0" err="1"/>
              <a:t>products</a:t>
            </a:r>
            <a:r>
              <a:rPr lang="nl-NL" baseline="0" dirty="0"/>
              <a:t> </a:t>
            </a:r>
            <a:r>
              <a:rPr lang="nl-NL" baseline="0" dirty="0" err="1"/>
              <a:t>to</a:t>
            </a:r>
            <a:r>
              <a:rPr lang="nl-NL" baseline="0" dirty="0"/>
              <a:t> retailers in the GIP. For these actors </a:t>
            </a:r>
            <a:r>
              <a:rPr lang="nl-NL" baseline="0" dirty="0" err="1"/>
              <a:t>who</a:t>
            </a:r>
            <a:r>
              <a:rPr lang="nl-NL" baseline="0" dirty="0"/>
              <a:t> do </a:t>
            </a:r>
            <a:r>
              <a:rPr lang="nl-NL" baseline="0" dirty="0" err="1"/>
              <a:t>not</a:t>
            </a:r>
            <a:r>
              <a:rPr lang="nl-NL" baseline="0" dirty="0"/>
              <a:t> </a:t>
            </a:r>
            <a:r>
              <a:rPr lang="nl-NL" baseline="0" dirty="0" err="1"/>
              <a:t>sell</a:t>
            </a:r>
            <a:r>
              <a:rPr lang="nl-NL" baseline="0" dirty="0"/>
              <a:t> </a:t>
            </a:r>
            <a:r>
              <a:rPr lang="nl-NL" baseline="0" dirty="0" err="1"/>
              <a:t>products</a:t>
            </a:r>
            <a:r>
              <a:rPr lang="nl-NL" baseline="0" dirty="0"/>
              <a:t> in the GIP, </a:t>
            </a:r>
            <a:r>
              <a:rPr lang="nl-NL" baseline="0" dirty="0" err="1"/>
              <a:t>they</a:t>
            </a:r>
            <a:r>
              <a:rPr lang="nl-NL" baseline="0" dirty="0"/>
              <a:t> keep records of </a:t>
            </a:r>
            <a:r>
              <a:rPr lang="nl-NL" baseline="0" dirty="0" err="1"/>
              <a:t>their</a:t>
            </a:r>
            <a:r>
              <a:rPr lang="nl-NL" baseline="0" dirty="0"/>
              <a:t> volumes </a:t>
            </a:r>
            <a:r>
              <a:rPr lang="nl-NL" baseline="0" dirty="0" err="1"/>
              <a:t>purchased</a:t>
            </a:r>
            <a:r>
              <a:rPr lang="nl-NL" baseline="0" dirty="0"/>
              <a:t> </a:t>
            </a:r>
            <a:r>
              <a:rPr lang="nl-NL" baseline="0" dirty="0" err="1"/>
              <a:t>and</a:t>
            </a:r>
            <a:r>
              <a:rPr lang="nl-NL" baseline="0" dirty="0"/>
              <a:t> </a:t>
            </a:r>
            <a:r>
              <a:rPr lang="nl-NL" baseline="0" dirty="0" err="1"/>
              <a:t>sold</a:t>
            </a:r>
            <a:r>
              <a:rPr lang="nl-NL" baseline="0" dirty="0"/>
              <a:t> in a credit account. Retailers do </a:t>
            </a:r>
            <a:r>
              <a:rPr lang="nl-NL" baseline="0" dirty="0" err="1"/>
              <a:t>not</a:t>
            </a:r>
            <a:r>
              <a:rPr lang="nl-NL" baseline="0" dirty="0"/>
              <a:t> </a:t>
            </a:r>
            <a:r>
              <a:rPr lang="nl-NL" baseline="0" dirty="0" err="1"/>
              <a:t>maintain</a:t>
            </a:r>
            <a:r>
              <a:rPr lang="nl-NL" baseline="0" dirty="0"/>
              <a:t> credit accounts as </a:t>
            </a:r>
            <a:r>
              <a:rPr lang="nl-NL" baseline="0" dirty="0" err="1"/>
              <a:t>they</a:t>
            </a:r>
            <a:r>
              <a:rPr lang="nl-NL" baseline="0" dirty="0"/>
              <a:t> are </a:t>
            </a:r>
            <a:r>
              <a:rPr lang="nl-NL" baseline="0" dirty="0" err="1"/>
              <a:t>not</a:t>
            </a:r>
            <a:r>
              <a:rPr lang="nl-NL" baseline="0" dirty="0"/>
              <a:t> </a:t>
            </a:r>
            <a:r>
              <a:rPr lang="nl-NL" baseline="0" dirty="0" err="1"/>
              <a:t>certified</a:t>
            </a:r>
            <a:r>
              <a:rPr lang="nl-NL" baseline="0" dirty="0"/>
              <a:t> members in the UTZ program.</a:t>
            </a:r>
            <a:endParaRPr lang="nl-NL" dirty="0"/>
          </a:p>
        </p:txBody>
      </p:sp>
      <p:sp>
        <p:nvSpPr>
          <p:cNvPr id="4" name="Slide Number Placeholder 3"/>
          <p:cNvSpPr>
            <a:spLocks noGrp="1"/>
          </p:cNvSpPr>
          <p:nvPr>
            <p:ph type="sldNum" sz="quarter" idx="10"/>
          </p:nvPr>
        </p:nvSpPr>
        <p:spPr/>
        <p:txBody>
          <a:bodyPr/>
          <a:lstStyle/>
          <a:p>
            <a:fld id="{2B2F8C95-CE7F-4DED-8361-02C40210F041}" type="slidenum">
              <a:rPr lang="nl-NL" smtClean="0"/>
              <a:t>53</a:t>
            </a:fld>
            <a:endParaRPr lang="nl-NL"/>
          </a:p>
        </p:txBody>
      </p:sp>
    </p:spTree>
    <p:extLst>
      <p:ext uri="{BB962C8B-B14F-4D97-AF65-F5344CB8AC3E}">
        <p14:creationId xmlns:p14="http://schemas.microsoft.com/office/powerpoint/2010/main" val="22775527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Chain of </a:t>
            </a:r>
            <a:r>
              <a:rPr lang="nl-NL" dirty="0" err="1"/>
              <a:t>Custody</a:t>
            </a:r>
            <a:r>
              <a:rPr lang="nl-NL" dirty="0"/>
              <a:t> </a:t>
            </a:r>
            <a:r>
              <a:rPr lang="nl-NL" dirty="0" err="1"/>
              <a:t>requires</a:t>
            </a:r>
            <a:r>
              <a:rPr lang="nl-NL" dirty="0"/>
              <a:t> </a:t>
            </a:r>
            <a:r>
              <a:rPr lang="nl-NL" dirty="0" err="1"/>
              <a:t>that</a:t>
            </a:r>
            <a:r>
              <a:rPr lang="nl-NL" dirty="0"/>
              <a:t> </a:t>
            </a:r>
            <a:r>
              <a:rPr lang="nl-NL" dirty="0" err="1"/>
              <a:t>SCAs</a:t>
            </a:r>
            <a:r>
              <a:rPr lang="nl-NL" baseline="0" dirty="0"/>
              <a:t> make </a:t>
            </a:r>
            <a:r>
              <a:rPr lang="nl-NL" baseline="0" dirty="0" err="1"/>
              <a:t>an</a:t>
            </a:r>
            <a:r>
              <a:rPr lang="nl-NL" baseline="0" dirty="0"/>
              <a:t> </a:t>
            </a:r>
            <a:r>
              <a:rPr lang="nl-NL" baseline="0" dirty="0" err="1"/>
              <a:t>overview</a:t>
            </a:r>
            <a:r>
              <a:rPr lang="nl-NL" baseline="0" dirty="0"/>
              <a:t> of the </a:t>
            </a:r>
            <a:r>
              <a:rPr lang="nl-NL" baseline="0" dirty="0" err="1"/>
              <a:t>total</a:t>
            </a:r>
            <a:r>
              <a:rPr lang="nl-NL" baseline="0" dirty="0"/>
              <a:t> </a:t>
            </a:r>
            <a:r>
              <a:rPr lang="nl-NL" baseline="0" dirty="0" err="1"/>
              <a:t>annual</a:t>
            </a:r>
            <a:r>
              <a:rPr lang="nl-NL" baseline="0" dirty="0"/>
              <a:t> volume </a:t>
            </a:r>
            <a:r>
              <a:rPr lang="nl-NL" baseline="0" dirty="0" err="1"/>
              <a:t>purchased</a:t>
            </a:r>
            <a:r>
              <a:rPr lang="nl-NL" baseline="0" dirty="0"/>
              <a:t> </a:t>
            </a:r>
            <a:r>
              <a:rPr lang="nl-NL" baseline="0" dirty="0" err="1"/>
              <a:t>and</a:t>
            </a:r>
            <a:r>
              <a:rPr lang="nl-NL" baseline="0" dirty="0"/>
              <a:t> </a:t>
            </a:r>
            <a:r>
              <a:rPr lang="nl-NL" baseline="0" dirty="0" err="1"/>
              <a:t>sold</a:t>
            </a:r>
            <a:r>
              <a:rPr lang="nl-NL" baseline="0" dirty="0"/>
              <a:t> of UTZ Certified product. The </a:t>
            </a:r>
            <a:r>
              <a:rPr lang="nl-NL" baseline="0" dirty="0" err="1"/>
              <a:t>aim</a:t>
            </a:r>
            <a:r>
              <a:rPr lang="nl-NL" baseline="0" dirty="0"/>
              <a:t> of the </a:t>
            </a:r>
            <a:r>
              <a:rPr lang="nl-NL" baseline="0" dirty="0" err="1"/>
              <a:t>overview</a:t>
            </a:r>
            <a:r>
              <a:rPr lang="nl-NL" baseline="0" dirty="0"/>
              <a:t> is </a:t>
            </a:r>
            <a:r>
              <a:rPr lang="nl-NL" baseline="0" dirty="0" err="1"/>
              <a:t>to</a:t>
            </a:r>
            <a:r>
              <a:rPr lang="nl-NL" baseline="0" dirty="0"/>
              <a:t> show </a:t>
            </a:r>
            <a:r>
              <a:rPr lang="nl-NL" baseline="0" dirty="0" err="1"/>
              <a:t>that</a:t>
            </a:r>
            <a:r>
              <a:rPr lang="nl-NL" baseline="0" dirty="0"/>
              <a:t> the SCA has </a:t>
            </a:r>
            <a:r>
              <a:rPr lang="nl-NL" baseline="0" dirty="0" err="1"/>
              <a:t>not</a:t>
            </a:r>
            <a:r>
              <a:rPr lang="nl-NL" baseline="0" dirty="0"/>
              <a:t> </a:t>
            </a:r>
            <a:r>
              <a:rPr lang="nl-NL" baseline="0" dirty="0" err="1"/>
              <a:t>sold</a:t>
            </a:r>
            <a:r>
              <a:rPr lang="nl-NL" baseline="0" dirty="0"/>
              <a:t> more product as UTZ </a:t>
            </a:r>
            <a:r>
              <a:rPr lang="nl-NL" baseline="0" dirty="0" err="1"/>
              <a:t>than</a:t>
            </a:r>
            <a:r>
              <a:rPr lang="nl-NL" baseline="0" dirty="0"/>
              <a:t> </a:t>
            </a:r>
            <a:r>
              <a:rPr lang="nl-NL" baseline="0" dirty="0" err="1"/>
              <a:t>what</a:t>
            </a:r>
            <a:r>
              <a:rPr lang="nl-NL" baseline="0" dirty="0"/>
              <a:t> </a:t>
            </a:r>
            <a:r>
              <a:rPr lang="nl-NL" baseline="0" dirty="0" err="1"/>
              <a:t>they</a:t>
            </a:r>
            <a:r>
              <a:rPr lang="nl-NL" baseline="0" dirty="0"/>
              <a:t> have </a:t>
            </a:r>
            <a:r>
              <a:rPr lang="nl-NL" baseline="0" dirty="0" err="1"/>
              <a:t>purchased</a:t>
            </a:r>
            <a:r>
              <a:rPr lang="nl-NL" baseline="0" dirty="0"/>
              <a:t>. </a:t>
            </a:r>
            <a:endParaRPr lang="nl-NL" dirty="0"/>
          </a:p>
        </p:txBody>
      </p:sp>
      <p:sp>
        <p:nvSpPr>
          <p:cNvPr id="4" name="Slide Number Placeholder 3"/>
          <p:cNvSpPr>
            <a:spLocks noGrp="1"/>
          </p:cNvSpPr>
          <p:nvPr>
            <p:ph type="sldNum" sz="quarter" idx="10"/>
          </p:nvPr>
        </p:nvSpPr>
        <p:spPr/>
        <p:txBody>
          <a:bodyPr/>
          <a:lstStyle/>
          <a:p>
            <a:fld id="{2B2F8C95-CE7F-4DED-8361-02C40210F041}" type="slidenum">
              <a:rPr lang="nl-NL" smtClean="0"/>
              <a:t>54</a:t>
            </a:fld>
            <a:endParaRPr lang="nl-NL"/>
          </a:p>
        </p:txBody>
      </p:sp>
    </p:spTree>
    <p:extLst>
      <p:ext uri="{BB962C8B-B14F-4D97-AF65-F5344CB8AC3E}">
        <p14:creationId xmlns:p14="http://schemas.microsoft.com/office/powerpoint/2010/main" val="3935776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xfrm>
            <a:off x="1144588" y="685800"/>
            <a:ext cx="4568825" cy="3425825"/>
          </a:xfrm>
          <a:ln/>
        </p:spPr>
      </p:sp>
      <p:sp>
        <p:nvSpPr>
          <p:cNvPr id="43010" name="Notes Placeholder 2"/>
          <p:cNvSpPr>
            <a:spLocks noGrp="1"/>
          </p:cNvSpPr>
          <p:nvPr>
            <p:ph type="body" idx="1"/>
          </p:nvPr>
        </p:nvSpPr>
        <p:spPr>
          <a:xfrm>
            <a:off x="686103" y="4343708"/>
            <a:ext cx="5485805" cy="4113892"/>
          </a:xfrm>
          <a:noFill/>
          <a:ln/>
        </p:spPr>
        <p:txBody>
          <a:bodyPr lIns="91883" tIns="45941" rIns="91883" bIns="45941"/>
          <a:lstStyle/>
          <a:p>
            <a:r>
              <a:rPr lang="en-GB" dirty="0"/>
              <a:t>Producers are certified</a:t>
            </a:r>
            <a:r>
              <a:rPr lang="en-GB" baseline="0" dirty="0"/>
              <a:t> under the Code of Conduct – SCA are certified under the </a:t>
            </a:r>
            <a:r>
              <a:rPr lang="en-GB" baseline="0" dirty="0" err="1"/>
              <a:t>ChoC</a:t>
            </a:r>
            <a:r>
              <a:rPr lang="en-GB" baseline="0" dirty="0"/>
              <a:t>.</a:t>
            </a:r>
          </a:p>
          <a:p>
            <a:r>
              <a:rPr lang="en-GB" baseline="0" dirty="0"/>
              <a:t>All parties work with GIP/MTT</a:t>
            </a:r>
          </a:p>
          <a:p>
            <a:r>
              <a:rPr lang="en-GB" baseline="0" dirty="0"/>
              <a:t>Protocol is document in which certification requirements, conditions and procedure is outlined</a:t>
            </a:r>
            <a:endParaRPr lang="en-GB" dirty="0"/>
          </a:p>
        </p:txBody>
      </p:sp>
      <p:sp>
        <p:nvSpPr>
          <p:cNvPr id="43011" name="Slide Number Placeholder 3"/>
          <p:cNvSpPr txBox="1">
            <a:spLocks noGrp="1"/>
          </p:cNvSpPr>
          <p:nvPr/>
        </p:nvSpPr>
        <p:spPr bwMode="auto">
          <a:xfrm>
            <a:off x="3884414" y="8685896"/>
            <a:ext cx="2972098" cy="456595"/>
          </a:xfrm>
          <a:prstGeom prst="rect">
            <a:avLst/>
          </a:prstGeom>
          <a:noFill/>
          <a:ln w="9525">
            <a:noFill/>
            <a:miter lim="800000"/>
            <a:headEnd/>
            <a:tailEnd/>
          </a:ln>
        </p:spPr>
        <p:txBody>
          <a:bodyPr lIns="91883" tIns="45941" rIns="91883" bIns="45941" anchor="b"/>
          <a:lstStyle/>
          <a:p>
            <a:pPr algn="r" defTabSz="917766"/>
            <a:fld id="{8008B425-1E57-431B-883F-31F508445803}" type="slidenum">
              <a:rPr lang="en-US" sz="1200"/>
              <a:pPr algn="r" defTabSz="917766"/>
              <a:t>5</a:t>
            </a:fld>
            <a:endParaRPr lang="en-US" sz="1200" dirty="0"/>
          </a:p>
        </p:txBody>
      </p:sp>
    </p:spTree>
    <p:extLst>
      <p:ext uri="{BB962C8B-B14F-4D97-AF65-F5344CB8AC3E}">
        <p14:creationId xmlns:p14="http://schemas.microsoft.com/office/powerpoint/2010/main" val="17580033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IN summary</a:t>
            </a:r>
            <a:r>
              <a:rPr lang="nl-NL" baseline="0" dirty="0"/>
              <a:t>, </a:t>
            </a:r>
            <a:r>
              <a:rPr lang="nl-NL" baseline="0" dirty="0" err="1"/>
              <a:t>here</a:t>
            </a:r>
            <a:r>
              <a:rPr lang="nl-NL" baseline="0" dirty="0"/>
              <a:t> is a list of the </a:t>
            </a:r>
            <a:r>
              <a:rPr lang="nl-NL" baseline="0" dirty="0" err="1"/>
              <a:t>elements</a:t>
            </a:r>
            <a:r>
              <a:rPr lang="nl-NL" baseline="0" dirty="0"/>
              <a:t> </a:t>
            </a:r>
            <a:r>
              <a:rPr lang="nl-NL" baseline="0" dirty="0" err="1"/>
              <a:t>which</a:t>
            </a:r>
            <a:r>
              <a:rPr lang="nl-NL" baseline="0" dirty="0"/>
              <a:t> </a:t>
            </a:r>
            <a:r>
              <a:rPr lang="nl-NL" baseline="0" dirty="0" err="1"/>
              <a:t>can</a:t>
            </a:r>
            <a:r>
              <a:rPr lang="nl-NL" baseline="0" dirty="0"/>
              <a:t> </a:t>
            </a:r>
            <a:r>
              <a:rPr lang="nl-NL" baseline="0" dirty="0" err="1"/>
              <a:t>be</a:t>
            </a:r>
            <a:r>
              <a:rPr lang="nl-NL" baseline="0" dirty="0"/>
              <a:t> </a:t>
            </a:r>
            <a:r>
              <a:rPr lang="nl-NL" baseline="0" dirty="0" err="1"/>
              <a:t>included</a:t>
            </a:r>
            <a:r>
              <a:rPr lang="nl-NL" baseline="0" dirty="0"/>
              <a:t> in the credit account.  </a:t>
            </a:r>
            <a:r>
              <a:rPr lang="nl-NL" baseline="0" dirty="0" err="1"/>
              <a:t>This</a:t>
            </a:r>
            <a:r>
              <a:rPr lang="nl-NL" baseline="0" dirty="0"/>
              <a:t> list </a:t>
            </a:r>
            <a:r>
              <a:rPr lang="nl-NL" baseline="0" dirty="0" err="1"/>
              <a:t>also</a:t>
            </a:r>
            <a:r>
              <a:rPr lang="nl-NL" baseline="0" dirty="0"/>
              <a:t> </a:t>
            </a:r>
            <a:r>
              <a:rPr lang="nl-NL" baseline="0" dirty="0" err="1"/>
              <a:t>appears</a:t>
            </a:r>
            <a:r>
              <a:rPr lang="nl-NL" baseline="0" dirty="0"/>
              <a:t> in CP…It is </a:t>
            </a:r>
            <a:r>
              <a:rPr lang="nl-NL" baseline="0" dirty="0" err="1"/>
              <a:t>not</a:t>
            </a:r>
            <a:r>
              <a:rPr lang="nl-NL" baseline="0" dirty="0"/>
              <a:t> </a:t>
            </a:r>
            <a:r>
              <a:rPr lang="nl-NL" baseline="0" dirty="0" err="1"/>
              <a:t>mandatory</a:t>
            </a:r>
            <a:r>
              <a:rPr lang="nl-NL" baseline="0" dirty="0"/>
              <a:t> </a:t>
            </a:r>
            <a:r>
              <a:rPr lang="nl-NL" baseline="0" dirty="0" err="1"/>
              <a:t>to</a:t>
            </a:r>
            <a:r>
              <a:rPr lang="nl-NL" baseline="0" dirty="0"/>
              <a:t> </a:t>
            </a:r>
            <a:r>
              <a:rPr lang="nl-NL" baseline="0" dirty="0" err="1"/>
              <a:t>include</a:t>
            </a:r>
            <a:r>
              <a:rPr lang="nl-NL" baseline="0" dirty="0"/>
              <a:t> </a:t>
            </a:r>
            <a:r>
              <a:rPr lang="nl-NL" baseline="0" dirty="0" err="1"/>
              <a:t>all</a:t>
            </a:r>
            <a:r>
              <a:rPr lang="nl-NL" baseline="0" dirty="0"/>
              <a:t> of </a:t>
            </a:r>
            <a:r>
              <a:rPr lang="nl-NL" baseline="0" dirty="0" err="1"/>
              <a:t>them</a:t>
            </a:r>
            <a:r>
              <a:rPr lang="nl-NL" baseline="0" dirty="0"/>
              <a:t>; </a:t>
            </a:r>
            <a:r>
              <a:rPr lang="nl-NL" baseline="0" dirty="0" err="1"/>
              <a:t>what</a:t>
            </a:r>
            <a:r>
              <a:rPr lang="nl-NL" baseline="0" dirty="0"/>
              <a:t> is important is </a:t>
            </a:r>
            <a:r>
              <a:rPr lang="nl-NL" baseline="0" dirty="0" err="1"/>
              <a:t>that</a:t>
            </a:r>
            <a:r>
              <a:rPr lang="nl-NL" baseline="0" dirty="0"/>
              <a:t> the credit account </a:t>
            </a:r>
            <a:r>
              <a:rPr lang="nl-NL" baseline="0" dirty="0" err="1"/>
              <a:t>includes</a:t>
            </a:r>
            <a:r>
              <a:rPr lang="nl-NL" baseline="0" dirty="0"/>
              <a:t> </a:t>
            </a:r>
            <a:r>
              <a:rPr lang="nl-NL" baseline="0" dirty="0" err="1"/>
              <a:t>enough</a:t>
            </a:r>
            <a:r>
              <a:rPr lang="nl-NL" baseline="0" dirty="0"/>
              <a:t> information </a:t>
            </a:r>
            <a:r>
              <a:rPr lang="nl-NL" baseline="0" dirty="0" err="1"/>
              <a:t>to</a:t>
            </a:r>
            <a:r>
              <a:rPr lang="nl-NL" baseline="0" dirty="0"/>
              <a:t> </a:t>
            </a:r>
            <a:r>
              <a:rPr lang="nl-NL" baseline="0" dirty="0" err="1"/>
              <a:t>verify</a:t>
            </a:r>
            <a:r>
              <a:rPr lang="nl-NL" baseline="0" dirty="0"/>
              <a:t> </a:t>
            </a:r>
            <a:r>
              <a:rPr lang="nl-NL" baseline="0" dirty="0" err="1"/>
              <a:t>that</a:t>
            </a:r>
            <a:r>
              <a:rPr lang="nl-NL" baseline="0" dirty="0"/>
              <a:t> </a:t>
            </a:r>
            <a:r>
              <a:rPr lang="nl-NL" baseline="0" dirty="0" err="1"/>
              <a:t>all</a:t>
            </a:r>
            <a:r>
              <a:rPr lang="nl-NL" baseline="0" dirty="0"/>
              <a:t> UTZ </a:t>
            </a:r>
            <a:r>
              <a:rPr lang="nl-NL" baseline="0" dirty="0" err="1"/>
              <a:t>products</a:t>
            </a:r>
            <a:r>
              <a:rPr lang="nl-NL" baseline="0" dirty="0"/>
              <a:t> </a:t>
            </a:r>
            <a:r>
              <a:rPr lang="nl-NL" baseline="0" dirty="0" err="1"/>
              <a:t>purchased</a:t>
            </a:r>
            <a:r>
              <a:rPr lang="nl-NL" baseline="0" dirty="0"/>
              <a:t> </a:t>
            </a:r>
            <a:r>
              <a:rPr lang="nl-NL" baseline="0" dirty="0" err="1"/>
              <a:t>and</a:t>
            </a:r>
            <a:r>
              <a:rPr lang="nl-NL" baseline="0" dirty="0"/>
              <a:t> </a:t>
            </a:r>
            <a:r>
              <a:rPr lang="nl-NL" baseline="0" dirty="0" err="1"/>
              <a:t>sold</a:t>
            </a:r>
            <a:r>
              <a:rPr lang="nl-NL" baseline="0" dirty="0"/>
              <a:t> have been </a:t>
            </a:r>
            <a:r>
              <a:rPr lang="nl-NL" baseline="0" dirty="0" err="1"/>
              <a:t>included</a:t>
            </a:r>
            <a:r>
              <a:rPr lang="nl-NL" baseline="0" dirty="0"/>
              <a:t> in the credit account, </a:t>
            </a:r>
            <a:r>
              <a:rPr lang="nl-NL" baseline="0" dirty="0" err="1"/>
              <a:t>and</a:t>
            </a:r>
            <a:r>
              <a:rPr lang="nl-NL" baseline="0" dirty="0"/>
              <a:t> </a:t>
            </a:r>
            <a:r>
              <a:rPr lang="nl-NL" baseline="0" dirty="0" err="1"/>
              <a:t>that</a:t>
            </a:r>
            <a:r>
              <a:rPr lang="nl-NL" baseline="0" dirty="0"/>
              <a:t> the </a:t>
            </a:r>
            <a:r>
              <a:rPr lang="nl-NL" baseline="0" dirty="0" err="1"/>
              <a:t>balance</a:t>
            </a:r>
            <a:r>
              <a:rPr lang="nl-NL" baseline="0" dirty="0"/>
              <a:t> has been </a:t>
            </a:r>
            <a:r>
              <a:rPr lang="nl-NL" baseline="0" dirty="0" err="1"/>
              <a:t>correctly</a:t>
            </a:r>
            <a:r>
              <a:rPr lang="nl-NL" baseline="0" dirty="0"/>
              <a:t> </a:t>
            </a:r>
            <a:r>
              <a:rPr lang="nl-NL" baseline="0" dirty="0" err="1"/>
              <a:t>calculated</a:t>
            </a:r>
            <a:r>
              <a:rPr lang="nl-NL" baseline="0" dirty="0"/>
              <a:t>. </a:t>
            </a:r>
          </a:p>
          <a:p>
            <a:endParaRPr lang="nl-NL" baseline="0" dirty="0"/>
          </a:p>
          <a:p>
            <a:r>
              <a:rPr lang="nl-NL" baseline="0" dirty="0"/>
              <a:t>Next, </a:t>
            </a:r>
            <a:r>
              <a:rPr lang="nl-NL" baseline="0" dirty="0" err="1"/>
              <a:t>you</a:t>
            </a:r>
            <a:r>
              <a:rPr lang="nl-NL" baseline="0" dirty="0"/>
              <a:t> </a:t>
            </a:r>
            <a:r>
              <a:rPr lang="nl-NL" baseline="0" dirty="0" err="1"/>
              <a:t>will</a:t>
            </a:r>
            <a:r>
              <a:rPr lang="nl-NL" baseline="0" dirty="0"/>
              <a:t> </a:t>
            </a:r>
            <a:r>
              <a:rPr lang="nl-NL" baseline="0" dirty="0" err="1"/>
              <a:t>be</a:t>
            </a:r>
            <a:r>
              <a:rPr lang="nl-NL" baseline="0" dirty="0"/>
              <a:t> </a:t>
            </a:r>
            <a:r>
              <a:rPr lang="nl-NL" baseline="0" dirty="0" err="1"/>
              <a:t>completing</a:t>
            </a:r>
            <a:r>
              <a:rPr lang="nl-NL" baseline="0" dirty="0"/>
              <a:t> </a:t>
            </a:r>
            <a:r>
              <a:rPr lang="nl-NL" baseline="0" dirty="0" err="1"/>
              <a:t>an</a:t>
            </a:r>
            <a:r>
              <a:rPr lang="nl-NL" baseline="0" dirty="0"/>
              <a:t> </a:t>
            </a:r>
            <a:r>
              <a:rPr lang="nl-NL" baseline="0" dirty="0" err="1"/>
              <a:t>assignment</a:t>
            </a:r>
            <a:r>
              <a:rPr lang="nl-NL" baseline="0" dirty="0"/>
              <a:t> </a:t>
            </a:r>
            <a:r>
              <a:rPr lang="nl-NL" baseline="0" dirty="0" err="1"/>
              <a:t>where</a:t>
            </a:r>
            <a:r>
              <a:rPr lang="nl-NL" baseline="0" dirty="0"/>
              <a:t> </a:t>
            </a:r>
            <a:r>
              <a:rPr lang="nl-NL" baseline="0" dirty="0" err="1"/>
              <a:t>you</a:t>
            </a:r>
            <a:r>
              <a:rPr lang="nl-NL" baseline="0" dirty="0"/>
              <a:t> </a:t>
            </a:r>
            <a:r>
              <a:rPr lang="nl-NL" baseline="0" dirty="0" err="1"/>
              <a:t>yourself</a:t>
            </a:r>
            <a:r>
              <a:rPr lang="nl-NL" baseline="0" dirty="0"/>
              <a:t> </a:t>
            </a:r>
            <a:r>
              <a:rPr lang="nl-NL" baseline="0" dirty="0" err="1"/>
              <a:t>will</a:t>
            </a:r>
            <a:r>
              <a:rPr lang="nl-NL" baseline="0" dirty="0"/>
              <a:t> input information </a:t>
            </a:r>
            <a:r>
              <a:rPr lang="nl-NL" baseline="0" dirty="0" err="1"/>
              <a:t>into</a:t>
            </a:r>
            <a:r>
              <a:rPr lang="nl-NL" baseline="0" dirty="0"/>
              <a:t> a credit account.</a:t>
            </a:r>
            <a:endParaRPr lang="nl-NL" dirty="0"/>
          </a:p>
        </p:txBody>
      </p:sp>
      <p:sp>
        <p:nvSpPr>
          <p:cNvPr id="4" name="Slide Number Placeholder 3"/>
          <p:cNvSpPr>
            <a:spLocks noGrp="1"/>
          </p:cNvSpPr>
          <p:nvPr>
            <p:ph type="sldNum" sz="quarter" idx="10"/>
          </p:nvPr>
        </p:nvSpPr>
        <p:spPr/>
        <p:txBody>
          <a:bodyPr/>
          <a:lstStyle/>
          <a:p>
            <a:fld id="{2B2F8C95-CE7F-4DED-8361-02C40210F041}" type="slidenum">
              <a:rPr lang="nl-NL" smtClean="0"/>
              <a:t>55</a:t>
            </a:fld>
            <a:endParaRPr lang="nl-NL"/>
          </a:p>
        </p:txBody>
      </p:sp>
    </p:spTree>
    <p:extLst>
      <p:ext uri="{BB962C8B-B14F-4D97-AF65-F5344CB8AC3E}">
        <p14:creationId xmlns:p14="http://schemas.microsoft.com/office/powerpoint/2010/main" val="3435719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err="1"/>
              <a:t>Here</a:t>
            </a:r>
            <a:r>
              <a:rPr lang="fr-FR" baseline="0" dirty="0"/>
              <a:t> </a:t>
            </a:r>
            <a:r>
              <a:rPr lang="fr-FR" baseline="0" dirty="0" err="1"/>
              <a:t>we</a:t>
            </a:r>
            <a:r>
              <a:rPr lang="fr-FR" baseline="0" dirty="0"/>
              <a:t> </a:t>
            </a:r>
            <a:r>
              <a:rPr lang="fr-FR" baseline="0" dirty="0" err="1"/>
              <a:t>will</a:t>
            </a:r>
            <a:r>
              <a:rPr lang="fr-FR" baseline="0" dirty="0"/>
              <a:t> show </a:t>
            </a:r>
            <a:r>
              <a:rPr lang="fr-FR" baseline="0" dirty="0" err="1"/>
              <a:t>you</a:t>
            </a:r>
            <a:r>
              <a:rPr lang="fr-FR" baseline="0" dirty="0"/>
              <a:t> an </a:t>
            </a:r>
            <a:r>
              <a:rPr lang="fr-FR" baseline="0" dirty="0" err="1"/>
              <a:t>example</a:t>
            </a:r>
            <a:r>
              <a:rPr lang="fr-FR" baseline="0" dirty="0"/>
              <a:t> of </a:t>
            </a:r>
            <a:r>
              <a:rPr lang="fr-FR" baseline="0" dirty="0" err="1"/>
              <a:t>what</a:t>
            </a:r>
            <a:r>
              <a:rPr lang="fr-FR" baseline="0" dirty="0"/>
              <a:t> a </a:t>
            </a:r>
            <a:r>
              <a:rPr lang="fr-FR" baseline="0" dirty="0" err="1"/>
              <a:t>credit</a:t>
            </a:r>
            <a:r>
              <a:rPr lang="fr-FR" baseline="0" dirty="0"/>
              <a:t> </a:t>
            </a:r>
            <a:r>
              <a:rPr lang="fr-FR" baseline="0" dirty="0" err="1"/>
              <a:t>account</a:t>
            </a:r>
            <a:r>
              <a:rPr lang="fr-FR" baseline="0" dirty="0"/>
              <a:t> </a:t>
            </a:r>
            <a:r>
              <a:rPr lang="fr-FR" baseline="0" dirty="0" err="1"/>
              <a:t>could</a:t>
            </a:r>
            <a:r>
              <a:rPr lang="fr-FR" baseline="0" dirty="0"/>
              <a:t> look </a:t>
            </a:r>
            <a:r>
              <a:rPr lang="fr-FR" baseline="0" dirty="0" err="1"/>
              <a:t>like</a:t>
            </a:r>
            <a:r>
              <a:rPr lang="fr-FR" baseline="0" dirty="0"/>
              <a:t>, and </a:t>
            </a:r>
            <a:r>
              <a:rPr lang="fr-FR" baseline="0" dirty="0" err="1"/>
              <a:t>what</a:t>
            </a:r>
            <a:r>
              <a:rPr lang="fr-FR" baseline="0" dirty="0"/>
              <a:t> </a:t>
            </a:r>
            <a:r>
              <a:rPr lang="fr-FR" baseline="0" dirty="0" err="1"/>
              <a:t>elements</a:t>
            </a:r>
            <a:r>
              <a:rPr lang="fr-FR" baseline="0" dirty="0"/>
              <a:t> </a:t>
            </a:r>
            <a:r>
              <a:rPr lang="fr-FR" baseline="0" dirty="0" err="1"/>
              <a:t>can</a:t>
            </a:r>
            <a:r>
              <a:rPr lang="fr-FR" baseline="0" dirty="0"/>
              <a:t> </a:t>
            </a:r>
            <a:r>
              <a:rPr lang="fr-FR" baseline="0" dirty="0" err="1"/>
              <a:t>be</a:t>
            </a:r>
            <a:r>
              <a:rPr lang="fr-FR" baseline="0" dirty="0"/>
              <a:t> </a:t>
            </a:r>
            <a:r>
              <a:rPr lang="fr-FR" baseline="0" dirty="0" err="1"/>
              <a:t>included</a:t>
            </a:r>
            <a:r>
              <a:rPr lang="fr-FR" baseline="0" dirty="0"/>
              <a:t>. In </a:t>
            </a:r>
            <a:r>
              <a:rPr lang="fr-FR" baseline="0" dirty="0" err="1"/>
              <a:t>this</a:t>
            </a:r>
            <a:r>
              <a:rPr lang="fr-FR" baseline="0" dirty="0"/>
              <a:t> </a:t>
            </a:r>
            <a:r>
              <a:rPr lang="fr-FR" baseline="0" dirty="0" err="1"/>
              <a:t>particular</a:t>
            </a:r>
            <a:r>
              <a:rPr lang="fr-FR" baseline="0" dirty="0"/>
              <a:t> case, the </a:t>
            </a:r>
            <a:r>
              <a:rPr lang="fr-FR" baseline="0" dirty="0" err="1"/>
              <a:t>credit</a:t>
            </a:r>
            <a:r>
              <a:rPr lang="fr-FR" baseline="0" dirty="0"/>
              <a:t> </a:t>
            </a:r>
            <a:r>
              <a:rPr lang="fr-FR" baseline="0" dirty="0" err="1"/>
              <a:t>account</a:t>
            </a:r>
            <a:r>
              <a:rPr lang="fr-FR" baseline="0" dirty="0"/>
              <a:t> </a:t>
            </a:r>
            <a:r>
              <a:rPr lang="fr-FR" baseline="0" dirty="0" err="1"/>
              <a:t>represents</a:t>
            </a:r>
            <a:r>
              <a:rPr lang="fr-FR" baseline="0" dirty="0"/>
              <a:t> a consumer-end manufacturer </a:t>
            </a:r>
            <a:r>
              <a:rPr lang="fr-FR" baseline="0" dirty="0" err="1"/>
              <a:t>who</a:t>
            </a:r>
            <a:r>
              <a:rPr lang="fr-FR" baseline="0" dirty="0"/>
              <a:t> </a:t>
            </a:r>
            <a:r>
              <a:rPr lang="fr-FR" baseline="0" dirty="0" err="1"/>
              <a:t>purchases</a:t>
            </a:r>
            <a:r>
              <a:rPr lang="fr-FR" baseline="0" dirty="0"/>
              <a:t> UTZ </a:t>
            </a:r>
            <a:r>
              <a:rPr lang="fr-FR" baseline="0" dirty="0" err="1"/>
              <a:t>chocolate</a:t>
            </a:r>
            <a:r>
              <a:rPr lang="fr-FR" baseline="0" dirty="0"/>
              <a:t> chips and uses </a:t>
            </a:r>
            <a:r>
              <a:rPr lang="fr-FR" baseline="0" dirty="0" err="1"/>
              <a:t>them</a:t>
            </a:r>
            <a:r>
              <a:rPr lang="fr-FR" baseline="0" dirty="0"/>
              <a:t> for </a:t>
            </a:r>
            <a:r>
              <a:rPr lang="fr-FR" baseline="0" dirty="0" err="1"/>
              <a:t>chocolate</a:t>
            </a:r>
            <a:r>
              <a:rPr lang="fr-FR" baseline="0" dirty="0"/>
              <a:t> chip cookies </a:t>
            </a:r>
            <a:r>
              <a:rPr lang="fr-FR" baseline="0" dirty="0" err="1"/>
              <a:t>sold</a:t>
            </a:r>
            <a:r>
              <a:rPr lang="fr-FR" baseline="0" dirty="0"/>
              <a:t> as consumer-end </a:t>
            </a:r>
            <a:r>
              <a:rPr lang="fr-FR" baseline="0" dirty="0" err="1"/>
              <a:t>products</a:t>
            </a:r>
            <a:r>
              <a:rPr lang="fr-FR" baseline="0" dirty="0"/>
              <a:t>. On the input </a:t>
            </a:r>
            <a:r>
              <a:rPr lang="fr-FR" baseline="0" dirty="0" err="1"/>
              <a:t>side</a:t>
            </a:r>
            <a:r>
              <a:rPr lang="fr-FR" baseline="0" dirty="0"/>
              <a:t>, a SCA </a:t>
            </a:r>
            <a:r>
              <a:rPr lang="fr-FR" baseline="0" dirty="0" err="1"/>
              <a:t>can</a:t>
            </a:r>
            <a:r>
              <a:rPr lang="fr-FR" baseline="0" dirty="0"/>
              <a:t> </a:t>
            </a:r>
            <a:r>
              <a:rPr lang="fr-FR" baseline="0" dirty="0" err="1"/>
              <a:t>indicate</a:t>
            </a:r>
            <a:r>
              <a:rPr lang="fr-FR" baseline="0" dirty="0"/>
              <a:t> the </a:t>
            </a:r>
            <a:r>
              <a:rPr lang="fr-FR" baseline="0" dirty="0" err="1"/>
              <a:t>order</a:t>
            </a:r>
            <a:r>
              <a:rPr lang="fr-FR" baseline="0" dirty="0"/>
              <a:t> </a:t>
            </a:r>
            <a:r>
              <a:rPr lang="fr-FR" baseline="0" dirty="0" err="1"/>
              <a:t>number</a:t>
            </a:r>
            <a:r>
              <a:rPr lang="fr-FR" baseline="0" dirty="0"/>
              <a:t> and </a:t>
            </a:r>
            <a:r>
              <a:rPr lang="fr-FR" baseline="0" dirty="0" err="1"/>
              <a:t>purchase</a:t>
            </a:r>
            <a:r>
              <a:rPr lang="fr-FR" baseline="0" dirty="0"/>
              <a:t> date of the UTZ </a:t>
            </a:r>
            <a:r>
              <a:rPr lang="fr-FR" baseline="0" dirty="0" err="1"/>
              <a:t>purchase</a:t>
            </a:r>
            <a:r>
              <a:rPr lang="fr-FR" baseline="0" dirty="0"/>
              <a:t>. This </a:t>
            </a:r>
            <a:r>
              <a:rPr lang="fr-FR" baseline="0" dirty="0" err="1"/>
              <a:t>enables</a:t>
            </a:r>
            <a:r>
              <a:rPr lang="fr-FR" baseline="0" dirty="0"/>
              <a:t> </a:t>
            </a:r>
            <a:r>
              <a:rPr lang="fr-FR" baseline="0" dirty="0" err="1"/>
              <a:t>you</a:t>
            </a:r>
            <a:r>
              <a:rPr lang="fr-FR" baseline="0" dirty="0"/>
              <a:t> to relate sales documentation </a:t>
            </a:r>
            <a:r>
              <a:rPr lang="fr-FR" baseline="0" dirty="0" err="1"/>
              <a:t>with</a:t>
            </a:r>
            <a:r>
              <a:rPr lang="fr-FR" baseline="0" dirty="0"/>
              <a:t> </a:t>
            </a:r>
            <a:r>
              <a:rPr lang="fr-FR" baseline="0" dirty="0" err="1"/>
              <a:t>what</a:t>
            </a:r>
            <a:r>
              <a:rPr lang="fr-FR" baseline="0" dirty="0"/>
              <a:t> </a:t>
            </a:r>
            <a:r>
              <a:rPr lang="fr-FR" baseline="0" dirty="0" err="1"/>
              <a:t>is</a:t>
            </a:r>
            <a:r>
              <a:rPr lang="fr-FR" baseline="0" dirty="0"/>
              <a:t> </a:t>
            </a:r>
            <a:r>
              <a:rPr lang="fr-FR" baseline="0" dirty="0" err="1"/>
              <a:t>entered</a:t>
            </a:r>
            <a:r>
              <a:rPr lang="fr-FR" baseline="0" dirty="0"/>
              <a:t> in the </a:t>
            </a:r>
            <a:r>
              <a:rPr lang="fr-FR" baseline="0" dirty="0" err="1"/>
              <a:t>credit</a:t>
            </a:r>
            <a:r>
              <a:rPr lang="fr-FR" baseline="0" dirty="0"/>
              <a:t> </a:t>
            </a:r>
            <a:r>
              <a:rPr lang="fr-FR" baseline="0" dirty="0" err="1"/>
              <a:t>account</a:t>
            </a:r>
            <a:r>
              <a:rPr lang="fr-FR" baseline="0" dirty="0"/>
              <a:t>. The volume of </a:t>
            </a:r>
            <a:r>
              <a:rPr lang="fr-FR" baseline="0" dirty="0" err="1"/>
              <a:t>product</a:t>
            </a:r>
            <a:r>
              <a:rPr lang="fr-FR" baseline="0" dirty="0"/>
              <a:t> </a:t>
            </a:r>
            <a:r>
              <a:rPr lang="fr-FR" baseline="0" dirty="0" err="1"/>
              <a:t>purchase</a:t>
            </a:r>
            <a:r>
              <a:rPr lang="fr-FR" baseline="0" dirty="0"/>
              <a:t>, and </a:t>
            </a:r>
            <a:r>
              <a:rPr lang="fr-FR" baseline="0" dirty="0" err="1"/>
              <a:t>very</a:t>
            </a:r>
            <a:r>
              <a:rPr lang="fr-FR" baseline="0" dirty="0"/>
              <a:t> </a:t>
            </a:r>
            <a:r>
              <a:rPr lang="fr-FR" baseline="0" dirty="0" err="1"/>
              <a:t>importantly</a:t>
            </a:r>
            <a:r>
              <a:rPr lang="fr-FR" baseline="0" dirty="0"/>
              <a:t> the volume of pure </a:t>
            </a:r>
            <a:r>
              <a:rPr lang="fr-FR" baseline="0" dirty="0" err="1"/>
              <a:t>cocoa</a:t>
            </a:r>
            <a:r>
              <a:rPr lang="fr-FR" baseline="0" dirty="0"/>
              <a:t> in the </a:t>
            </a:r>
            <a:r>
              <a:rPr lang="fr-FR" baseline="0" dirty="0" err="1"/>
              <a:t>product</a:t>
            </a:r>
            <a:r>
              <a:rPr lang="fr-FR" baseline="0" dirty="0"/>
              <a:t> </a:t>
            </a:r>
            <a:r>
              <a:rPr lang="fr-FR" baseline="0" dirty="0" err="1"/>
              <a:t>is</a:t>
            </a:r>
            <a:r>
              <a:rPr lang="fr-FR" baseline="0" dirty="0"/>
              <a:t> important to </a:t>
            </a:r>
            <a:r>
              <a:rPr lang="fr-FR" baseline="0" dirty="0" err="1"/>
              <a:t>indicate</a:t>
            </a:r>
            <a:r>
              <a:rPr lang="fr-FR" baseline="0" dirty="0"/>
              <a:t>.  On the output </a:t>
            </a:r>
            <a:r>
              <a:rPr lang="fr-FR" baseline="0" dirty="0" err="1"/>
              <a:t>side</a:t>
            </a:r>
            <a:r>
              <a:rPr lang="fr-FR" baseline="0" dirty="0"/>
              <a:t>, the SCA </a:t>
            </a:r>
            <a:r>
              <a:rPr lang="fr-FR" baseline="0" dirty="0" err="1"/>
              <a:t>can</a:t>
            </a:r>
            <a:r>
              <a:rPr lang="fr-FR" baseline="0" dirty="0"/>
              <a:t> </a:t>
            </a:r>
            <a:r>
              <a:rPr lang="fr-FR" baseline="0" dirty="0" err="1"/>
              <a:t>indicate</a:t>
            </a:r>
            <a:r>
              <a:rPr lang="fr-FR" baseline="0" dirty="0"/>
              <a:t> the </a:t>
            </a:r>
            <a:r>
              <a:rPr lang="fr-FR" baseline="0" dirty="0" err="1"/>
              <a:t>invoice</a:t>
            </a:r>
            <a:r>
              <a:rPr lang="fr-FR" baseline="0" dirty="0"/>
              <a:t> </a:t>
            </a:r>
            <a:r>
              <a:rPr lang="fr-FR" baseline="0" dirty="0" err="1"/>
              <a:t>number</a:t>
            </a:r>
            <a:r>
              <a:rPr lang="fr-FR" baseline="0" dirty="0"/>
              <a:t> and the sales date (</a:t>
            </a:r>
            <a:r>
              <a:rPr lang="fr-FR" baseline="0" dirty="0" err="1"/>
              <a:t>again</a:t>
            </a:r>
            <a:r>
              <a:rPr lang="fr-FR" baseline="0" dirty="0"/>
              <a:t>, </a:t>
            </a:r>
            <a:r>
              <a:rPr lang="fr-FR" baseline="0" dirty="0" err="1"/>
              <a:t>so</a:t>
            </a:r>
            <a:r>
              <a:rPr lang="fr-FR" baseline="0" dirty="0"/>
              <a:t> </a:t>
            </a:r>
            <a:r>
              <a:rPr lang="fr-FR" baseline="0" dirty="0" err="1"/>
              <a:t>you</a:t>
            </a:r>
            <a:r>
              <a:rPr lang="fr-FR" baseline="0" dirty="0"/>
              <a:t> </a:t>
            </a:r>
            <a:r>
              <a:rPr lang="fr-FR" baseline="0" dirty="0" err="1"/>
              <a:t>can</a:t>
            </a:r>
            <a:r>
              <a:rPr lang="fr-FR" baseline="0" dirty="0"/>
              <a:t> </a:t>
            </a:r>
            <a:r>
              <a:rPr lang="fr-FR" baseline="0" dirty="0" err="1"/>
              <a:t>verify</a:t>
            </a:r>
            <a:r>
              <a:rPr lang="fr-FR" baseline="0" dirty="0"/>
              <a:t> </a:t>
            </a:r>
            <a:r>
              <a:rPr lang="fr-FR" baseline="0" dirty="0" err="1"/>
              <a:t>that</a:t>
            </a:r>
            <a:r>
              <a:rPr lang="fr-FR" baseline="0" dirty="0"/>
              <a:t> all </a:t>
            </a:r>
            <a:r>
              <a:rPr lang="fr-FR" baseline="0" dirty="0" err="1"/>
              <a:t>products</a:t>
            </a:r>
            <a:r>
              <a:rPr lang="fr-FR" baseline="0" dirty="0"/>
              <a:t> </a:t>
            </a:r>
            <a:r>
              <a:rPr lang="fr-FR" baseline="0" dirty="0" err="1"/>
              <a:t>included</a:t>
            </a:r>
            <a:r>
              <a:rPr lang="fr-FR" baseline="0" dirty="0"/>
              <a:t> in sales documentation are </a:t>
            </a:r>
            <a:r>
              <a:rPr lang="fr-FR" baseline="0" dirty="0" err="1"/>
              <a:t>included</a:t>
            </a:r>
            <a:r>
              <a:rPr lang="fr-FR" baseline="0" dirty="0"/>
              <a:t> in the </a:t>
            </a:r>
            <a:r>
              <a:rPr lang="fr-FR" baseline="0" dirty="0" err="1"/>
              <a:t>credit</a:t>
            </a:r>
            <a:r>
              <a:rPr lang="fr-FR" baseline="0" dirty="0"/>
              <a:t> </a:t>
            </a:r>
            <a:r>
              <a:rPr lang="fr-FR" baseline="0" dirty="0" err="1"/>
              <a:t>account</a:t>
            </a:r>
            <a:r>
              <a:rPr lang="fr-FR" baseline="0" dirty="0"/>
              <a:t>. The SCA </a:t>
            </a:r>
            <a:r>
              <a:rPr lang="fr-FR" baseline="0" dirty="0" err="1"/>
              <a:t>indicates</a:t>
            </a:r>
            <a:r>
              <a:rPr lang="fr-FR" baseline="0" dirty="0"/>
              <a:t> the </a:t>
            </a:r>
            <a:r>
              <a:rPr lang="fr-FR" baseline="0" dirty="0" err="1"/>
              <a:t>quantity</a:t>
            </a:r>
            <a:r>
              <a:rPr lang="fr-FR" baseline="0" dirty="0"/>
              <a:t> or volume of </a:t>
            </a:r>
            <a:r>
              <a:rPr lang="fr-FR" baseline="0" dirty="0" err="1"/>
              <a:t>product</a:t>
            </a:r>
            <a:r>
              <a:rPr lang="fr-FR" baseline="0" dirty="0"/>
              <a:t> </a:t>
            </a:r>
            <a:r>
              <a:rPr lang="fr-FR" baseline="0" dirty="0" err="1"/>
              <a:t>sold</a:t>
            </a:r>
            <a:r>
              <a:rPr lang="fr-FR" baseline="0" dirty="0"/>
              <a:t>, the </a:t>
            </a:r>
            <a:r>
              <a:rPr lang="fr-FR" baseline="0" dirty="0" err="1"/>
              <a:t>cocoa</a:t>
            </a:r>
            <a:r>
              <a:rPr lang="fr-FR" baseline="0" dirty="0"/>
              <a:t> content in </a:t>
            </a:r>
            <a:r>
              <a:rPr lang="fr-FR" baseline="0" dirty="0" err="1"/>
              <a:t>that</a:t>
            </a:r>
            <a:r>
              <a:rPr lang="fr-FR" baseline="0" dirty="0"/>
              <a:t> </a:t>
            </a:r>
            <a:r>
              <a:rPr lang="fr-FR" baseline="0" dirty="0" err="1"/>
              <a:t>amount</a:t>
            </a:r>
            <a:r>
              <a:rPr lang="fr-FR" baseline="0" dirty="0"/>
              <a:t> of </a:t>
            </a:r>
            <a:r>
              <a:rPr lang="fr-FR" baseline="0" dirty="0" err="1"/>
              <a:t>product</a:t>
            </a:r>
            <a:r>
              <a:rPr lang="fr-FR" baseline="0" dirty="0"/>
              <a:t> </a:t>
            </a:r>
            <a:r>
              <a:rPr lang="fr-FR" baseline="0" dirty="0" err="1"/>
              <a:t>sold</a:t>
            </a:r>
            <a:r>
              <a:rPr lang="fr-FR" baseline="0" dirty="0"/>
              <a:t>, and of course a running balance of the inputs minus the outputs. It </a:t>
            </a:r>
            <a:r>
              <a:rPr lang="fr-FR" baseline="0" dirty="0" err="1"/>
              <a:t>is</a:t>
            </a:r>
            <a:r>
              <a:rPr lang="fr-FR" baseline="0" dirty="0"/>
              <a:t> </a:t>
            </a:r>
            <a:r>
              <a:rPr lang="fr-FR" baseline="0" dirty="0" err="1"/>
              <a:t>also</a:t>
            </a:r>
            <a:r>
              <a:rPr lang="fr-FR" baseline="0" dirty="0"/>
              <a:t> </a:t>
            </a:r>
            <a:r>
              <a:rPr lang="fr-FR" baseline="0" dirty="0" err="1"/>
              <a:t>useful</a:t>
            </a:r>
            <a:r>
              <a:rPr lang="fr-FR" baseline="0" dirty="0"/>
              <a:t> to have the </a:t>
            </a:r>
            <a:r>
              <a:rPr lang="fr-FR" baseline="0" dirty="0" err="1"/>
              <a:t>recipes</a:t>
            </a:r>
            <a:r>
              <a:rPr lang="fr-FR" baseline="0" dirty="0"/>
              <a:t> </a:t>
            </a:r>
            <a:r>
              <a:rPr lang="fr-FR" baseline="0" dirty="0" err="1"/>
              <a:t>which</a:t>
            </a:r>
            <a:r>
              <a:rPr lang="fr-FR" baseline="0" dirty="0"/>
              <a:t> </a:t>
            </a:r>
            <a:r>
              <a:rPr lang="fr-FR" baseline="0" dirty="0" err="1"/>
              <a:t>indicate</a:t>
            </a:r>
            <a:r>
              <a:rPr lang="fr-FR" baseline="0" dirty="0"/>
              <a:t> the </a:t>
            </a:r>
            <a:r>
              <a:rPr lang="fr-FR" baseline="0" dirty="0" err="1"/>
              <a:t>cocoa</a:t>
            </a:r>
            <a:r>
              <a:rPr lang="fr-FR" baseline="0" dirty="0"/>
              <a:t> </a:t>
            </a:r>
            <a:r>
              <a:rPr lang="fr-FR" baseline="0" dirty="0" err="1"/>
              <a:t>product</a:t>
            </a:r>
            <a:r>
              <a:rPr lang="fr-FR" baseline="0" dirty="0"/>
              <a:t> </a:t>
            </a:r>
            <a:r>
              <a:rPr lang="fr-FR" baseline="0" dirty="0" err="1"/>
              <a:t>included</a:t>
            </a:r>
            <a:r>
              <a:rPr lang="fr-FR" baseline="0" dirty="0"/>
              <a:t> in the </a:t>
            </a:r>
            <a:r>
              <a:rPr lang="fr-FR" baseline="0" dirty="0" err="1"/>
              <a:t>products</a:t>
            </a:r>
            <a:r>
              <a:rPr lang="fr-FR" baseline="0" dirty="0"/>
              <a:t> </a:t>
            </a:r>
            <a:r>
              <a:rPr lang="fr-FR" baseline="0" dirty="0" err="1"/>
              <a:t>sold</a:t>
            </a:r>
            <a:r>
              <a:rPr lang="fr-FR" baseline="0" dirty="0"/>
              <a:t>, in </a:t>
            </a:r>
            <a:r>
              <a:rPr lang="fr-FR" baseline="0" dirty="0" err="1"/>
              <a:t>order</a:t>
            </a:r>
            <a:r>
              <a:rPr lang="fr-FR" baseline="0" dirty="0"/>
              <a:t> to </a:t>
            </a:r>
            <a:r>
              <a:rPr lang="fr-FR" baseline="0" dirty="0" err="1"/>
              <a:t>verify</a:t>
            </a:r>
            <a:r>
              <a:rPr lang="fr-FR" baseline="0" dirty="0"/>
              <a:t> the </a:t>
            </a:r>
            <a:r>
              <a:rPr lang="fr-FR" baseline="0" dirty="0" err="1"/>
              <a:t>calculations</a:t>
            </a:r>
            <a:r>
              <a:rPr lang="fr-FR" baseline="0" dirty="0"/>
              <a:t>. In </a:t>
            </a:r>
            <a:r>
              <a:rPr lang="fr-FR" baseline="0" dirty="0" err="1"/>
              <a:t>this</a:t>
            </a:r>
            <a:r>
              <a:rPr lang="fr-FR" baseline="0" dirty="0"/>
              <a:t> </a:t>
            </a:r>
            <a:r>
              <a:rPr lang="fr-FR" baseline="0" dirty="0" err="1"/>
              <a:t>example</a:t>
            </a:r>
            <a:r>
              <a:rPr lang="fr-FR" baseline="0" dirty="0"/>
              <a:t>, the SCA has a positive </a:t>
            </a:r>
            <a:r>
              <a:rPr lang="fr-FR" baseline="0" dirty="0" err="1"/>
              <a:t>credit</a:t>
            </a:r>
            <a:r>
              <a:rPr lang="fr-FR" baseline="0" dirty="0"/>
              <a:t> balance, </a:t>
            </a:r>
            <a:r>
              <a:rPr lang="fr-FR" baseline="0" dirty="0" err="1"/>
              <a:t>so</a:t>
            </a:r>
            <a:r>
              <a:rPr lang="fr-FR" baseline="0" dirty="0"/>
              <a:t> </a:t>
            </a:r>
            <a:r>
              <a:rPr lang="fr-FR" baseline="0" dirty="0" err="1"/>
              <a:t>they</a:t>
            </a:r>
            <a:r>
              <a:rPr lang="fr-FR" baseline="0" dirty="0"/>
              <a:t> are </a:t>
            </a:r>
            <a:r>
              <a:rPr lang="fr-FR" baseline="0" dirty="0" err="1"/>
              <a:t>compliant</a:t>
            </a:r>
            <a:r>
              <a:rPr lang="fr-FR" baseline="0" dirty="0"/>
              <a:t>. </a:t>
            </a:r>
            <a:endParaRPr lang="fr-FR" dirty="0"/>
          </a:p>
        </p:txBody>
      </p:sp>
      <p:sp>
        <p:nvSpPr>
          <p:cNvPr id="4" name="Slide Number Placeholder 3"/>
          <p:cNvSpPr>
            <a:spLocks noGrp="1"/>
          </p:cNvSpPr>
          <p:nvPr>
            <p:ph type="sldNum" sz="quarter" idx="10"/>
          </p:nvPr>
        </p:nvSpPr>
        <p:spPr/>
        <p:txBody>
          <a:bodyPr/>
          <a:lstStyle/>
          <a:p>
            <a:fld id="{6F38E648-63FE-427C-97E7-D3ECA6AB026A}" type="slidenum">
              <a:rPr lang="fr-FR" smtClean="0"/>
              <a:t>56</a:t>
            </a:fld>
            <a:endParaRPr lang="fr-FR"/>
          </a:p>
        </p:txBody>
      </p:sp>
    </p:spTree>
    <p:extLst>
      <p:ext uri="{BB962C8B-B14F-4D97-AF65-F5344CB8AC3E}">
        <p14:creationId xmlns:p14="http://schemas.microsoft.com/office/powerpoint/2010/main" val="9793260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SCAs</a:t>
            </a:r>
            <a:r>
              <a:rPr lang="nl-NL" dirty="0"/>
              <a:t> </a:t>
            </a:r>
            <a:r>
              <a:rPr lang="nl-NL" dirty="0" err="1"/>
              <a:t>who</a:t>
            </a:r>
            <a:r>
              <a:rPr lang="nl-NL" dirty="0"/>
              <a:t> </a:t>
            </a:r>
            <a:r>
              <a:rPr lang="nl-NL" dirty="0" err="1"/>
              <a:t>trade</a:t>
            </a:r>
            <a:r>
              <a:rPr lang="nl-NL" dirty="0"/>
              <a:t> </a:t>
            </a:r>
            <a:r>
              <a:rPr lang="nl-NL" dirty="0" err="1"/>
              <a:t>only</a:t>
            </a:r>
            <a:r>
              <a:rPr lang="nl-NL" dirty="0"/>
              <a:t> pure </a:t>
            </a:r>
            <a:r>
              <a:rPr lang="nl-NL" dirty="0" err="1"/>
              <a:t>products</a:t>
            </a:r>
            <a:r>
              <a:rPr lang="nl-NL" dirty="0"/>
              <a:t> </a:t>
            </a:r>
            <a:r>
              <a:rPr lang="nl-NL" dirty="0" err="1"/>
              <a:t>and</a:t>
            </a:r>
            <a:r>
              <a:rPr lang="nl-NL" dirty="0"/>
              <a:t> register</a:t>
            </a:r>
            <a:r>
              <a:rPr lang="nl-NL" baseline="0" dirty="0"/>
              <a:t> </a:t>
            </a:r>
            <a:r>
              <a:rPr lang="nl-NL" baseline="0" dirty="0" err="1"/>
              <a:t>all</a:t>
            </a:r>
            <a:r>
              <a:rPr lang="nl-NL" baseline="0" dirty="0"/>
              <a:t> transactions in the GIP </a:t>
            </a:r>
            <a:r>
              <a:rPr lang="nl-NL" baseline="0" dirty="0" err="1"/>
              <a:t>can</a:t>
            </a:r>
            <a:r>
              <a:rPr lang="nl-NL" baseline="0" dirty="0"/>
              <a:t> extract </a:t>
            </a:r>
            <a:r>
              <a:rPr lang="nl-NL" baseline="0" dirty="0" err="1"/>
              <a:t>an</a:t>
            </a:r>
            <a:r>
              <a:rPr lang="nl-NL" baseline="0" dirty="0"/>
              <a:t> </a:t>
            </a:r>
            <a:r>
              <a:rPr lang="nl-NL" baseline="0" dirty="0" err="1"/>
              <a:t>overview</a:t>
            </a:r>
            <a:r>
              <a:rPr lang="nl-NL" baseline="0" dirty="0"/>
              <a:t> of </a:t>
            </a:r>
            <a:r>
              <a:rPr lang="nl-NL" baseline="0" dirty="0" err="1"/>
              <a:t>all</a:t>
            </a:r>
            <a:r>
              <a:rPr lang="nl-NL" baseline="0" dirty="0"/>
              <a:t> transactions </a:t>
            </a:r>
            <a:r>
              <a:rPr lang="nl-NL" baseline="0" dirty="0" err="1"/>
              <a:t>registered</a:t>
            </a:r>
            <a:r>
              <a:rPr lang="nl-NL" baseline="0" dirty="0"/>
              <a:t> in the GIP, </a:t>
            </a:r>
            <a:r>
              <a:rPr lang="nl-NL" baseline="0" dirty="0" err="1"/>
              <a:t>and</a:t>
            </a:r>
            <a:r>
              <a:rPr lang="nl-NL" baseline="0" dirty="0"/>
              <a:t> </a:t>
            </a:r>
            <a:r>
              <a:rPr lang="nl-NL" baseline="0" dirty="0" err="1"/>
              <a:t>use</a:t>
            </a:r>
            <a:r>
              <a:rPr lang="nl-NL" baseline="0" dirty="0"/>
              <a:t> </a:t>
            </a:r>
            <a:r>
              <a:rPr lang="nl-NL" baseline="0" dirty="0" err="1"/>
              <a:t>this</a:t>
            </a:r>
            <a:r>
              <a:rPr lang="nl-NL" baseline="0" dirty="0"/>
              <a:t> as </a:t>
            </a:r>
            <a:r>
              <a:rPr lang="nl-NL" baseline="0" dirty="0" err="1"/>
              <a:t>their</a:t>
            </a:r>
            <a:r>
              <a:rPr lang="nl-NL" baseline="0" dirty="0"/>
              <a:t> </a:t>
            </a:r>
            <a:r>
              <a:rPr lang="nl-NL" baseline="0" dirty="0" err="1"/>
              <a:t>overview</a:t>
            </a:r>
            <a:r>
              <a:rPr lang="nl-NL" baseline="0" dirty="0"/>
              <a:t> of </a:t>
            </a:r>
            <a:r>
              <a:rPr lang="nl-NL" baseline="0" dirty="0" err="1"/>
              <a:t>inputs</a:t>
            </a:r>
            <a:r>
              <a:rPr lang="nl-NL" baseline="0" dirty="0"/>
              <a:t> </a:t>
            </a:r>
            <a:r>
              <a:rPr lang="nl-NL" baseline="0" dirty="0" err="1"/>
              <a:t>purchased</a:t>
            </a:r>
            <a:r>
              <a:rPr lang="nl-NL" baseline="0" dirty="0"/>
              <a:t> </a:t>
            </a:r>
            <a:r>
              <a:rPr lang="nl-NL" baseline="0" dirty="0" err="1"/>
              <a:t>and</a:t>
            </a:r>
            <a:r>
              <a:rPr lang="nl-NL" baseline="0" dirty="0"/>
              <a:t> </a:t>
            </a:r>
            <a:r>
              <a:rPr lang="nl-NL" baseline="0" dirty="0" err="1"/>
              <a:t>outputs</a:t>
            </a:r>
            <a:r>
              <a:rPr lang="nl-NL" baseline="0" dirty="0"/>
              <a:t> </a:t>
            </a:r>
            <a:r>
              <a:rPr lang="nl-NL" baseline="0" dirty="0" err="1"/>
              <a:t>sold</a:t>
            </a:r>
            <a:r>
              <a:rPr lang="nl-NL" baseline="0" dirty="0"/>
              <a:t>. </a:t>
            </a:r>
            <a:r>
              <a:rPr lang="nl-NL" baseline="0" dirty="0" err="1"/>
              <a:t>If</a:t>
            </a:r>
            <a:r>
              <a:rPr lang="nl-NL" baseline="0" dirty="0"/>
              <a:t> </a:t>
            </a:r>
            <a:r>
              <a:rPr lang="nl-NL" baseline="0" dirty="0" err="1"/>
              <a:t>all</a:t>
            </a:r>
            <a:r>
              <a:rPr lang="nl-NL" baseline="0" dirty="0"/>
              <a:t> </a:t>
            </a:r>
            <a:r>
              <a:rPr lang="nl-NL" baseline="0" dirty="0" err="1"/>
              <a:t>purcahses</a:t>
            </a:r>
            <a:r>
              <a:rPr lang="nl-NL" baseline="0" dirty="0"/>
              <a:t> of UTZ product are </a:t>
            </a:r>
            <a:r>
              <a:rPr lang="nl-NL" baseline="0" dirty="0" err="1"/>
              <a:t>registered</a:t>
            </a:r>
            <a:r>
              <a:rPr lang="nl-NL" baseline="0" dirty="0"/>
              <a:t> in the GIP, </a:t>
            </a:r>
            <a:r>
              <a:rPr lang="nl-NL" baseline="0" dirty="0" err="1"/>
              <a:t>it</a:t>
            </a:r>
            <a:r>
              <a:rPr lang="nl-NL" baseline="0" dirty="0"/>
              <a:t> is </a:t>
            </a:r>
            <a:r>
              <a:rPr lang="nl-NL" baseline="0" dirty="0" err="1"/>
              <a:t>not</a:t>
            </a:r>
            <a:r>
              <a:rPr lang="nl-NL" baseline="0" dirty="0"/>
              <a:t> </a:t>
            </a:r>
            <a:r>
              <a:rPr lang="nl-NL" baseline="0" dirty="0" err="1"/>
              <a:t>possible</a:t>
            </a:r>
            <a:r>
              <a:rPr lang="nl-NL" baseline="0" dirty="0"/>
              <a:t> </a:t>
            </a:r>
            <a:r>
              <a:rPr lang="nl-NL" baseline="0" dirty="0" err="1"/>
              <a:t>to</a:t>
            </a:r>
            <a:r>
              <a:rPr lang="nl-NL" baseline="0" dirty="0"/>
              <a:t> </a:t>
            </a:r>
            <a:r>
              <a:rPr lang="nl-NL" baseline="0" dirty="0" err="1"/>
              <a:t>overclaim</a:t>
            </a:r>
            <a:r>
              <a:rPr lang="nl-NL" baseline="0" dirty="0"/>
              <a:t> volumes as UTZ, as the GIP </a:t>
            </a:r>
            <a:r>
              <a:rPr lang="nl-NL" baseline="0" dirty="0" err="1"/>
              <a:t>will</a:t>
            </a:r>
            <a:r>
              <a:rPr lang="nl-NL" baseline="0" dirty="0"/>
              <a:t> </a:t>
            </a:r>
            <a:r>
              <a:rPr lang="nl-NL" baseline="0" dirty="0" err="1"/>
              <a:t>not</a:t>
            </a:r>
            <a:r>
              <a:rPr lang="nl-NL" baseline="0" dirty="0"/>
              <a:t> let </a:t>
            </a:r>
            <a:r>
              <a:rPr lang="nl-NL" baseline="0" dirty="0" err="1"/>
              <a:t>you</a:t>
            </a:r>
            <a:r>
              <a:rPr lang="nl-NL" baseline="0" dirty="0"/>
              <a:t> </a:t>
            </a:r>
            <a:r>
              <a:rPr lang="nl-NL" baseline="0" dirty="0" err="1"/>
              <a:t>sell</a:t>
            </a:r>
            <a:r>
              <a:rPr lang="nl-NL" baseline="0" dirty="0"/>
              <a:t> more </a:t>
            </a:r>
            <a:r>
              <a:rPr lang="nl-NL" baseline="0" dirty="0" err="1"/>
              <a:t>than</a:t>
            </a:r>
            <a:r>
              <a:rPr lang="nl-NL" baseline="0" dirty="0"/>
              <a:t> </a:t>
            </a:r>
            <a:r>
              <a:rPr lang="nl-NL" baseline="0" dirty="0" err="1"/>
              <a:t>what</a:t>
            </a:r>
            <a:r>
              <a:rPr lang="nl-NL" baseline="0" dirty="0"/>
              <a:t> </a:t>
            </a:r>
            <a:r>
              <a:rPr lang="nl-NL" baseline="0" dirty="0" err="1"/>
              <a:t>you</a:t>
            </a:r>
            <a:r>
              <a:rPr lang="nl-NL" baseline="0" dirty="0"/>
              <a:t> have in </a:t>
            </a:r>
            <a:r>
              <a:rPr lang="nl-NL" baseline="0" dirty="0" err="1"/>
              <a:t>your</a:t>
            </a:r>
            <a:r>
              <a:rPr lang="nl-NL" baseline="0" dirty="0"/>
              <a:t> GIP stock.</a:t>
            </a:r>
            <a:endParaRPr lang="nl-NL" dirty="0"/>
          </a:p>
        </p:txBody>
      </p:sp>
      <p:sp>
        <p:nvSpPr>
          <p:cNvPr id="4" name="Slide Number Placeholder 3"/>
          <p:cNvSpPr>
            <a:spLocks noGrp="1"/>
          </p:cNvSpPr>
          <p:nvPr>
            <p:ph type="sldNum" sz="quarter" idx="10"/>
          </p:nvPr>
        </p:nvSpPr>
        <p:spPr/>
        <p:txBody>
          <a:bodyPr/>
          <a:lstStyle/>
          <a:p>
            <a:fld id="{2B2F8C95-CE7F-4DED-8361-02C40210F041}" type="slidenum">
              <a:rPr lang="nl-NL" smtClean="0"/>
              <a:t>57</a:t>
            </a:fld>
            <a:endParaRPr lang="nl-NL"/>
          </a:p>
        </p:txBody>
      </p:sp>
    </p:spTree>
    <p:extLst>
      <p:ext uri="{BB962C8B-B14F-4D97-AF65-F5344CB8AC3E}">
        <p14:creationId xmlns:p14="http://schemas.microsoft.com/office/powerpoint/2010/main" val="15305918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This action marks </a:t>
            </a:r>
            <a:r>
              <a:rPr lang="en-US" sz="1200" b="1" dirty="0"/>
              <a:t>the end of the online traceability </a:t>
            </a:r>
            <a:r>
              <a:rPr lang="en-US" sz="1200" dirty="0"/>
              <a:t>for the product or ingredient. It is what allows a member to prove that the coffee he/she is claiming as UTZ is linked to a certified supply chain.</a:t>
            </a:r>
          </a:p>
          <a:p>
            <a:endParaRPr lang="nl-NL" dirty="0"/>
          </a:p>
        </p:txBody>
      </p:sp>
      <p:sp>
        <p:nvSpPr>
          <p:cNvPr id="4" name="Slide Number Placeholder 3"/>
          <p:cNvSpPr>
            <a:spLocks noGrp="1"/>
          </p:cNvSpPr>
          <p:nvPr>
            <p:ph type="sldNum" sz="quarter" idx="10"/>
          </p:nvPr>
        </p:nvSpPr>
        <p:spPr/>
        <p:txBody>
          <a:bodyPr/>
          <a:lstStyle/>
          <a:p>
            <a:fld id="{B52BD118-E0C3-466A-BBBB-AA4153E02FEA}" type="slidenum">
              <a:rPr lang="nl-NL" smtClean="0"/>
              <a:t>60</a:t>
            </a:fld>
            <a:endParaRPr lang="nl-NL"/>
          </a:p>
        </p:txBody>
      </p:sp>
    </p:spTree>
    <p:extLst>
      <p:ext uri="{BB962C8B-B14F-4D97-AF65-F5344CB8AC3E}">
        <p14:creationId xmlns:p14="http://schemas.microsoft.com/office/powerpoint/2010/main" val="24302891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B52BD118-E0C3-466A-BBBB-AA4153E02FEA}" type="slidenum">
              <a:rPr lang="nl-NL" smtClean="0"/>
              <a:t>61</a:t>
            </a:fld>
            <a:endParaRPr lang="nl-NL"/>
          </a:p>
        </p:txBody>
      </p:sp>
    </p:spTree>
    <p:extLst>
      <p:ext uri="{BB962C8B-B14F-4D97-AF65-F5344CB8AC3E}">
        <p14:creationId xmlns:p14="http://schemas.microsoft.com/office/powerpoint/2010/main" val="42563066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nl-NL" sz="1200" dirty="0"/>
              <a:t>It is important to</a:t>
            </a:r>
            <a:r>
              <a:rPr lang="nl-NL" sz="1200" baseline="0" dirty="0"/>
              <a:t> remeber that </a:t>
            </a:r>
            <a:r>
              <a:rPr lang="nl-NL" sz="1200" dirty="0"/>
              <a:t>Tracing is required for all manufacturers of consumer-end products who pack or make extracts, </a:t>
            </a:r>
            <a:r>
              <a:rPr lang="nl-NL" sz="1200" b="1" dirty="0"/>
              <a:t>including volumes that are not sold as UTZ certified! </a:t>
            </a:r>
          </a:p>
          <a:p>
            <a:endParaRPr lang="nl-NL" dirty="0"/>
          </a:p>
        </p:txBody>
      </p:sp>
      <p:sp>
        <p:nvSpPr>
          <p:cNvPr id="4" name="Slide Number Placeholder 3"/>
          <p:cNvSpPr>
            <a:spLocks noGrp="1"/>
          </p:cNvSpPr>
          <p:nvPr>
            <p:ph type="sldNum" sz="quarter" idx="10"/>
          </p:nvPr>
        </p:nvSpPr>
        <p:spPr/>
        <p:txBody>
          <a:bodyPr/>
          <a:lstStyle/>
          <a:p>
            <a:fld id="{B52BD118-E0C3-466A-BBBB-AA4153E02FEA}" type="slidenum">
              <a:rPr lang="nl-NL" smtClean="0"/>
              <a:t>62</a:t>
            </a:fld>
            <a:endParaRPr lang="nl-NL"/>
          </a:p>
        </p:txBody>
      </p:sp>
    </p:spTree>
    <p:extLst>
      <p:ext uri="{BB962C8B-B14F-4D97-AF65-F5344CB8AC3E}">
        <p14:creationId xmlns:p14="http://schemas.microsoft.com/office/powerpoint/2010/main" val="4109953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B52BD118-E0C3-466A-BBBB-AA4153E02FEA}" type="slidenum">
              <a:rPr lang="nl-NL" smtClean="0"/>
              <a:t>63</a:t>
            </a:fld>
            <a:endParaRPr lang="nl-NL"/>
          </a:p>
        </p:txBody>
      </p:sp>
    </p:spTree>
    <p:extLst>
      <p:ext uri="{BB962C8B-B14F-4D97-AF65-F5344CB8AC3E}">
        <p14:creationId xmlns:p14="http://schemas.microsoft.com/office/powerpoint/2010/main" val="21154960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In </a:t>
            </a:r>
            <a:r>
              <a:rPr lang="fr-FR" dirty="0" err="1"/>
              <a:t>this</a:t>
            </a:r>
            <a:r>
              <a:rPr lang="fr-FR" dirty="0"/>
              <a:t> </a:t>
            </a:r>
            <a:r>
              <a:rPr lang="fr-FR" dirty="0" err="1"/>
              <a:t>example</a:t>
            </a:r>
            <a:r>
              <a:rPr lang="fr-FR" dirty="0"/>
              <a:t>,</a:t>
            </a:r>
            <a:r>
              <a:rPr lang="fr-FR" baseline="0" dirty="0"/>
              <a:t> </a:t>
            </a:r>
            <a:r>
              <a:rPr lang="fr-FR" baseline="0" dirty="0" err="1"/>
              <a:t>you</a:t>
            </a:r>
            <a:r>
              <a:rPr lang="fr-FR" baseline="0" dirty="0"/>
              <a:t> are </a:t>
            </a:r>
            <a:r>
              <a:rPr lang="fr-FR" baseline="0" dirty="0" err="1"/>
              <a:t>auditing</a:t>
            </a:r>
            <a:r>
              <a:rPr lang="fr-FR" baseline="0" dirty="0"/>
              <a:t> </a:t>
            </a:r>
            <a:r>
              <a:rPr lang="fr-FR" baseline="0" dirty="0" err="1"/>
              <a:t>Hipster</a:t>
            </a:r>
            <a:r>
              <a:rPr lang="fr-FR" baseline="0" dirty="0"/>
              <a:t> </a:t>
            </a:r>
            <a:r>
              <a:rPr lang="fr-FR" baseline="0" dirty="0" err="1"/>
              <a:t>Roasters</a:t>
            </a:r>
            <a:r>
              <a:rPr lang="fr-FR" baseline="0" dirty="0"/>
              <a:t>. You are able to </a:t>
            </a:r>
            <a:r>
              <a:rPr lang="fr-FR" baseline="0" dirty="0" err="1"/>
              <a:t>see</a:t>
            </a:r>
            <a:r>
              <a:rPr lang="fr-FR" baseline="0" dirty="0"/>
              <a:t> </a:t>
            </a:r>
            <a:r>
              <a:rPr lang="fr-FR" baseline="0" dirty="0" err="1"/>
              <a:t>that</a:t>
            </a:r>
            <a:r>
              <a:rPr lang="fr-FR" baseline="0" dirty="0"/>
              <a:t> </a:t>
            </a:r>
            <a:r>
              <a:rPr lang="fr-FR" baseline="0" dirty="0" err="1"/>
              <a:t>some</a:t>
            </a:r>
            <a:r>
              <a:rPr lang="fr-FR" baseline="0" dirty="0"/>
              <a:t> volumes have been </a:t>
            </a:r>
            <a:r>
              <a:rPr lang="fr-FR" baseline="0" dirty="0" err="1"/>
              <a:t>traced</a:t>
            </a:r>
            <a:r>
              <a:rPr lang="fr-FR" baseline="0" dirty="0"/>
              <a:t>, but </a:t>
            </a:r>
            <a:r>
              <a:rPr lang="fr-FR" baseline="0" dirty="0" err="1"/>
              <a:t>some</a:t>
            </a:r>
            <a:r>
              <a:rPr lang="fr-FR" baseline="0" dirty="0"/>
              <a:t> transactions </a:t>
            </a:r>
            <a:r>
              <a:rPr lang="fr-FR" baseline="0" dirty="0" err="1"/>
              <a:t>remain</a:t>
            </a:r>
            <a:r>
              <a:rPr lang="fr-FR" baseline="0" dirty="0"/>
              <a:t> </a:t>
            </a:r>
            <a:r>
              <a:rPr lang="fr-FR" baseline="0" dirty="0" err="1"/>
              <a:t>only</a:t>
            </a:r>
            <a:r>
              <a:rPr lang="fr-FR" baseline="0" dirty="0"/>
              <a:t> </a:t>
            </a:r>
            <a:r>
              <a:rPr lang="fr-FR" baseline="0" dirty="0" err="1"/>
              <a:t>confirmed</a:t>
            </a:r>
            <a:r>
              <a:rPr lang="fr-FR" baseline="0" dirty="0"/>
              <a:t>. It </a:t>
            </a:r>
            <a:r>
              <a:rPr lang="fr-FR" baseline="0" dirty="0" err="1"/>
              <a:t>would</a:t>
            </a:r>
            <a:r>
              <a:rPr lang="fr-FR" baseline="0" dirty="0"/>
              <a:t> </a:t>
            </a:r>
            <a:r>
              <a:rPr lang="fr-FR" baseline="0" dirty="0" err="1"/>
              <a:t>be</a:t>
            </a:r>
            <a:r>
              <a:rPr lang="fr-FR" baseline="0" dirty="0"/>
              <a:t> important to </a:t>
            </a:r>
            <a:r>
              <a:rPr lang="fr-FR" baseline="0" dirty="0" err="1"/>
              <a:t>verify</a:t>
            </a:r>
            <a:r>
              <a:rPr lang="fr-FR" baseline="0" dirty="0"/>
              <a:t> </a:t>
            </a:r>
            <a:r>
              <a:rPr lang="fr-FR" baseline="0" dirty="0" err="1"/>
              <a:t>why</a:t>
            </a:r>
            <a:r>
              <a:rPr lang="fr-FR" baseline="0" dirty="0"/>
              <a:t> </a:t>
            </a:r>
            <a:r>
              <a:rPr lang="fr-FR" baseline="0" dirty="0" err="1"/>
              <a:t>two</a:t>
            </a:r>
            <a:r>
              <a:rPr lang="fr-FR" baseline="0" dirty="0"/>
              <a:t> transactions have </a:t>
            </a:r>
            <a:r>
              <a:rPr lang="fr-FR" baseline="0" dirty="0" err="1"/>
              <a:t>only</a:t>
            </a:r>
            <a:r>
              <a:rPr lang="fr-FR" baseline="0" dirty="0"/>
              <a:t> been </a:t>
            </a:r>
            <a:r>
              <a:rPr lang="fr-FR" baseline="0" dirty="0" err="1"/>
              <a:t>confirmed</a:t>
            </a:r>
            <a:r>
              <a:rPr lang="fr-FR" baseline="0" dirty="0"/>
              <a:t>, and not </a:t>
            </a:r>
            <a:r>
              <a:rPr lang="fr-FR" baseline="0" dirty="0" err="1"/>
              <a:t>yet</a:t>
            </a:r>
            <a:r>
              <a:rPr lang="fr-FR" baseline="0" dirty="0"/>
              <a:t> </a:t>
            </a:r>
            <a:r>
              <a:rPr lang="fr-FR" baseline="0" dirty="0" err="1"/>
              <a:t>traced</a:t>
            </a:r>
            <a:r>
              <a:rPr lang="fr-FR" baseline="0" dirty="0"/>
              <a:t>.</a:t>
            </a:r>
            <a:endParaRPr lang="fr-FR" dirty="0"/>
          </a:p>
        </p:txBody>
      </p:sp>
      <p:sp>
        <p:nvSpPr>
          <p:cNvPr id="4" name="Slide Number Placeholder 3"/>
          <p:cNvSpPr>
            <a:spLocks noGrp="1"/>
          </p:cNvSpPr>
          <p:nvPr>
            <p:ph type="sldNum" sz="quarter" idx="10"/>
          </p:nvPr>
        </p:nvSpPr>
        <p:spPr/>
        <p:txBody>
          <a:bodyPr/>
          <a:lstStyle/>
          <a:p>
            <a:fld id="{6F38E648-63FE-427C-97E7-D3ECA6AB026A}" type="slidenum">
              <a:rPr lang="fr-FR" smtClean="0"/>
              <a:t>65</a:t>
            </a:fld>
            <a:endParaRPr lang="fr-FR"/>
          </a:p>
        </p:txBody>
      </p:sp>
    </p:spTree>
    <p:extLst>
      <p:ext uri="{BB962C8B-B14F-4D97-AF65-F5344CB8AC3E}">
        <p14:creationId xmlns:p14="http://schemas.microsoft.com/office/powerpoint/2010/main" val="3317403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As an </a:t>
            </a:r>
            <a:r>
              <a:rPr lang="fr-FR" dirty="0" err="1"/>
              <a:t>auditor</a:t>
            </a:r>
            <a:r>
              <a:rPr lang="fr-FR" dirty="0"/>
              <a:t>, </a:t>
            </a:r>
            <a:r>
              <a:rPr lang="fr-FR" dirty="0" err="1"/>
              <a:t>you</a:t>
            </a:r>
            <a:r>
              <a:rPr lang="fr-FR" dirty="0"/>
              <a:t> </a:t>
            </a:r>
            <a:r>
              <a:rPr lang="fr-FR" dirty="0" err="1"/>
              <a:t>should</a:t>
            </a:r>
            <a:r>
              <a:rPr lang="fr-FR" dirty="0"/>
              <a:t> check if</a:t>
            </a:r>
            <a:r>
              <a:rPr lang="fr-FR" baseline="0" dirty="0"/>
              <a:t> the </a:t>
            </a:r>
            <a:r>
              <a:rPr lang="fr-FR" baseline="0" dirty="0" err="1"/>
              <a:t>member</a:t>
            </a:r>
            <a:r>
              <a:rPr lang="fr-FR" baseline="0" dirty="0"/>
              <a:t> has </a:t>
            </a:r>
            <a:r>
              <a:rPr lang="fr-FR" baseline="0" dirty="0" err="1"/>
              <a:t>traced</a:t>
            </a:r>
            <a:r>
              <a:rPr lang="fr-FR" baseline="0" dirty="0"/>
              <a:t> volumes in </a:t>
            </a:r>
            <a:r>
              <a:rPr lang="fr-FR" baseline="0" dirty="0" err="1"/>
              <a:t>these</a:t>
            </a:r>
            <a:r>
              <a:rPr lang="fr-FR" baseline="0" dirty="0"/>
              <a:t> situations </a:t>
            </a:r>
            <a:r>
              <a:rPr lang="fr-FR" baseline="0" dirty="0" err="1"/>
              <a:t>where</a:t>
            </a:r>
            <a:r>
              <a:rPr lang="fr-FR" baseline="0" dirty="0"/>
              <a:t> </a:t>
            </a:r>
            <a:r>
              <a:rPr lang="fr-FR" baseline="0" dirty="0" err="1"/>
              <a:t>they</a:t>
            </a:r>
            <a:r>
              <a:rPr lang="fr-FR" baseline="0" dirty="0"/>
              <a:t> are </a:t>
            </a:r>
            <a:r>
              <a:rPr lang="fr-FR" baseline="0" dirty="0" err="1"/>
              <a:t>required</a:t>
            </a:r>
            <a:r>
              <a:rPr lang="fr-FR" baseline="0" dirty="0"/>
              <a:t> to trace. This </a:t>
            </a:r>
            <a:r>
              <a:rPr lang="fr-FR" baseline="0" dirty="0" err="1"/>
              <a:t>can</a:t>
            </a:r>
            <a:r>
              <a:rPr lang="fr-FR" baseline="0" dirty="0"/>
              <a:t> </a:t>
            </a:r>
            <a:r>
              <a:rPr lang="fr-FR" baseline="0" dirty="0" err="1"/>
              <a:t>be</a:t>
            </a:r>
            <a:r>
              <a:rPr lang="fr-FR" baseline="0" dirty="0"/>
              <a:t> </a:t>
            </a:r>
            <a:r>
              <a:rPr lang="fr-FR" baseline="0" dirty="0" err="1"/>
              <a:t>checked</a:t>
            </a:r>
            <a:r>
              <a:rPr lang="fr-FR" baseline="0" dirty="0"/>
              <a:t> by </a:t>
            </a:r>
            <a:r>
              <a:rPr lang="fr-FR" baseline="0" dirty="0" err="1"/>
              <a:t>verifying</a:t>
            </a:r>
            <a:r>
              <a:rPr lang="fr-FR" baseline="0" dirty="0"/>
              <a:t> the transaction report. </a:t>
            </a:r>
            <a:r>
              <a:rPr lang="fr-FR" dirty="0"/>
              <a:t>This </a:t>
            </a:r>
            <a:r>
              <a:rPr lang="fr-FR" dirty="0" err="1"/>
              <a:t>example</a:t>
            </a:r>
            <a:r>
              <a:rPr lang="fr-FR" dirty="0"/>
              <a:t> shows</a:t>
            </a:r>
            <a:r>
              <a:rPr lang="fr-FR" baseline="0" dirty="0"/>
              <a:t> a </a:t>
            </a:r>
            <a:r>
              <a:rPr lang="fr-FR" baseline="0" dirty="0" err="1"/>
              <a:t>chocolate</a:t>
            </a:r>
            <a:r>
              <a:rPr lang="fr-FR" baseline="0" dirty="0"/>
              <a:t> manufacturer </a:t>
            </a:r>
            <a:r>
              <a:rPr lang="fr-FR" baseline="0" dirty="0" err="1"/>
              <a:t>who</a:t>
            </a:r>
            <a:r>
              <a:rPr lang="fr-FR" baseline="0" dirty="0"/>
              <a:t> </a:t>
            </a:r>
            <a:r>
              <a:rPr lang="fr-FR" baseline="0" dirty="0" err="1"/>
              <a:t>is</a:t>
            </a:r>
            <a:r>
              <a:rPr lang="fr-FR" baseline="0" dirty="0"/>
              <a:t> </a:t>
            </a:r>
            <a:r>
              <a:rPr lang="fr-FR" baseline="0" dirty="0" err="1"/>
              <a:t>buying</a:t>
            </a:r>
            <a:r>
              <a:rPr lang="fr-FR" baseline="0" dirty="0"/>
              <a:t> </a:t>
            </a:r>
            <a:r>
              <a:rPr lang="fr-FR" baseline="0" dirty="0" err="1"/>
              <a:t>liquor</a:t>
            </a:r>
            <a:r>
              <a:rPr lang="fr-FR" baseline="0" dirty="0"/>
              <a:t> and butter, </a:t>
            </a:r>
            <a:r>
              <a:rPr lang="fr-FR" baseline="0" dirty="0" err="1"/>
              <a:t>however</a:t>
            </a:r>
            <a:r>
              <a:rPr lang="fr-FR" baseline="0" dirty="0"/>
              <a:t> no </a:t>
            </a:r>
            <a:r>
              <a:rPr lang="fr-FR" baseline="0" dirty="0" err="1"/>
              <a:t>tracing</a:t>
            </a:r>
            <a:r>
              <a:rPr lang="fr-FR" baseline="0" dirty="0"/>
              <a:t> transactions are </a:t>
            </a:r>
            <a:r>
              <a:rPr lang="fr-FR" baseline="0" dirty="0" err="1"/>
              <a:t>registered</a:t>
            </a:r>
            <a:r>
              <a:rPr lang="fr-FR" baseline="0" dirty="0"/>
              <a:t>. </a:t>
            </a:r>
            <a:r>
              <a:rPr lang="fr-FR" baseline="0" dirty="0" err="1"/>
              <a:t>Considering</a:t>
            </a:r>
            <a:r>
              <a:rPr lang="fr-FR" baseline="0" dirty="0"/>
              <a:t> </a:t>
            </a:r>
            <a:r>
              <a:rPr lang="fr-FR" baseline="0" dirty="0" err="1"/>
              <a:t>they</a:t>
            </a:r>
            <a:r>
              <a:rPr lang="fr-FR" baseline="0" dirty="0"/>
              <a:t> are a </a:t>
            </a:r>
            <a:r>
              <a:rPr lang="fr-FR" baseline="0" dirty="0" err="1"/>
              <a:t>chocolate</a:t>
            </a:r>
            <a:r>
              <a:rPr lang="fr-FR" baseline="0" dirty="0"/>
              <a:t> manufacturer, </a:t>
            </a:r>
            <a:r>
              <a:rPr lang="fr-FR" baseline="0" dirty="0" err="1"/>
              <a:t>meaning</a:t>
            </a:r>
            <a:r>
              <a:rPr lang="fr-FR" baseline="0" dirty="0"/>
              <a:t> </a:t>
            </a:r>
            <a:r>
              <a:rPr lang="fr-FR" baseline="0" dirty="0" err="1"/>
              <a:t>they</a:t>
            </a:r>
            <a:r>
              <a:rPr lang="fr-FR" baseline="0" dirty="0"/>
              <a:t> are </a:t>
            </a:r>
            <a:r>
              <a:rPr lang="fr-FR" baseline="0" dirty="0" err="1"/>
              <a:t>mixing</a:t>
            </a:r>
            <a:r>
              <a:rPr lang="fr-FR" baseline="0" dirty="0"/>
              <a:t> </a:t>
            </a:r>
            <a:r>
              <a:rPr lang="fr-FR" baseline="0" dirty="0" err="1"/>
              <a:t>liquor</a:t>
            </a:r>
            <a:r>
              <a:rPr lang="fr-FR" baseline="0" dirty="0"/>
              <a:t> and butter </a:t>
            </a:r>
            <a:r>
              <a:rPr lang="fr-FR" baseline="0" dirty="0" err="1"/>
              <a:t>with</a:t>
            </a:r>
            <a:r>
              <a:rPr lang="fr-FR" baseline="0" dirty="0"/>
              <a:t> </a:t>
            </a:r>
            <a:r>
              <a:rPr lang="fr-FR" baseline="0" dirty="0" err="1"/>
              <a:t>sugar</a:t>
            </a:r>
            <a:r>
              <a:rPr lang="fr-FR" baseline="0" dirty="0"/>
              <a:t>, </a:t>
            </a:r>
            <a:r>
              <a:rPr lang="fr-FR" baseline="0" dirty="0" err="1"/>
              <a:t>milk</a:t>
            </a:r>
            <a:r>
              <a:rPr lang="fr-FR" baseline="0" dirty="0"/>
              <a:t>, and </a:t>
            </a:r>
            <a:r>
              <a:rPr lang="fr-FR" baseline="0" dirty="0" err="1"/>
              <a:t>other</a:t>
            </a:r>
            <a:r>
              <a:rPr lang="fr-FR" baseline="0" dirty="0"/>
              <a:t> </a:t>
            </a:r>
            <a:r>
              <a:rPr lang="fr-FR" baseline="0" dirty="0" err="1"/>
              <a:t>ingredients</a:t>
            </a:r>
            <a:r>
              <a:rPr lang="fr-FR" baseline="0" dirty="0"/>
              <a:t>, </a:t>
            </a:r>
            <a:r>
              <a:rPr lang="fr-FR" baseline="0" dirty="0" err="1"/>
              <a:t>they</a:t>
            </a:r>
            <a:r>
              <a:rPr lang="fr-FR" baseline="0" dirty="0"/>
              <a:t> </a:t>
            </a:r>
            <a:r>
              <a:rPr lang="fr-FR" baseline="0" dirty="0" err="1"/>
              <a:t>should</a:t>
            </a:r>
            <a:r>
              <a:rPr lang="fr-FR" baseline="0" dirty="0"/>
              <a:t> </a:t>
            </a:r>
            <a:r>
              <a:rPr lang="fr-FR" baseline="0" dirty="0" err="1"/>
              <a:t>be</a:t>
            </a:r>
            <a:r>
              <a:rPr lang="fr-FR" baseline="0" dirty="0"/>
              <a:t> </a:t>
            </a:r>
            <a:r>
              <a:rPr lang="fr-FR" baseline="0" dirty="0" err="1"/>
              <a:t>tracing</a:t>
            </a:r>
            <a:r>
              <a:rPr lang="fr-FR" baseline="0" dirty="0"/>
              <a:t>. As the volumes are not </a:t>
            </a:r>
            <a:r>
              <a:rPr lang="fr-FR" baseline="0" dirty="0" err="1"/>
              <a:t>sold</a:t>
            </a:r>
            <a:r>
              <a:rPr lang="fr-FR" baseline="0" dirty="0"/>
              <a:t> </a:t>
            </a:r>
            <a:r>
              <a:rPr lang="fr-FR" baseline="0" dirty="0" err="1"/>
              <a:t>onwards</a:t>
            </a:r>
            <a:r>
              <a:rPr lang="fr-FR" baseline="0" dirty="0"/>
              <a:t> in the GIP, </a:t>
            </a:r>
            <a:r>
              <a:rPr lang="fr-FR" baseline="0" dirty="0" err="1"/>
              <a:t>they</a:t>
            </a:r>
            <a:r>
              <a:rPr lang="fr-FR" baseline="0" dirty="0"/>
              <a:t> </a:t>
            </a:r>
            <a:r>
              <a:rPr lang="fr-FR" baseline="0" dirty="0" err="1"/>
              <a:t>need</a:t>
            </a:r>
            <a:r>
              <a:rPr lang="fr-FR" baseline="0" dirty="0"/>
              <a:t> to </a:t>
            </a:r>
            <a:r>
              <a:rPr lang="fr-FR" baseline="0" dirty="0" err="1"/>
              <a:t>be</a:t>
            </a:r>
            <a:r>
              <a:rPr lang="fr-FR" baseline="0" dirty="0"/>
              <a:t> </a:t>
            </a:r>
            <a:r>
              <a:rPr lang="fr-FR" baseline="0" dirty="0" err="1"/>
              <a:t>traced</a:t>
            </a:r>
            <a:r>
              <a:rPr lang="fr-FR" baseline="0" dirty="0"/>
              <a:t> </a:t>
            </a:r>
            <a:r>
              <a:rPr lang="fr-FR" baseline="0" dirty="0" err="1"/>
              <a:t>so</a:t>
            </a:r>
            <a:r>
              <a:rPr lang="fr-FR" baseline="0" dirty="0"/>
              <a:t> </a:t>
            </a:r>
            <a:r>
              <a:rPr lang="fr-FR" baseline="0" dirty="0" err="1"/>
              <a:t>that</a:t>
            </a:r>
            <a:r>
              <a:rPr lang="fr-FR" baseline="0" dirty="0"/>
              <a:t> the </a:t>
            </a:r>
            <a:r>
              <a:rPr lang="fr-FR" baseline="0" dirty="0" err="1"/>
              <a:t>member</a:t>
            </a:r>
            <a:r>
              <a:rPr lang="fr-FR" baseline="0" dirty="0"/>
              <a:t> no longer has </a:t>
            </a:r>
            <a:r>
              <a:rPr lang="fr-FR" baseline="0" dirty="0" err="1"/>
              <a:t>them</a:t>
            </a:r>
            <a:r>
              <a:rPr lang="fr-FR" baseline="0" dirty="0"/>
              <a:t> in </a:t>
            </a:r>
            <a:r>
              <a:rPr lang="fr-FR" baseline="0" dirty="0" err="1"/>
              <a:t>their</a:t>
            </a:r>
            <a:r>
              <a:rPr lang="fr-FR" baseline="0" dirty="0"/>
              <a:t> stock. </a:t>
            </a:r>
            <a:endParaRPr lang="fr-FR" dirty="0"/>
          </a:p>
        </p:txBody>
      </p:sp>
      <p:sp>
        <p:nvSpPr>
          <p:cNvPr id="4" name="Slide Number Placeholder 3"/>
          <p:cNvSpPr>
            <a:spLocks noGrp="1"/>
          </p:cNvSpPr>
          <p:nvPr>
            <p:ph type="sldNum" sz="quarter" idx="10"/>
          </p:nvPr>
        </p:nvSpPr>
        <p:spPr/>
        <p:txBody>
          <a:bodyPr/>
          <a:lstStyle/>
          <a:p>
            <a:fld id="{6F38E648-63FE-427C-97E7-D3ECA6AB026A}" type="slidenum">
              <a:rPr lang="fr-FR" smtClean="0"/>
              <a:t>66</a:t>
            </a:fld>
            <a:endParaRPr lang="fr-FR"/>
          </a:p>
        </p:txBody>
      </p:sp>
    </p:spTree>
    <p:extLst>
      <p:ext uri="{BB962C8B-B14F-4D97-AF65-F5344CB8AC3E}">
        <p14:creationId xmlns:p14="http://schemas.microsoft.com/office/powerpoint/2010/main" val="4000642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This </a:t>
            </a:r>
            <a:r>
              <a:rPr lang="fr-FR" dirty="0" err="1"/>
              <a:t>example</a:t>
            </a:r>
            <a:r>
              <a:rPr lang="fr-FR" dirty="0"/>
              <a:t> of a transaction report shows </a:t>
            </a:r>
            <a:r>
              <a:rPr lang="fr-FR" dirty="0" err="1"/>
              <a:t>that</a:t>
            </a:r>
            <a:r>
              <a:rPr lang="fr-FR" dirty="0"/>
              <a:t> </a:t>
            </a:r>
            <a:r>
              <a:rPr lang="fr-FR" dirty="0" err="1"/>
              <a:t>tracing</a:t>
            </a:r>
            <a:r>
              <a:rPr lang="fr-FR" dirty="0"/>
              <a:t> has been </a:t>
            </a:r>
            <a:r>
              <a:rPr lang="fr-FR" dirty="0" err="1"/>
              <a:t>done</a:t>
            </a:r>
            <a:r>
              <a:rPr lang="fr-FR" dirty="0"/>
              <a:t>. The</a:t>
            </a:r>
            <a:r>
              <a:rPr lang="fr-FR" baseline="0" dirty="0"/>
              <a:t> manufacturer </a:t>
            </a:r>
            <a:r>
              <a:rPr lang="fr-FR" baseline="0" dirty="0" err="1"/>
              <a:t>is</a:t>
            </a:r>
            <a:r>
              <a:rPr lang="fr-FR" baseline="0" dirty="0"/>
              <a:t> </a:t>
            </a:r>
            <a:r>
              <a:rPr lang="fr-FR" baseline="0" dirty="0" err="1"/>
              <a:t>purchasing</a:t>
            </a:r>
            <a:r>
              <a:rPr lang="fr-FR" baseline="0" dirty="0"/>
              <a:t> </a:t>
            </a:r>
            <a:r>
              <a:rPr lang="fr-FR" baseline="0" dirty="0" err="1"/>
              <a:t>cocoa</a:t>
            </a:r>
            <a:r>
              <a:rPr lang="fr-FR" baseline="0" dirty="0"/>
              <a:t> </a:t>
            </a:r>
            <a:r>
              <a:rPr lang="fr-FR" baseline="0" dirty="0" err="1"/>
              <a:t>powder</a:t>
            </a:r>
            <a:r>
              <a:rPr lang="fr-FR" baseline="0" dirty="0"/>
              <a:t>, </a:t>
            </a:r>
            <a:r>
              <a:rPr lang="fr-FR" baseline="0" dirty="0" err="1"/>
              <a:t>using</a:t>
            </a:r>
            <a:r>
              <a:rPr lang="fr-FR" baseline="0" dirty="0"/>
              <a:t> </a:t>
            </a:r>
            <a:r>
              <a:rPr lang="fr-FR" baseline="0" dirty="0" err="1"/>
              <a:t>it</a:t>
            </a:r>
            <a:r>
              <a:rPr lang="fr-FR" baseline="0" dirty="0"/>
              <a:t> for the </a:t>
            </a:r>
            <a:r>
              <a:rPr lang="fr-FR" baseline="0" dirty="0" err="1"/>
              <a:t>manufacturing</a:t>
            </a:r>
            <a:r>
              <a:rPr lang="fr-FR" baseline="0" dirty="0"/>
              <a:t> of </a:t>
            </a:r>
            <a:r>
              <a:rPr lang="fr-FR" baseline="0" dirty="0" err="1"/>
              <a:t>their</a:t>
            </a:r>
            <a:r>
              <a:rPr lang="fr-FR" baseline="0" dirty="0"/>
              <a:t> </a:t>
            </a:r>
            <a:r>
              <a:rPr lang="fr-FR" baseline="0" dirty="0" err="1"/>
              <a:t>products</a:t>
            </a:r>
            <a:r>
              <a:rPr lang="fr-FR" baseline="0" dirty="0"/>
              <a:t>, and </a:t>
            </a:r>
            <a:r>
              <a:rPr lang="fr-FR" baseline="0" dirty="0" err="1"/>
              <a:t>tracing</a:t>
            </a:r>
            <a:r>
              <a:rPr lang="fr-FR" baseline="0" dirty="0"/>
              <a:t> the volumes as </a:t>
            </a:r>
            <a:r>
              <a:rPr lang="fr-FR" baseline="0" dirty="0" err="1"/>
              <a:t>they</a:t>
            </a:r>
            <a:r>
              <a:rPr lang="fr-FR" baseline="0" dirty="0"/>
              <a:t> </a:t>
            </a:r>
            <a:r>
              <a:rPr lang="fr-FR" baseline="0" dirty="0" err="1"/>
              <a:t>should</a:t>
            </a:r>
            <a:r>
              <a:rPr lang="fr-FR" baseline="0" dirty="0"/>
              <a:t>. </a:t>
            </a:r>
            <a:endParaRPr lang="fr-FR" dirty="0"/>
          </a:p>
        </p:txBody>
      </p:sp>
      <p:sp>
        <p:nvSpPr>
          <p:cNvPr id="4" name="Slide Number Placeholder 3"/>
          <p:cNvSpPr>
            <a:spLocks noGrp="1"/>
          </p:cNvSpPr>
          <p:nvPr>
            <p:ph type="sldNum" sz="quarter" idx="10"/>
          </p:nvPr>
        </p:nvSpPr>
        <p:spPr/>
        <p:txBody>
          <a:bodyPr/>
          <a:lstStyle/>
          <a:p>
            <a:fld id="{6F38E648-63FE-427C-97E7-D3ECA6AB026A}" type="slidenum">
              <a:rPr lang="fr-FR" smtClean="0"/>
              <a:t>67</a:t>
            </a:fld>
            <a:endParaRPr lang="fr-FR"/>
          </a:p>
        </p:txBody>
      </p:sp>
    </p:spTree>
    <p:extLst>
      <p:ext uri="{BB962C8B-B14F-4D97-AF65-F5344CB8AC3E}">
        <p14:creationId xmlns:p14="http://schemas.microsoft.com/office/powerpoint/2010/main" val="331740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It is important to realize which activities (and related output products) are covered by Code certification and which ones by </a:t>
            </a:r>
            <a:r>
              <a:rPr lang="en-US" sz="1200" kern="1200" dirty="0" err="1">
                <a:solidFill>
                  <a:schemeClr val="tx1"/>
                </a:solidFill>
                <a:effectLst/>
                <a:latin typeface="+mn-lt"/>
                <a:ea typeface="+mn-ea"/>
                <a:cs typeface="+mn-cs"/>
              </a:rPr>
              <a:t>ChoC</a:t>
            </a:r>
            <a:r>
              <a:rPr lang="en-US" sz="1200" kern="1200" dirty="0">
                <a:solidFill>
                  <a:schemeClr val="tx1"/>
                </a:solidFill>
                <a:effectLst/>
                <a:latin typeface="+mn-lt"/>
                <a:ea typeface="+mn-ea"/>
                <a:cs typeface="+mn-cs"/>
              </a:rPr>
              <a:t> certification. </a:t>
            </a:r>
            <a:endParaRPr lang="nl-NL"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take a look at the picture presented, on the left we see those output products that always require a Code of Conduct audit. On the other extreme, on the right, we see those output products that always require Chain of Custody certification. If you are not sure about the meaning of the Icons, or which output products they represent, you can check this in the corresponding chain of custody annex for that particular commodity.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go back to the picture now. As you can see, it shows that -for a member that performs one or more physical handling activities resulting in an output product </a:t>
            </a:r>
            <a:r>
              <a:rPr lang="en-US" sz="1200" u="sng" kern="1200" dirty="0">
                <a:solidFill>
                  <a:schemeClr val="tx1"/>
                </a:solidFill>
                <a:effectLst/>
                <a:latin typeface="+mn-lt"/>
                <a:ea typeface="+mn-ea"/>
                <a:cs typeface="+mn-cs"/>
              </a:rPr>
              <a:t>on the left side-,</a:t>
            </a:r>
            <a:r>
              <a:rPr lang="en-US" sz="1200" kern="1200" dirty="0">
                <a:solidFill>
                  <a:schemeClr val="tx1"/>
                </a:solidFill>
                <a:effectLst/>
                <a:latin typeface="+mn-lt"/>
                <a:ea typeface="+mn-ea"/>
                <a:cs typeface="+mn-cs"/>
              </a:rPr>
              <a:t> this member must be certified at least for the Code and respective module.  </a:t>
            </a:r>
          </a:p>
          <a:p>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member does other physical handling activities taking place at a later stage in the processing chain (so, on </a:t>
            </a:r>
            <a:r>
              <a:rPr lang="en-US" sz="1200" u="sng" kern="1200" dirty="0">
                <a:solidFill>
                  <a:schemeClr val="tx1"/>
                </a:solidFill>
                <a:effectLst/>
                <a:latin typeface="+mn-lt"/>
                <a:ea typeface="+mn-ea"/>
                <a:cs typeface="+mn-cs"/>
              </a:rPr>
              <a:t>the right side</a:t>
            </a:r>
            <a:r>
              <a:rPr lang="en-US" sz="1200" kern="1200" dirty="0">
                <a:solidFill>
                  <a:schemeClr val="tx1"/>
                </a:solidFill>
                <a:effectLst/>
                <a:latin typeface="+mn-lt"/>
                <a:ea typeface="+mn-ea"/>
                <a:cs typeface="+mn-cs"/>
              </a:rPr>
              <a:t> of the picture), and meets the three </a:t>
            </a:r>
            <a:r>
              <a:rPr lang="en-US" sz="1200" kern="1200" dirty="0" err="1">
                <a:solidFill>
                  <a:schemeClr val="tx1"/>
                </a:solidFill>
                <a:effectLst/>
                <a:latin typeface="+mn-lt"/>
                <a:ea typeface="+mn-ea"/>
                <a:cs typeface="+mn-cs"/>
              </a:rPr>
              <a:t>ChoC</a:t>
            </a:r>
            <a:r>
              <a:rPr lang="en-US" sz="1200" kern="1200" dirty="0">
                <a:solidFill>
                  <a:schemeClr val="tx1"/>
                </a:solidFill>
                <a:effectLst/>
                <a:latin typeface="+mn-lt"/>
                <a:ea typeface="+mn-ea"/>
                <a:cs typeface="+mn-cs"/>
              </a:rPr>
              <a:t> criteria, it needs to be certified for the Choc.</a:t>
            </a:r>
            <a:endParaRPr lang="nl-NL"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coffee certification, as you can see in the middle, there is (literally!) a bit of a grey area. These products in the middle (which are parchment, dried cherries and green coffee) can either be covered under Code </a:t>
            </a:r>
            <a:r>
              <a:rPr lang="en-US" sz="1200" u="sng" kern="1200" dirty="0">
                <a:solidFill>
                  <a:schemeClr val="tx1"/>
                </a:solidFill>
                <a:effectLst/>
                <a:latin typeface="+mn-lt"/>
                <a:ea typeface="+mn-ea"/>
                <a:cs typeface="+mn-cs"/>
              </a:rPr>
              <a:t>or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ChoC</a:t>
            </a:r>
            <a:r>
              <a:rPr lang="en-US" sz="1200" kern="1200" dirty="0">
                <a:solidFill>
                  <a:schemeClr val="tx1"/>
                </a:solidFill>
                <a:effectLst/>
                <a:latin typeface="+mn-lt"/>
                <a:ea typeface="+mn-ea"/>
                <a:cs typeface="+mn-cs"/>
              </a:rPr>
              <a:t> certification, depending on who requests the audit. If the member being audited is a producer the activities to come to these products in the grey area can be included in their Code audit. However, if it concerns a Supply Chain Actor, these activities and output products can be included under their </a:t>
            </a:r>
            <a:r>
              <a:rPr lang="en-US" sz="1200" kern="1200" dirty="0" err="1">
                <a:solidFill>
                  <a:schemeClr val="tx1"/>
                </a:solidFill>
                <a:effectLst/>
                <a:latin typeface="+mn-lt"/>
                <a:ea typeface="+mn-ea"/>
                <a:cs typeface="+mn-cs"/>
              </a:rPr>
              <a:t>ChoC</a:t>
            </a:r>
            <a:r>
              <a:rPr lang="en-US" sz="1200" kern="1200" dirty="0">
                <a:solidFill>
                  <a:schemeClr val="tx1"/>
                </a:solidFill>
                <a:effectLst/>
                <a:latin typeface="+mn-lt"/>
                <a:ea typeface="+mn-ea"/>
                <a:cs typeface="+mn-cs"/>
              </a:rPr>
              <a:t> certification.</a:t>
            </a:r>
            <a:endParaRPr lang="nl-NL"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rooibos certification, this is quite similar. That is, producers who handle up to consumer-end rooibos products, are certified against the Core Code and Rooibos Module for all activities resulting in the final consumer-end product, so this includes the grey area. However, supply chain actors that only conduct activities after secondary processing need to get certified against the </a:t>
            </a:r>
            <a:r>
              <a:rPr lang="en-GB" sz="1200" kern="1200" dirty="0" err="1">
                <a:solidFill>
                  <a:schemeClr val="tx1"/>
                </a:solidFill>
                <a:effectLst/>
                <a:latin typeface="+mn-lt"/>
                <a:ea typeface="+mn-ea"/>
                <a:cs typeface="+mn-cs"/>
              </a:rPr>
              <a:t>ChoC</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so only for activities in the gray area.</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tea certification, members who handle up to made tea need to be certified against the Core Code and Tea Module. All further processing activities are covered under the Chain of Custody for Tea. </a:t>
            </a:r>
            <a:endParaRPr lang="nl-NL"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Cocoa, it’s the same. The drying, sorting, and bagging of cocoa beans are the activities covered by Code Certification. All other further processing activities such as grinding, pressing or manufacturing are activities included under </a:t>
            </a:r>
            <a:r>
              <a:rPr lang="en-US" sz="1200" kern="1200" dirty="0" err="1">
                <a:solidFill>
                  <a:schemeClr val="tx1"/>
                </a:solidFill>
                <a:effectLst/>
                <a:latin typeface="+mn-lt"/>
                <a:ea typeface="+mn-ea"/>
                <a:cs typeface="+mn-cs"/>
              </a:rPr>
              <a:t>ChoC</a:t>
            </a:r>
            <a:r>
              <a:rPr lang="en-US" sz="1200" kern="1200" dirty="0">
                <a:solidFill>
                  <a:schemeClr val="tx1"/>
                </a:solidFill>
                <a:effectLst/>
                <a:latin typeface="+mn-lt"/>
                <a:ea typeface="+mn-ea"/>
                <a:cs typeface="+mn-cs"/>
              </a:rPr>
              <a:t> certification. </a:t>
            </a:r>
            <a:endParaRPr lang="nl-NL"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Last, Hazelnut: production of in-shell hazelnuts is covered under the Code. All other physical handling and processing activities are covered by </a:t>
            </a:r>
            <a:r>
              <a:rPr lang="en-US" sz="1200" kern="1200" dirty="0" err="1">
                <a:solidFill>
                  <a:schemeClr val="tx1"/>
                </a:solidFill>
                <a:effectLst/>
                <a:latin typeface="+mn-lt"/>
                <a:ea typeface="+mn-ea"/>
                <a:cs typeface="+mn-cs"/>
              </a:rPr>
              <a:t>ChoC</a:t>
            </a:r>
            <a:r>
              <a:rPr lang="en-US" sz="1200" kern="1200" dirty="0">
                <a:solidFill>
                  <a:schemeClr val="tx1"/>
                </a:solidFill>
                <a:effectLst/>
                <a:latin typeface="+mn-lt"/>
                <a:ea typeface="+mn-ea"/>
                <a:cs typeface="+mn-cs"/>
              </a:rPr>
              <a:t> certification.</a:t>
            </a:r>
            <a:endParaRPr lang="nl-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specific details, please refer to the </a:t>
            </a:r>
            <a:r>
              <a:rPr lang="en-US" sz="1200" kern="1200" dirty="0" err="1">
                <a:solidFill>
                  <a:schemeClr val="tx1"/>
                </a:solidFill>
                <a:effectLst/>
                <a:latin typeface="+mn-lt"/>
                <a:ea typeface="+mn-ea"/>
                <a:cs typeface="+mn-cs"/>
              </a:rPr>
              <a:t>ChoC</a:t>
            </a:r>
            <a:r>
              <a:rPr lang="en-US" sz="1200" kern="1200" dirty="0">
                <a:solidFill>
                  <a:schemeClr val="tx1"/>
                </a:solidFill>
                <a:effectLst/>
                <a:latin typeface="+mn-lt"/>
                <a:ea typeface="+mn-ea"/>
                <a:cs typeface="+mn-cs"/>
              </a:rPr>
              <a:t> annex for each commodity.</a:t>
            </a:r>
            <a:endParaRPr lang="nl-NL"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6D0307A-885B-4137-AF00-B609DE37A29E}"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13134592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Still</a:t>
            </a:r>
            <a:r>
              <a:rPr lang="nl-NL" baseline="0" dirty="0"/>
              <a:t> have questions about tracing? </a:t>
            </a:r>
            <a:r>
              <a:rPr lang="nl-NL" sz="1200" b="1" dirty="0"/>
              <a:t>We have developed a guidance document for auditors on the topic of tracing. Please refer to it prior to your ChoC audit!</a:t>
            </a:r>
          </a:p>
          <a:p>
            <a:endParaRPr lang="nl-NL" dirty="0"/>
          </a:p>
        </p:txBody>
      </p:sp>
      <p:sp>
        <p:nvSpPr>
          <p:cNvPr id="4" name="Slide Number Placeholder 3"/>
          <p:cNvSpPr>
            <a:spLocks noGrp="1"/>
          </p:cNvSpPr>
          <p:nvPr>
            <p:ph type="sldNum" sz="quarter" idx="10"/>
          </p:nvPr>
        </p:nvSpPr>
        <p:spPr/>
        <p:txBody>
          <a:bodyPr/>
          <a:lstStyle/>
          <a:p>
            <a:fld id="{B52BD118-E0C3-466A-BBBB-AA4153E02FEA}" type="slidenum">
              <a:rPr lang="nl-NL" smtClean="0"/>
              <a:t>68</a:t>
            </a:fld>
            <a:endParaRPr lang="nl-NL"/>
          </a:p>
        </p:txBody>
      </p:sp>
    </p:spTree>
    <p:extLst>
      <p:ext uri="{BB962C8B-B14F-4D97-AF65-F5344CB8AC3E}">
        <p14:creationId xmlns:p14="http://schemas.microsoft.com/office/powerpoint/2010/main" val="40805784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UTZ Chain of Custody requires that all consumer-packaging with an UTZ logo and/or claim is approved by the UTZ Certified offices prior to print. UTZ Certified verifies that the package designs are compliant to the UTZ Labeling and Trademark policy.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June 2014, UTZ Certified introduced a new section in the GIP that supports and facilitates an easier process for members to submit, manage and store their labeling. This is also where auditors can check whether the member’s packaging has been approved by UTZ Certified.</a:t>
            </a:r>
            <a:endParaRPr lang="nl-NL" dirty="0"/>
          </a:p>
          <a:p>
            <a:endParaRPr lang="nl-NL" dirty="0"/>
          </a:p>
        </p:txBody>
      </p:sp>
      <p:sp>
        <p:nvSpPr>
          <p:cNvPr id="4" name="Slide Number Placeholder 3"/>
          <p:cNvSpPr>
            <a:spLocks noGrp="1"/>
          </p:cNvSpPr>
          <p:nvPr>
            <p:ph type="sldNum" sz="quarter" idx="10"/>
          </p:nvPr>
        </p:nvSpPr>
        <p:spPr/>
        <p:txBody>
          <a:bodyPr/>
          <a:lstStyle/>
          <a:p>
            <a:fld id="{DC89EEBB-4EE9-444C-BBFE-039549AE0645}" type="slidenum">
              <a:rPr lang="nl-NL" smtClean="0"/>
              <a:t>69</a:t>
            </a:fld>
            <a:endParaRPr lang="nl-NL"/>
          </a:p>
        </p:txBody>
      </p:sp>
    </p:spTree>
    <p:extLst>
      <p:ext uri="{BB962C8B-B14F-4D97-AF65-F5344CB8AC3E}">
        <p14:creationId xmlns:p14="http://schemas.microsoft.com/office/powerpoint/2010/main" val="952595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Need further guidance?</a:t>
            </a:r>
          </a:p>
          <a:p>
            <a:endParaRPr lang="nl-NL" dirty="0"/>
          </a:p>
          <a:p>
            <a:pPr marL="0" marR="0" indent="0" algn="l" defTabSz="914400" rtl="0" eaLnBrk="1" fontAlgn="auto" latinLnBrk="0" hangingPunct="1">
              <a:lnSpc>
                <a:spcPct val="100000"/>
              </a:lnSpc>
              <a:spcBef>
                <a:spcPts val="0"/>
              </a:spcBef>
              <a:spcAft>
                <a:spcPts val="0"/>
              </a:spcAft>
              <a:buClrTx/>
              <a:buSzTx/>
              <a:buFontTx/>
              <a:buNone/>
              <a:tabLst/>
              <a:defRPr/>
            </a:pPr>
            <a:r>
              <a:rPr lang="nl-NL" sz="1200" b="1" dirty="0">
                <a:solidFill>
                  <a:srgbClr val="225B6B"/>
                </a:solidFill>
              </a:rPr>
              <a:t>We have developed a guidance document for auditors on how to check for labeling approvals. Please refer to it prior to your ChoC audit!</a:t>
            </a:r>
          </a:p>
          <a:p>
            <a:endParaRPr lang="nl-NL" dirty="0"/>
          </a:p>
        </p:txBody>
      </p:sp>
      <p:sp>
        <p:nvSpPr>
          <p:cNvPr id="4" name="Slide Number Placeholder 3"/>
          <p:cNvSpPr>
            <a:spLocks noGrp="1"/>
          </p:cNvSpPr>
          <p:nvPr>
            <p:ph type="sldNum" sz="quarter" idx="10"/>
          </p:nvPr>
        </p:nvSpPr>
        <p:spPr/>
        <p:txBody>
          <a:bodyPr/>
          <a:lstStyle/>
          <a:p>
            <a:fld id="{DC89EEBB-4EE9-444C-BBFE-039549AE0645}" type="slidenum">
              <a:rPr lang="nl-NL" smtClean="0"/>
              <a:t>70</a:t>
            </a:fld>
            <a:endParaRPr lang="nl-NL"/>
          </a:p>
        </p:txBody>
      </p:sp>
    </p:spTree>
    <p:extLst>
      <p:ext uri="{BB962C8B-B14F-4D97-AF65-F5344CB8AC3E}">
        <p14:creationId xmlns:p14="http://schemas.microsoft.com/office/powerpoint/2010/main" val="31112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baseline="0" dirty="0"/>
              <a:t>The </a:t>
            </a:r>
            <a:r>
              <a:rPr lang="nl-NL" baseline="0" dirty="0" err="1"/>
              <a:t>requirements</a:t>
            </a:r>
            <a:r>
              <a:rPr lang="nl-NL" baseline="0" dirty="0"/>
              <a:t>, or control points, are </a:t>
            </a:r>
            <a:r>
              <a:rPr lang="nl-NL" baseline="0" dirty="0" err="1"/>
              <a:t>listed</a:t>
            </a:r>
            <a:r>
              <a:rPr lang="nl-NL" baseline="0" dirty="0"/>
              <a:t> in the </a:t>
            </a:r>
            <a:r>
              <a:rPr lang="nl-NL" baseline="0" dirty="0" err="1"/>
              <a:t>ChoC</a:t>
            </a:r>
            <a:r>
              <a:rPr lang="nl-NL" baseline="0" dirty="0"/>
              <a:t> standard, </a:t>
            </a:r>
            <a:r>
              <a:rPr lang="nl-NL" baseline="0" dirty="0" err="1"/>
              <a:t>and</a:t>
            </a:r>
            <a:r>
              <a:rPr lang="nl-NL" baseline="0" dirty="0"/>
              <a:t> </a:t>
            </a:r>
            <a:r>
              <a:rPr lang="nl-NL" baseline="0" dirty="0" err="1"/>
              <a:t>accompanied</a:t>
            </a:r>
            <a:r>
              <a:rPr lang="nl-NL" baseline="0" dirty="0"/>
              <a:t> </a:t>
            </a:r>
            <a:r>
              <a:rPr lang="nl-NL" baseline="0" dirty="0" err="1"/>
              <a:t>by</a:t>
            </a:r>
            <a:r>
              <a:rPr lang="nl-NL" baseline="0" dirty="0"/>
              <a:t> a product annex. The Product Annex </a:t>
            </a:r>
            <a:r>
              <a:rPr lang="nl-NL" baseline="0" dirty="0" err="1"/>
              <a:t>corresponds</a:t>
            </a:r>
            <a:r>
              <a:rPr lang="nl-NL" baseline="0" dirty="0"/>
              <a:t> </a:t>
            </a:r>
            <a:r>
              <a:rPr lang="nl-NL" baseline="0" dirty="0" err="1"/>
              <a:t>with</a:t>
            </a:r>
            <a:r>
              <a:rPr lang="nl-NL" baseline="0" dirty="0"/>
              <a:t> the product </a:t>
            </a:r>
            <a:r>
              <a:rPr lang="nl-NL" baseline="0" dirty="0" err="1"/>
              <a:t>being</a:t>
            </a:r>
            <a:r>
              <a:rPr lang="nl-NL" baseline="0" dirty="0"/>
              <a:t> </a:t>
            </a:r>
            <a:r>
              <a:rPr lang="nl-NL" baseline="0" dirty="0" err="1"/>
              <a:t>traded</a:t>
            </a:r>
            <a:r>
              <a:rPr lang="nl-NL" baseline="0" dirty="0"/>
              <a:t> </a:t>
            </a:r>
            <a:r>
              <a:rPr lang="nl-NL" baseline="0" dirty="0" err="1"/>
              <a:t>and</a:t>
            </a:r>
            <a:r>
              <a:rPr lang="nl-NL" baseline="0" dirty="0"/>
              <a:t>/or </a:t>
            </a:r>
            <a:r>
              <a:rPr lang="nl-NL" baseline="0" dirty="0" err="1"/>
              <a:t>processed</a:t>
            </a:r>
            <a:r>
              <a:rPr lang="nl-NL" baseline="0" dirty="0"/>
              <a:t> but does </a:t>
            </a:r>
            <a:r>
              <a:rPr lang="nl-NL" baseline="0" dirty="0" err="1"/>
              <a:t>not</a:t>
            </a:r>
            <a:r>
              <a:rPr lang="nl-NL" baseline="0" dirty="0"/>
              <a:t> </a:t>
            </a:r>
            <a:r>
              <a:rPr lang="nl-NL" baseline="0" dirty="0" err="1"/>
              <a:t>include</a:t>
            </a:r>
            <a:r>
              <a:rPr lang="nl-NL" baseline="0" dirty="0"/>
              <a:t> </a:t>
            </a:r>
            <a:r>
              <a:rPr lang="nl-NL" baseline="0" dirty="0" err="1"/>
              <a:t>additional</a:t>
            </a:r>
            <a:r>
              <a:rPr lang="nl-NL" baseline="0" dirty="0"/>
              <a:t> </a:t>
            </a:r>
            <a:r>
              <a:rPr lang="nl-NL" baseline="0" dirty="0" err="1"/>
              <a:t>requirements</a:t>
            </a:r>
            <a:r>
              <a:rPr lang="nl-NL" baseline="0" dirty="0"/>
              <a:t>. It does </a:t>
            </a:r>
            <a:r>
              <a:rPr lang="nl-NL" baseline="0" dirty="0" err="1"/>
              <a:t>include</a:t>
            </a:r>
            <a:r>
              <a:rPr lang="nl-NL" baseline="0" dirty="0"/>
              <a:t> </a:t>
            </a:r>
            <a:r>
              <a:rPr lang="nl-NL" baseline="0" dirty="0" err="1"/>
              <a:t>specifications</a:t>
            </a:r>
            <a:r>
              <a:rPr lang="nl-NL" baseline="0" dirty="0"/>
              <a:t> </a:t>
            </a:r>
            <a:r>
              <a:rPr lang="nl-NL" baseline="0" dirty="0" err="1"/>
              <a:t>for</a:t>
            </a:r>
            <a:r>
              <a:rPr lang="nl-NL" baseline="0" dirty="0"/>
              <a:t> </a:t>
            </a:r>
            <a:r>
              <a:rPr lang="nl-NL" baseline="0" dirty="0" err="1"/>
              <a:t>that</a:t>
            </a:r>
            <a:r>
              <a:rPr lang="nl-NL" baseline="0" dirty="0"/>
              <a:t> product on </a:t>
            </a:r>
            <a:r>
              <a:rPr lang="nl-NL" baseline="0" dirty="0" err="1"/>
              <a:t>how</a:t>
            </a:r>
            <a:r>
              <a:rPr lang="nl-NL" baseline="0" dirty="0"/>
              <a:t> </a:t>
            </a:r>
            <a:r>
              <a:rPr lang="nl-NL" baseline="0" dirty="0" err="1"/>
              <a:t>to</a:t>
            </a:r>
            <a:r>
              <a:rPr lang="nl-NL" baseline="0" dirty="0"/>
              <a:t> </a:t>
            </a:r>
            <a:r>
              <a:rPr lang="nl-NL" baseline="0" dirty="0" err="1"/>
              <a:t>comply</a:t>
            </a:r>
            <a:r>
              <a:rPr lang="nl-NL" baseline="0" dirty="0"/>
              <a:t> </a:t>
            </a:r>
            <a:r>
              <a:rPr lang="nl-NL" baseline="0" dirty="0" err="1"/>
              <a:t>with</a:t>
            </a:r>
            <a:r>
              <a:rPr lang="nl-NL" baseline="0" dirty="0"/>
              <a:t> </a:t>
            </a:r>
            <a:r>
              <a:rPr lang="nl-NL" baseline="0" dirty="0" err="1"/>
              <a:t>some</a:t>
            </a:r>
            <a:r>
              <a:rPr lang="nl-NL" baseline="0" dirty="0"/>
              <a:t> of the </a:t>
            </a:r>
            <a:r>
              <a:rPr lang="nl-NL" baseline="0" dirty="0" err="1"/>
              <a:t>requirements</a:t>
            </a:r>
            <a:r>
              <a:rPr lang="nl-NL" baseline="0" dirty="0"/>
              <a:t> in the </a:t>
            </a:r>
            <a:r>
              <a:rPr lang="nl-NL" baseline="0" dirty="0" err="1"/>
              <a:t>ChoC</a:t>
            </a:r>
            <a:r>
              <a:rPr lang="nl-NL" baseline="0" dirty="0"/>
              <a:t> standard. The </a:t>
            </a:r>
            <a:r>
              <a:rPr lang="nl-NL" baseline="0" dirty="0" err="1"/>
              <a:t>specifications</a:t>
            </a:r>
            <a:r>
              <a:rPr lang="nl-NL" baseline="0" dirty="0"/>
              <a:t> have </a:t>
            </a:r>
            <a:r>
              <a:rPr lang="nl-NL" baseline="0" dirty="0" err="1"/>
              <a:t>to</a:t>
            </a:r>
            <a:r>
              <a:rPr lang="nl-NL" baseline="0" dirty="0"/>
              <a:t> do </a:t>
            </a:r>
            <a:r>
              <a:rPr lang="nl-NL" baseline="0" dirty="0" err="1"/>
              <a:t>with</a:t>
            </a:r>
            <a:r>
              <a:rPr lang="nl-NL" baseline="0" dirty="0"/>
              <a:t> </a:t>
            </a:r>
            <a:r>
              <a:rPr lang="nl-NL" baseline="0" dirty="0" err="1"/>
              <a:t>physical</a:t>
            </a:r>
            <a:r>
              <a:rPr lang="nl-NL" baseline="0" dirty="0"/>
              <a:t> handling </a:t>
            </a:r>
            <a:r>
              <a:rPr lang="nl-NL" baseline="0" dirty="0" err="1"/>
              <a:t>activities</a:t>
            </a:r>
            <a:r>
              <a:rPr lang="nl-NL" baseline="0" dirty="0"/>
              <a:t>, </a:t>
            </a:r>
            <a:r>
              <a:rPr lang="nl-NL" baseline="0" dirty="0" err="1"/>
              <a:t>traceability</a:t>
            </a:r>
            <a:r>
              <a:rPr lang="nl-NL" baseline="0" dirty="0"/>
              <a:t> levels, </a:t>
            </a:r>
            <a:r>
              <a:rPr lang="nl-NL" baseline="0" dirty="0" err="1"/>
              <a:t>conversion</a:t>
            </a:r>
            <a:r>
              <a:rPr lang="nl-NL" baseline="0" dirty="0"/>
              <a:t> </a:t>
            </a:r>
            <a:r>
              <a:rPr lang="nl-NL" baseline="0" dirty="0" err="1"/>
              <a:t>rates</a:t>
            </a:r>
            <a:r>
              <a:rPr lang="nl-NL" baseline="0" dirty="0"/>
              <a:t>, </a:t>
            </a:r>
            <a:r>
              <a:rPr lang="nl-NL" baseline="0" dirty="0" err="1"/>
              <a:t>and</a:t>
            </a:r>
            <a:r>
              <a:rPr lang="nl-NL" baseline="0" dirty="0"/>
              <a:t> GIP transactions </a:t>
            </a:r>
            <a:r>
              <a:rPr lang="nl-NL" baseline="0" dirty="0" err="1"/>
              <a:t>and</a:t>
            </a:r>
            <a:r>
              <a:rPr lang="nl-NL" baseline="0" dirty="0"/>
              <a:t> stock </a:t>
            </a:r>
            <a:r>
              <a:rPr lang="nl-NL" baseline="0" dirty="0" err="1"/>
              <a:t>activities</a:t>
            </a:r>
            <a:r>
              <a:rPr lang="nl-NL" baseline="0" dirty="0"/>
              <a:t>.</a:t>
            </a:r>
            <a:endParaRPr lang="nl-NL" dirty="0"/>
          </a:p>
        </p:txBody>
      </p:sp>
      <p:sp>
        <p:nvSpPr>
          <p:cNvPr id="4" name="Slide Number Placeholder 3"/>
          <p:cNvSpPr>
            <a:spLocks noGrp="1"/>
          </p:cNvSpPr>
          <p:nvPr>
            <p:ph type="sldNum" sz="quarter" idx="10"/>
          </p:nvPr>
        </p:nvSpPr>
        <p:spPr/>
        <p:txBody>
          <a:bodyPr/>
          <a:lstStyle/>
          <a:p>
            <a:fld id="{87F6BEB2-69A0-4503-B2CD-F2BD402F4181}" type="slidenum">
              <a:rPr lang="nl-NL" smtClean="0"/>
              <a:t>7</a:t>
            </a:fld>
            <a:endParaRPr lang="nl-NL"/>
          </a:p>
        </p:txBody>
      </p:sp>
    </p:spTree>
    <p:extLst>
      <p:ext uri="{BB962C8B-B14F-4D97-AF65-F5344CB8AC3E}">
        <p14:creationId xmlns:p14="http://schemas.microsoft.com/office/powerpoint/2010/main" val="1092343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When</a:t>
            </a:r>
            <a:r>
              <a:rPr lang="nl-NL" baseline="0" dirty="0"/>
              <a:t> reading the </a:t>
            </a:r>
            <a:r>
              <a:rPr lang="nl-NL" baseline="0" dirty="0" err="1"/>
              <a:t>ChoC</a:t>
            </a:r>
            <a:r>
              <a:rPr lang="nl-NL" baseline="0" dirty="0"/>
              <a:t> </a:t>
            </a:r>
            <a:r>
              <a:rPr lang="nl-NL" baseline="0" dirty="0" err="1"/>
              <a:t>requirements</a:t>
            </a:r>
            <a:r>
              <a:rPr lang="nl-NL" baseline="0" dirty="0"/>
              <a:t>, </a:t>
            </a:r>
            <a:r>
              <a:rPr lang="nl-NL" baseline="0" dirty="0" err="1"/>
              <a:t>you’ll</a:t>
            </a:r>
            <a:r>
              <a:rPr lang="nl-NL" baseline="0" dirty="0"/>
              <a:t> </a:t>
            </a:r>
            <a:r>
              <a:rPr lang="nl-NL" baseline="0" dirty="0" err="1"/>
              <a:t>notice</a:t>
            </a:r>
            <a:r>
              <a:rPr lang="nl-NL" baseline="0" dirty="0"/>
              <a:t> a column </a:t>
            </a:r>
            <a:r>
              <a:rPr lang="nl-NL" baseline="0" dirty="0" err="1"/>
              <a:t>entitled</a:t>
            </a:r>
            <a:r>
              <a:rPr lang="nl-NL" baseline="0" dirty="0"/>
              <a:t> TL </a:t>
            </a:r>
            <a:r>
              <a:rPr lang="nl-NL" baseline="0" dirty="0" err="1"/>
              <a:t>for</a:t>
            </a:r>
            <a:r>
              <a:rPr lang="nl-NL" baseline="0" dirty="0"/>
              <a:t> </a:t>
            </a:r>
            <a:r>
              <a:rPr lang="nl-NL" baseline="0" dirty="0" err="1"/>
              <a:t>traceability</a:t>
            </a:r>
            <a:r>
              <a:rPr lang="nl-NL" baseline="0" dirty="0"/>
              <a:t> level. </a:t>
            </a:r>
            <a:r>
              <a:rPr lang="nl-NL" baseline="0" dirty="0" err="1"/>
              <a:t>This</a:t>
            </a:r>
            <a:r>
              <a:rPr lang="nl-NL" baseline="0" dirty="0"/>
              <a:t> column </a:t>
            </a:r>
            <a:r>
              <a:rPr lang="nl-NL" baseline="0" dirty="0" err="1"/>
              <a:t>indicates</a:t>
            </a:r>
            <a:r>
              <a:rPr lang="nl-NL" baseline="0" dirty="0"/>
              <a:t> </a:t>
            </a:r>
            <a:r>
              <a:rPr lang="nl-NL" baseline="0" dirty="0" err="1"/>
              <a:t>to</a:t>
            </a:r>
            <a:r>
              <a:rPr lang="nl-NL" baseline="0" dirty="0"/>
              <a:t> </a:t>
            </a:r>
            <a:r>
              <a:rPr lang="nl-NL" baseline="0" dirty="0" err="1"/>
              <a:t>which</a:t>
            </a:r>
            <a:r>
              <a:rPr lang="nl-NL" baseline="0" dirty="0"/>
              <a:t> </a:t>
            </a:r>
            <a:r>
              <a:rPr lang="nl-NL" baseline="0" dirty="0" err="1"/>
              <a:t>traceability</a:t>
            </a:r>
            <a:r>
              <a:rPr lang="nl-NL" baseline="0" dirty="0"/>
              <a:t> level the control point </a:t>
            </a:r>
            <a:r>
              <a:rPr lang="nl-NL" baseline="0" dirty="0" err="1"/>
              <a:t>applies</a:t>
            </a:r>
            <a:r>
              <a:rPr lang="nl-NL" baseline="0" dirty="0"/>
              <a:t> </a:t>
            </a:r>
            <a:r>
              <a:rPr lang="nl-NL" baseline="0" dirty="0" err="1"/>
              <a:t>to</a:t>
            </a:r>
            <a:r>
              <a:rPr lang="nl-NL" baseline="0" dirty="0"/>
              <a:t>. </a:t>
            </a:r>
            <a:r>
              <a:rPr lang="nl-NL" baseline="0" dirty="0" err="1"/>
              <a:t>If</a:t>
            </a:r>
            <a:r>
              <a:rPr lang="nl-NL" baseline="0" dirty="0"/>
              <a:t> the column is blank, the control point </a:t>
            </a:r>
            <a:r>
              <a:rPr lang="nl-NL" baseline="0" dirty="0" err="1"/>
              <a:t>applies</a:t>
            </a:r>
            <a:r>
              <a:rPr lang="nl-NL" baseline="0" dirty="0"/>
              <a:t> </a:t>
            </a:r>
            <a:r>
              <a:rPr lang="nl-NL" baseline="0" dirty="0" err="1"/>
              <a:t>to</a:t>
            </a:r>
            <a:r>
              <a:rPr lang="nl-NL" baseline="0" dirty="0"/>
              <a:t> product of </a:t>
            </a:r>
            <a:r>
              <a:rPr lang="nl-NL" baseline="0" dirty="0" err="1"/>
              <a:t>all</a:t>
            </a:r>
            <a:r>
              <a:rPr lang="nl-NL" baseline="0" dirty="0"/>
              <a:t> </a:t>
            </a:r>
            <a:r>
              <a:rPr lang="nl-NL" baseline="0" dirty="0" err="1"/>
              <a:t>traceability</a:t>
            </a:r>
            <a:r>
              <a:rPr lang="nl-NL" baseline="0" dirty="0"/>
              <a:t> levels. </a:t>
            </a:r>
            <a:r>
              <a:rPr lang="nl-NL" baseline="0" dirty="0" err="1"/>
              <a:t>If</a:t>
            </a:r>
            <a:r>
              <a:rPr lang="nl-NL" baseline="0" dirty="0"/>
              <a:t> </a:t>
            </a:r>
            <a:r>
              <a:rPr lang="nl-NL" baseline="0" dirty="0" err="1"/>
              <a:t>it</a:t>
            </a:r>
            <a:r>
              <a:rPr lang="nl-NL" baseline="0" dirty="0"/>
              <a:t> is </a:t>
            </a:r>
            <a:r>
              <a:rPr lang="nl-NL" baseline="0" dirty="0" err="1"/>
              <a:t>secified</a:t>
            </a:r>
            <a:r>
              <a:rPr lang="nl-NL" baseline="0" dirty="0"/>
              <a:t> IP, SG, or MB, </a:t>
            </a:r>
            <a:r>
              <a:rPr lang="nl-NL" baseline="0" dirty="0" err="1"/>
              <a:t>this</a:t>
            </a:r>
            <a:r>
              <a:rPr lang="nl-NL" baseline="0" dirty="0"/>
              <a:t> means </a:t>
            </a:r>
            <a:r>
              <a:rPr lang="nl-NL" baseline="0" dirty="0" err="1"/>
              <a:t>that</a:t>
            </a:r>
            <a:r>
              <a:rPr lang="nl-NL" baseline="0" dirty="0"/>
              <a:t> the control point </a:t>
            </a:r>
            <a:r>
              <a:rPr lang="nl-NL" baseline="0" dirty="0" err="1"/>
              <a:t>only</a:t>
            </a:r>
            <a:r>
              <a:rPr lang="nl-NL" baseline="0" dirty="0"/>
              <a:t> </a:t>
            </a:r>
            <a:r>
              <a:rPr lang="nl-NL" baseline="0" dirty="0" err="1"/>
              <a:t>applies</a:t>
            </a:r>
            <a:r>
              <a:rPr lang="nl-NL" baseline="0" dirty="0"/>
              <a:t> </a:t>
            </a:r>
            <a:r>
              <a:rPr lang="nl-NL" baseline="0" dirty="0" err="1"/>
              <a:t>to</a:t>
            </a:r>
            <a:r>
              <a:rPr lang="nl-NL" baseline="0" dirty="0"/>
              <a:t> the </a:t>
            </a:r>
            <a:r>
              <a:rPr lang="nl-NL" baseline="0" dirty="0" err="1"/>
              <a:t>specified</a:t>
            </a:r>
            <a:r>
              <a:rPr lang="nl-NL" baseline="0" dirty="0"/>
              <a:t> </a:t>
            </a:r>
            <a:r>
              <a:rPr lang="nl-NL" baseline="0" dirty="0" err="1"/>
              <a:t>TLs</a:t>
            </a:r>
            <a:r>
              <a:rPr lang="nl-NL" baseline="0" dirty="0"/>
              <a:t>. </a:t>
            </a:r>
          </a:p>
          <a:p>
            <a:endParaRPr lang="nl-NL" baseline="0" dirty="0"/>
          </a:p>
          <a:p>
            <a:r>
              <a:rPr lang="nl-NL" baseline="0" dirty="0"/>
              <a:t>In the </a:t>
            </a:r>
            <a:r>
              <a:rPr lang="nl-NL" baseline="0" dirty="0" err="1"/>
              <a:t>text</a:t>
            </a:r>
            <a:r>
              <a:rPr lang="nl-NL" baseline="0" dirty="0"/>
              <a:t> of </a:t>
            </a:r>
            <a:r>
              <a:rPr lang="nl-NL" baseline="0" dirty="0" err="1"/>
              <a:t>some</a:t>
            </a:r>
            <a:r>
              <a:rPr lang="nl-NL" baseline="0" dirty="0"/>
              <a:t> of the control points, </a:t>
            </a:r>
            <a:r>
              <a:rPr lang="nl-NL" baseline="0" dirty="0" err="1"/>
              <a:t>you</a:t>
            </a:r>
            <a:r>
              <a:rPr lang="nl-NL" baseline="0" dirty="0"/>
              <a:t> </a:t>
            </a:r>
            <a:r>
              <a:rPr lang="nl-NL" baseline="0" dirty="0" err="1"/>
              <a:t>may</a:t>
            </a:r>
            <a:r>
              <a:rPr lang="nl-NL" baseline="0" dirty="0"/>
              <a:t> </a:t>
            </a:r>
            <a:r>
              <a:rPr lang="nl-NL" baseline="0" dirty="0" err="1"/>
              <a:t>find</a:t>
            </a:r>
            <a:r>
              <a:rPr lang="nl-NL" baseline="0" dirty="0"/>
              <a:t> </a:t>
            </a:r>
            <a:r>
              <a:rPr lang="nl-NL" baseline="0" dirty="0" err="1"/>
              <a:t>an</a:t>
            </a:r>
            <a:r>
              <a:rPr lang="nl-NL" baseline="0" dirty="0"/>
              <a:t> asterisk. The asterisk is </a:t>
            </a:r>
            <a:r>
              <a:rPr lang="nl-NL" baseline="0" dirty="0" err="1"/>
              <a:t>an</a:t>
            </a:r>
            <a:r>
              <a:rPr lang="nl-NL" baseline="0" dirty="0"/>
              <a:t> </a:t>
            </a:r>
            <a:r>
              <a:rPr lang="nl-NL" baseline="0" dirty="0" err="1"/>
              <a:t>indication</a:t>
            </a:r>
            <a:r>
              <a:rPr lang="nl-NL" baseline="0" dirty="0"/>
              <a:t> </a:t>
            </a:r>
            <a:r>
              <a:rPr lang="nl-NL" baseline="0" dirty="0" err="1"/>
              <a:t>that</a:t>
            </a:r>
            <a:r>
              <a:rPr lang="nl-NL" baseline="0" dirty="0"/>
              <a:t> more details are </a:t>
            </a:r>
            <a:r>
              <a:rPr lang="nl-NL" baseline="0" dirty="0" err="1"/>
              <a:t>provided</a:t>
            </a:r>
            <a:r>
              <a:rPr lang="nl-NL" baseline="0" dirty="0"/>
              <a:t> in the product annex.</a:t>
            </a:r>
            <a:endParaRPr lang="nl-NL" dirty="0"/>
          </a:p>
        </p:txBody>
      </p:sp>
      <p:sp>
        <p:nvSpPr>
          <p:cNvPr id="4" name="Slide Number Placeholder 3"/>
          <p:cNvSpPr>
            <a:spLocks noGrp="1"/>
          </p:cNvSpPr>
          <p:nvPr>
            <p:ph type="sldNum" sz="quarter" idx="10"/>
          </p:nvPr>
        </p:nvSpPr>
        <p:spPr/>
        <p:txBody>
          <a:bodyPr/>
          <a:lstStyle/>
          <a:p>
            <a:fld id="{87F6BEB2-69A0-4503-B2CD-F2BD402F4181}" type="slidenum">
              <a:rPr lang="nl-NL" smtClean="0"/>
              <a:t>8</a:t>
            </a:fld>
            <a:endParaRPr lang="nl-NL"/>
          </a:p>
        </p:txBody>
      </p:sp>
    </p:spTree>
    <p:extLst>
      <p:ext uri="{BB962C8B-B14F-4D97-AF65-F5344CB8AC3E}">
        <p14:creationId xmlns:p14="http://schemas.microsoft.com/office/powerpoint/2010/main" val="2011718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D0307A-885B-4137-AF00-B609DE37A29E}" type="slidenum">
              <a:rPr lang="fr-FR" smtClean="0"/>
              <a:t>9</a:t>
            </a:fld>
            <a:endParaRPr lang="fr-FR"/>
          </a:p>
        </p:txBody>
      </p:sp>
    </p:spTree>
    <p:extLst>
      <p:ext uri="{BB962C8B-B14F-4D97-AF65-F5344CB8AC3E}">
        <p14:creationId xmlns:p14="http://schemas.microsoft.com/office/powerpoint/2010/main" val="3304772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For SCAs who operate under IP or SG level, the first audit must be conducted no later than 4 months after they have received their first purchase of UTZ product. That means</a:t>
            </a:r>
            <a:r>
              <a:rPr lang="en-GB" sz="1200" kern="1200" baseline="0" dirty="0">
                <a:solidFill>
                  <a:schemeClr val="tx1"/>
                </a:solidFill>
                <a:effectLst/>
                <a:latin typeface="+mn-lt"/>
                <a:ea typeface="+mn-ea"/>
                <a:cs typeface="+mn-cs"/>
              </a:rPr>
              <a:t> the audit must take place latest 4 months after the date that</a:t>
            </a:r>
            <a:r>
              <a:rPr lang="en-GB" sz="1200" kern="1200" dirty="0">
                <a:solidFill>
                  <a:schemeClr val="tx1"/>
                </a:solidFill>
                <a:effectLst/>
                <a:latin typeface="+mn-lt"/>
                <a:ea typeface="+mn-ea"/>
                <a:cs typeface="+mn-cs"/>
              </a:rPr>
              <a:t> the SCA</a:t>
            </a:r>
            <a:r>
              <a:rPr lang="en-GB" sz="1200" kern="1200" baseline="0" dirty="0">
                <a:solidFill>
                  <a:schemeClr val="tx1"/>
                </a:solidFill>
                <a:effectLst/>
                <a:latin typeface="+mn-lt"/>
                <a:ea typeface="+mn-ea"/>
                <a:cs typeface="+mn-cs"/>
              </a:rPr>
              <a:t> has physically received the input goods or raw material in their warehouse.</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Now, if they have an audit before</a:t>
            </a:r>
            <a:r>
              <a:rPr lang="en-GB" sz="1200" kern="1200" baseline="0" dirty="0">
                <a:solidFill>
                  <a:schemeClr val="tx1"/>
                </a:solidFill>
                <a:effectLst/>
                <a:latin typeface="+mn-lt"/>
                <a:ea typeface="+mn-ea"/>
                <a:cs typeface="+mn-cs"/>
              </a:rPr>
              <a:t> the 1</a:t>
            </a:r>
            <a:r>
              <a:rPr lang="en-GB" sz="1200" kern="1200" baseline="30000" dirty="0">
                <a:solidFill>
                  <a:schemeClr val="tx1"/>
                </a:solidFill>
                <a:effectLst/>
                <a:latin typeface="+mn-lt"/>
                <a:ea typeface="+mn-ea"/>
                <a:cs typeface="+mn-cs"/>
              </a:rPr>
              <a:t>st</a:t>
            </a:r>
            <a:r>
              <a:rPr lang="en-GB" sz="1200" kern="1200" baseline="0" dirty="0">
                <a:solidFill>
                  <a:schemeClr val="tx1"/>
                </a:solidFill>
                <a:effectLst/>
                <a:latin typeface="+mn-lt"/>
                <a:ea typeface="+mn-ea"/>
                <a:cs typeface="+mn-cs"/>
              </a:rPr>
              <a:t> purchase received date, this is also fine, but this is then considered to be a preps audit, as the member has not started to produce yet because it has not received any UTZ input products yet.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auditor verifies the records requested in the </a:t>
            </a:r>
            <a:r>
              <a:rPr lang="en-GB" sz="1200" kern="1200" dirty="0" err="1">
                <a:solidFill>
                  <a:schemeClr val="tx1"/>
                </a:solidFill>
                <a:effectLst/>
                <a:latin typeface="+mn-lt"/>
                <a:ea typeface="+mn-ea"/>
                <a:cs typeface="+mn-cs"/>
              </a:rPr>
              <a:t>ChoC</a:t>
            </a:r>
            <a:r>
              <a:rPr lang="en-GB" sz="1200" kern="1200" dirty="0">
                <a:solidFill>
                  <a:schemeClr val="tx1"/>
                </a:solidFill>
                <a:effectLst/>
                <a:latin typeface="+mn-lt"/>
                <a:ea typeface="+mn-ea"/>
                <a:cs typeface="+mn-cs"/>
              </a:rPr>
              <a:t> for the 4 months prior to the date of audit in order to have an overview of the record keeping of the organization. The records must comply with the </a:t>
            </a:r>
            <a:r>
              <a:rPr lang="en-GB" sz="1200" kern="1200" dirty="0" err="1">
                <a:solidFill>
                  <a:schemeClr val="tx1"/>
                </a:solidFill>
                <a:effectLst/>
                <a:latin typeface="+mn-lt"/>
                <a:ea typeface="+mn-ea"/>
                <a:cs typeface="+mn-cs"/>
              </a:rPr>
              <a:t>ChoC</a:t>
            </a:r>
            <a:r>
              <a:rPr lang="en-GB" sz="1200" kern="1200" dirty="0">
                <a:solidFill>
                  <a:schemeClr val="tx1"/>
                </a:solidFill>
                <a:effectLst/>
                <a:latin typeface="+mn-lt"/>
                <a:ea typeface="+mn-ea"/>
                <a:cs typeface="+mn-cs"/>
              </a:rPr>
              <a:t> requirements from the beginning of the validity of the certificate.</a:t>
            </a:r>
            <a:endParaRPr lang="en-US"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Product received more than 4 months before the audit date cannot be claimed as UTZ</a:t>
            </a:r>
            <a:r>
              <a:rPr lang="en-GB" sz="1200" kern="1200" baseline="0" dirty="0">
                <a:solidFill>
                  <a:schemeClr val="tx1"/>
                </a:solidFill>
                <a:effectLst/>
                <a:latin typeface="+mn-lt"/>
                <a:ea typeface="+mn-ea"/>
                <a:cs typeface="+mn-cs"/>
              </a:rPr>
              <a:t> and </a:t>
            </a:r>
            <a:r>
              <a:rPr lang="en-GB" sz="1200" kern="1200" dirty="0">
                <a:solidFill>
                  <a:schemeClr val="tx1"/>
                </a:solidFill>
                <a:effectLst/>
                <a:latin typeface="+mn-lt"/>
                <a:ea typeface="+mn-ea"/>
                <a:cs typeface="+mn-cs"/>
              </a:rPr>
              <a:t>SCAs cannot sell UTZ product until they have received a valid certificate.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if the audit for instance takes place</a:t>
            </a:r>
            <a:r>
              <a:rPr lang="en-GB" sz="1200" kern="1200" baseline="0" dirty="0">
                <a:solidFill>
                  <a:schemeClr val="tx1"/>
                </a:solidFill>
                <a:effectLst/>
                <a:latin typeface="+mn-lt"/>
                <a:ea typeface="+mn-ea"/>
                <a:cs typeface="+mn-cs"/>
              </a:rPr>
              <a:t> on the 23rd of Feb 2016, then UTZ certified raw material (input product) that was received in the warehouse up to 23 Oct 2015 can be used to produce UTZ certified output product. Also, the auditor must review records back to 23 Oct 2015.</a:t>
            </a:r>
          </a:p>
          <a:p>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Then,</a:t>
            </a:r>
            <a:r>
              <a:rPr lang="en-GB" sz="1200" kern="1200" baseline="0" dirty="0">
                <a:solidFill>
                  <a:schemeClr val="tx1"/>
                </a:solidFill>
                <a:effectLst/>
                <a:latin typeface="+mn-lt"/>
                <a:ea typeface="+mn-ea"/>
                <a:cs typeface="+mn-cs"/>
              </a:rPr>
              <a:t> lets talk about the start date of the certificate.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SCAs who operate at IP or SG level, the validity of the first certificate starts on the date that the SCA received their first purchase of UTZ product.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the SCA has not received any UTZ product yet, the validity of the first certificate starts when the certification decision is taken by the CB.</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5F94A44-D18C-42E4-80C6-2312710FE933}" type="slidenum">
              <a:rPr lang="nl-NL" smtClean="0">
                <a:solidFill>
                  <a:prstClr val="black"/>
                </a:solidFill>
              </a:rPr>
              <a:pPr/>
              <a:t>10</a:t>
            </a:fld>
            <a:endParaRPr lang="nl-NL">
              <a:solidFill>
                <a:prstClr val="black"/>
              </a:solidFill>
            </a:endParaRPr>
          </a:p>
        </p:txBody>
      </p:sp>
    </p:spTree>
    <p:extLst>
      <p:ext uri="{BB962C8B-B14F-4D97-AF65-F5344CB8AC3E}">
        <p14:creationId xmlns:p14="http://schemas.microsoft.com/office/powerpoint/2010/main" val="892512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coffe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en-US"/>
              <a:t>Click to edit Master title style</a:t>
            </a:r>
            <a:endParaRPr lang="nl-NL"/>
          </a:p>
        </p:txBody>
      </p:sp>
    </p:spTree>
    <p:extLst>
      <p:ext uri="{BB962C8B-B14F-4D97-AF65-F5344CB8AC3E}">
        <p14:creationId xmlns:p14="http://schemas.microsoft.com/office/powerpoint/2010/main" val="31996677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471056"/>
            <a:ext cx="4038600" cy="4856922"/>
          </a:xfrm>
          <a:prstGeom prst="rect">
            <a:avLst/>
          </a:prstGeom>
        </p:spPr>
        <p:txBody>
          <a:bodyPr/>
          <a:lstStyle>
            <a:lvl1pPr marL="457200" indent="-457200">
              <a:buFont typeface="Arial"/>
              <a:buChar char="•"/>
              <a:defRPr sz="2800"/>
            </a:lvl1pPr>
            <a:lvl2pPr marL="800100" indent="-342900">
              <a:buFont typeface="Arial"/>
              <a:buChar char="•"/>
              <a:defRPr sz="2400"/>
            </a:lvl2pPr>
            <a:lvl3pPr marL="1257300" indent="-342900">
              <a:buFont typeface="Arial"/>
              <a:buChar char="•"/>
              <a:defRPr sz="2000"/>
            </a:lvl3pPr>
            <a:lvl4pPr marL="1657350" indent="-285750">
              <a:buFont typeface="Arial"/>
              <a:buChar char="•"/>
              <a:defRPr sz="1800"/>
            </a:lvl4pPr>
            <a:lvl5pPr marL="2114550" indent="-285750">
              <a:buFont typeface="Arial"/>
              <a:buChar cha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71056"/>
            <a:ext cx="4038600" cy="4856922"/>
          </a:xfrm>
          <a:prstGeom prst="rect">
            <a:avLst/>
          </a:prstGeom>
        </p:spPr>
        <p:txBody>
          <a:bodyPr/>
          <a:lstStyle>
            <a:lvl1pPr marL="457200" indent="-457200">
              <a:buFont typeface="Arial"/>
              <a:buChar char="•"/>
              <a:defRPr sz="2800"/>
            </a:lvl1pPr>
            <a:lvl2pPr marL="800100" indent="-342900">
              <a:buFont typeface="Arial"/>
              <a:buChar char="•"/>
              <a:defRPr sz="2400"/>
            </a:lvl2pPr>
            <a:lvl3pPr marL="1257300" indent="-342900">
              <a:buFont typeface="Arial"/>
              <a:buChar char="•"/>
              <a:defRPr sz="2000"/>
            </a:lvl3pPr>
            <a:lvl4pPr marL="1657350" indent="-285750">
              <a:buFont typeface="Arial"/>
              <a:buChar char="•"/>
              <a:defRPr sz="1800"/>
            </a:lvl4pPr>
            <a:lvl5pPr marL="2114550" indent="-285750">
              <a:buFont typeface="Arial"/>
              <a:buChar cha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70084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786292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471056"/>
            <a:ext cx="4038600" cy="4856922"/>
          </a:xfrm>
        </p:spPr>
        <p:txBody>
          <a:bodyPr/>
          <a:lstStyle>
            <a:lvl1pPr marL="457200" indent="-457200">
              <a:buFont typeface="Arial"/>
              <a:buChar char="•"/>
              <a:defRPr sz="2800"/>
            </a:lvl1pPr>
            <a:lvl2pPr marL="800100" indent="-342900">
              <a:buFont typeface="Arial"/>
              <a:buChar char="•"/>
              <a:defRPr sz="2400"/>
            </a:lvl2pPr>
            <a:lvl3pPr marL="1257300" indent="-342900">
              <a:buFont typeface="Arial"/>
              <a:buChar char="•"/>
              <a:defRPr sz="2000"/>
            </a:lvl3pPr>
            <a:lvl4pPr marL="1657350" indent="-285750">
              <a:buFont typeface="Arial"/>
              <a:buChar char="•"/>
              <a:defRPr sz="1800"/>
            </a:lvl4pPr>
            <a:lvl5pPr marL="2114550" indent="-285750">
              <a:buFont typeface="Arial"/>
              <a:buChar cha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71056"/>
            <a:ext cx="4038600" cy="4856922"/>
          </a:xfrm>
        </p:spPr>
        <p:txBody>
          <a:bodyPr/>
          <a:lstStyle>
            <a:lvl1pPr marL="457200" indent="-457200">
              <a:buFont typeface="Arial"/>
              <a:buChar char="•"/>
              <a:defRPr sz="2800"/>
            </a:lvl1pPr>
            <a:lvl2pPr marL="800100" indent="-342900">
              <a:buFont typeface="Arial"/>
              <a:buChar char="•"/>
              <a:defRPr sz="2400"/>
            </a:lvl2pPr>
            <a:lvl3pPr marL="1257300" indent="-342900">
              <a:buFont typeface="Arial"/>
              <a:buChar char="•"/>
              <a:defRPr sz="2000"/>
            </a:lvl3pPr>
            <a:lvl4pPr marL="1657350" indent="-285750">
              <a:buFont typeface="Arial"/>
              <a:buChar char="•"/>
              <a:defRPr sz="1800"/>
            </a:lvl4pPr>
            <a:lvl5pPr marL="2114550" indent="-285750">
              <a:buFont typeface="Arial"/>
              <a:buChar cha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57279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Only head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2030251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447908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Intro coffe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en-US"/>
              <a:t>Click to edit Master title style</a:t>
            </a:r>
            <a:endParaRPr lang="nl-NL"/>
          </a:p>
        </p:txBody>
      </p:sp>
    </p:spTree>
    <p:extLst>
      <p:ext uri="{BB962C8B-B14F-4D97-AF65-F5344CB8AC3E}">
        <p14:creationId xmlns:p14="http://schemas.microsoft.com/office/powerpoint/2010/main" val="2488363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tro tea">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3981444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tro gener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en-US"/>
              <a:t>Click to edit Master title style</a:t>
            </a:r>
            <a:endParaRPr lang="nl-NL"/>
          </a:p>
        </p:txBody>
      </p:sp>
    </p:spTree>
    <p:extLst>
      <p:ext uri="{BB962C8B-B14F-4D97-AF65-F5344CB8AC3E}">
        <p14:creationId xmlns:p14="http://schemas.microsoft.com/office/powerpoint/2010/main" val="2649304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ubchapter">
    <p:spTree>
      <p:nvGrpSpPr>
        <p:cNvPr id="1" name=""/>
        <p:cNvGrpSpPr/>
        <p:nvPr/>
      </p:nvGrpSpPr>
      <p:grpSpPr>
        <a:xfrm>
          <a:off x="0" y="0"/>
          <a:ext cx="0" cy="0"/>
          <a:chOff x="0" y="0"/>
          <a:chExt cx="0" cy="0"/>
        </a:xfrm>
      </p:grpSpPr>
      <p:sp>
        <p:nvSpPr>
          <p:cNvPr id="2" name="Title 1"/>
          <p:cNvSpPr>
            <a:spLocks noGrp="1"/>
          </p:cNvSpPr>
          <p:nvPr>
            <p:ph type="title"/>
          </p:nvPr>
        </p:nvSpPr>
        <p:spPr>
          <a:xfrm>
            <a:off x="324000" y="3100635"/>
            <a:ext cx="3888000" cy="1200329"/>
          </a:xfrm>
        </p:spPr>
        <p:txBody>
          <a:bodyPr>
            <a:spAutoFit/>
          </a:bodyPr>
          <a:lstStyle>
            <a:lvl1pPr>
              <a:defRPr sz="3600">
                <a:solidFill>
                  <a:schemeClr val="bg1"/>
                </a:solidFill>
                <a:latin typeface="Corbel" panose="020B0503020204020204" pitchFamily="34" charset="0"/>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5816" y="1628800"/>
            <a:ext cx="1260000" cy="1260000"/>
          </a:xfrm>
          <a:prstGeom prst="rect">
            <a:avLst/>
          </a:prstGeom>
        </p:spPr>
      </p:pic>
    </p:spTree>
    <p:extLst>
      <p:ext uri="{BB962C8B-B14F-4D97-AF65-F5344CB8AC3E}">
        <p14:creationId xmlns:p14="http://schemas.microsoft.com/office/powerpoint/2010/main" val="3621498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10267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cocoa">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11277586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column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sz="half" idx="1"/>
          </p:nvPr>
        </p:nvSpPr>
        <p:spPr>
          <a:xfrm>
            <a:off x="457200" y="1471056"/>
            <a:ext cx="4038600" cy="4856922"/>
          </a:xfrm>
        </p:spPr>
        <p:txBody>
          <a:bodyPr/>
          <a:lstStyle>
            <a:lvl1pPr marL="457200" indent="-457200">
              <a:buFont typeface="Arial"/>
              <a:buChar char="•"/>
              <a:defRPr sz="2800"/>
            </a:lvl1pPr>
            <a:lvl2pPr marL="800100" indent="-342900">
              <a:buFont typeface="Arial"/>
              <a:buChar char="•"/>
              <a:defRPr sz="2400"/>
            </a:lvl2pPr>
            <a:lvl3pPr marL="1257300" indent="-342900">
              <a:buFont typeface="Arial"/>
              <a:buChar char="•"/>
              <a:defRPr sz="2000"/>
            </a:lvl3pPr>
            <a:lvl4pPr marL="1657350" indent="-285750">
              <a:buFont typeface="Arial"/>
              <a:buChar char="•"/>
              <a:defRPr sz="1800"/>
            </a:lvl4pPr>
            <a:lvl5pPr marL="2114550" indent="-285750">
              <a:buFont typeface="Arial"/>
              <a:buChar cha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471056"/>
            <a:ext cx="4038600" cy="4856922"/>
          </a:xfrm>
        </p:spPr>
        <p:txBody>
          <a:bodyPr/>
          <a:lstStyle>
            <a:lvl1pPr marL="457200" indent="-457200">
              <a:buFont typeface="Arial"/>
              <a:buChar char="•"/>
              <a:defRPr sz="2800"/>
            </a:lvl1pPr>
            <a:lvl2pPr marL="800100" indent="-342900">
              <a:buFont typeface="Arial"/>
              <a:buChar char="•"/>
              <a:defRPr sz="2400"/>
            </a:lvl2pPr>
            <a:lvl3pPr marL="1257300" indent="-342900">
              <a:buFont typeface="Arial"/>
              <a:buChar char="•"/>
              <a:defRPr sz="2000"/>
            </a:lvl3pPr>
            <a:lvl4pPr marL="1657350" indent="-285750">
              <a:buFont typeface="Arial"/>
              <a:buChar char="•"/>
              <a:defRPr sz="1800"/>
            </a:lvl4pPr>
            <a:lvl5pPr marL="2114550" indent="-285750">
              <a:buFont typeface="Arial"/>
              <a:buChar cha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95299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Only head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Tree>
    <p:extLst>
      <p:ext uri="{BB962C8B-B14F-4D97-AF65-F5344CB8AC3E}">
        <p14:creationId xmlns:p14="http://schemas.microsoft.com/office/powerpoint/2010/main" val="6931883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8874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Intro cocoa">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12344344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Intro gener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en-US"/>
              <a:t>Click to edit Master title style</a:t>
            </a:r>
            <a:endParaRPr lang="nl-NL"/>
          </a:p>
        </p:txBody>
      </p:sp>
    </p:spTree>
    <p:extLst>
      <p:ext uri="{BB962C8B-B14F-4D97-AF65-F5344CB8AC3E}">
        <p14:creationId xmlns:p14="http://schemas.microsoft.com/office/powerpoint/2010/main" val="1216720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84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utro coffe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5738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utro cocoa">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905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utro tea">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0401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Outro general">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9297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tea">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3977734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 general">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en-US"/>
              <a:t>Click to edit Master title style</a:t>
            </a:r>
            <a:endParaRPr lang="nl-NL"/>
          </a:p>
        </p:txBody>
      </p:sp>
    </p:spTree>
    <p:extLst>
      <p:ext uri="{BB962C8B-B14F-4D97-AF65-F5344CB8AC3E}">
        <p14:creationId xmlns:p14="http://schemas.microsoft.com/office/powerpoint/2010/main" val="1216720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 colum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Titelstijl van model bewerken</a:t>
            </a:r>
          </a:p>
        </p:txBody>
      </p:sp>
      <p:sp>
        <p:nvSpPr>
          <p:cNvPr id="3" name="Tijdelijke aanduiding voor inhoud 2"/>
          <p:cNvSpPr>
            <a:spLocks noGrp="1"/>
          </p:cNvSpPr>
          <p:nvPr>
            <p:ph idx="1"/>
          </p:nvPr>
        </p:nvSpPr>
        <p:spPr>
          <a:xfrm>
            <a:off x="457200" y="1474374"/>
            <a:ext cx="8229600" cy="4864366"/>
          </a:xfrm>
          <a:prstGeom prst="rect">
            <a:avLst/>
          </a:prstGeo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97796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Intro cocoa">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12344344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Empty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474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utro cocoa">
    <p:bg>
      <p:bgPr>
        <a:blipFill rotWithShape="1">
          <a:blip r:embed="rId2" cstate="screen">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3104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Intro coffee">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en-US"/>
              <a:t>Click to edit Master title style</a:t>
            </a:r>
            <a:endParaRPr lang="nl-NL"/>
          </a:p>
        </p:txBody>
      </p:sp>
    </p:spTree>
    <p:extLst>
      <p:ext uri="{BB962C8B-B14F-4D97-AF65-F5344CB8AC3E}">
        <p14:creationId xmlns:p14="http://schemas.microsoft.com/office/powerpoint/2010/main" val="39359295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hyperlink" Target="http://www.utzcertified.org/" TargetMode="External"/><Relationship Id="rId13" Type="http://schemas.openxmlformats.org/officeDocument/2006/relationships/image" Target="../media/image15.jpeg"/><Relationship Id="rId3" Type="http://schemas.openxmlformats.org/officeDocument/2006/relationships/image" Target="../media/image16.jpg"/><Relationship Id="rId7" Type="http://schemas.openxmlformats.org/officeDocument/2006/relationships/hyperlink" Target="https://www.linkedin.com/company/utz-certified" TargetMode="External"/><Relationship Id="rId12" Type="http://schemas.openxmlformats.org/officeDocument/2006/relationships/image" Target="../media/image14.png"/><Relationship Id="rId2" Type="http://schemas.openxmlformats.org/officeDocument/2006/relationships/theme" Target="../theme/theme10.xml"/><Relationship Id="rId1" Type="http://schemas.openxmlformats.org/officeDocument/2006/relationships/slideLayout" Target="../slideLayouts/slideLayout28.xml"/><Relationship Id="rId6" Type="http://schemas.openxmlformats.org/officeDocument/2006/relationships/hyperlink" Target="http://www.youtube.com/user/utzcertified" TargetMode="External"/><Relationship Id="rId11" Type="http://schemas.openxmlformats.org/officeDocument/2006/relationships/image" Target="../media/image13.emf"/><Relationship Id="rId5" Type="http://schemas.openxmlformats.org/officeDocument/2006/relationships/hyperlink" Target="https://twitter.com/#!/UTZCERTIFIED" TargetMode="External"/><Relationship Id="rId10" Type="http://schemas.openxmlformats.org/officeDocument/2006/relationships/image" Target="../media/image12.jpeg"/><Relationship Id="rId4" Type="http://schemas.openxmlformats.org/officeDocument/2006/relationships/hyperlink" Target="http://www.facebook.com/utzcertified" TargetMode="External"/><Relationship Id="rId9" Type="http://schemas.openxmlformats.org/officeDocument/2006/relationships/image" Target="../media/image11.jpeg"/></Relationships>
</file>

<file path=ppt/slideMasters/_rels/slideMaster11.xml.rels><?xml version="1.0" encoding="UTF-8" standalone="yes"?>
<Relationships xmlns="http://schemas.openxmlformats.org/package/2006/relationships"><Relationship Id="rId8" Type="http://schemas.openxmlformats.org/officeDocument/2006/relationships/hyperlink" Target="http://www.utzcertified.org/" TargetMode="External"/><Relationship Id="rId13" Type="http://schemas.openxmlformats.org/officeDocument/2006/relationships/image" Target="../media/image15.jpeg"/><Relationship Id="rId3" Type="http://schemas.openxmlformats.org/officeDocument/2006/relationships/image" Target="../media/image17.jpg"/><Relationship Id="rId7" Type="http://schemas.openxmlformats.org/officeDocument/2006/relationships/hyperlink" Target="https://www.linkedin.com/company/utz-certified" TargetMode="External"/><Relationship Id="rId12" Type="http://schemas.openxmlformats.org/officeDocument/2006/relationships/image" Target="../media/image14.png"/><Relationship Id="rId2" Type="http://schemas.openxmlformats.org/officeDocument/2006/relationships/theme" Target="../theme/theme11.xml"/><Relationship Id="rId1" Type="http://schemas.openxmlformats.org/officeDocument/2006/relationships/slideLayout" Target="../slideLayouts/slideLayout29.xml"/><Relationship Id="rId6" Type="http://schemas.openxmlformats.org/officeDocument/2006/relationships/hyperlink" Target="http://www.youtube.com/user/utzcertified" TargetMode="External"/><Relationship Id="rId11" Type="http://schemas.openxmlformats.org/officeDocument/2006/relationships/image" Target="../media/image13.emf"/><Relationship Id="rId5" Type="http://schemas.openxmlformats.org/officeDocument/2006/relationships/hyperlink" Target="https://twitter.com/#!/UTZCERTIFIED" TargetMode="External"/><Relationship Id="rId10" Type="http://schemas.openxmlformats.org/officeDocument/2006/relationships/image" Target="../media/image12.jpeg"/><Relationship Id="rId4" Type="http://schemas.openxmlformats.org/officeDocument/2006/relationships/hyperlink" Target="http://www.facebook.com/utzcertified" TargetMode="External"/><Relationship Id="rId9" Type="http://schemas.openxmlformats.org/officeDocument/2006/relationships/image" Target="../media/image1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9" Type="http://schemas.openxmlformats.org/officeDocument/2006/relationships/image" Target="../media/image4.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6.jpg"/><Relationship Id="rId4" Type="http://schemas.openxmlformats.org/officeDocument/2006/relationships/slideLayout" Target="../slideLayouts/slideLayout14.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21.xml"/><Relationship Id="rId7" Type="http://schemas.openxmlformats.org/officeDocument/2006/relationships/theme" Target="../theme/theme6.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7.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8" Type="http://schemas.openxmlformats.org/officeDocument/2006/relationships/hyperlink" Target="http://www.utzcertified.org/" TargetMode="External"/><Relationship Id="rId13" Type="http://schemas.openxmlformats.org/officeDocument/2006/relationships/image" Target="../media/image15.jpeg"/><Relationship Id="rId3" Type="http://schemas.openxmlformats.org/officeDocument/2006/relationships/image" Target="../media/image10.jpg"/><Relationship Id="rId7" Type="http://schemas.openxmlformats.org/officeDocument/2006/relationships/hyperlink" Target="https://www.linkedin.com/company/utz-certified" TargetMode="External"/><Relationship Id="rId12" Type="http://schemas.openxmlformats.org/officeDocument/2006/relationships/image" Target="../media/image14.png"/><Relationship Id="rId2" Type="http://schemas.openxmlformats.org/officeDocument/2006/relationships/theme" Target="../theme/theme8.xml"/><Relationship Id="rId1" Type="http://schemas.openxmlformats.org/officeDocument/2006/relationships/slideLayout" Target="../slideLayouts/slideLayout26.xml"/><Relationship Id="rId6" Type="http://schemas.openxmlformats.org/officeDocument/2006/relationships/hyperlink" Target="http://www.youtube.com/user/utzcertified" TargetMode="External"/><Relationship Id="rId11" Type="http://schemas.openxmlformats.org/officeDocument/2006/relationships/image" Target="../media/image13.emf"/><Relationship Id="rId5" Type="http://schemas.openxmlformats.org/officeDocument/2006/relationships/hyperlink" Target="https://twitter.com/#!/UTZCERTIFIED" TargetMode="External"/><Relationship Id="rId10" Type="http://schemas.openxmlformats.org/officeDocument/2006/relationships/image" Target="../media/image12.jpeg"/><Relationship Id="rId4" Type="http://schemas.openxmlformats.org/officeDocument/2006/relationships/hyperlink" Target="http://www.facebook.com/utzcertified" TargetMode="External"/><Relationship Id="rId9" Type="http://schemas.openxmlformats.org/officeDocument/2006/relationships/image" Target="../media/image11.jpeg"/></Relationships>
</file>

<file path=ppt/slideMasters/_rels/slideMaster9.xml.rels><?xml version="1.0" encoding="UTF-8" standalone="yes"?>
<Relationships xmlns="http://schemas.openxmlformats.org/package/2006/relationships"><Relationship Id="rId8" Type="http://schemas.openxmlformats.org/officeDocument/2006/relationships/hyperlink" Target="http://www.utzcertified.org/" TargetMode="External"/><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hyperlink" Target="https://www.linkedin.com/company/utz-certified" TargetMode="External"/><Relationship Id="rId12" Type="http://schemas.openxmlformats.org/officeDocument/2006/relationships/image" Target="../media/image14.png"/><Relationship Id="rId2" Type="http://schemas.openxmlformats.org/officeDocument/2006/relationships/theme" Target="../theme/theme9.xml"/><Relationship Id="rId1" Type="http://schemas.openxmlformats.org/officeDocument/2006/relationships/slideLayout" Target="../slideLayouts/slideLayout27.xml"/><Relationship Id="rId6" Type="http://schemas.openxmlformats.org/officeDocument/2006/relationships/hyperlink" Target="http://www.youtube.com/user/utzcertified" TargetMode="External"/><Relationship Id="rId11" Type="http://schemas.openxmlformats.org/officeDocument/2006/relationships/image" Target="../media/image13.emf"/><Relationship Id="rId5" Type="http://schemas.openxmlformats.org/officeDocument/2006/relationships/hyperlink" Target="https://twitter.com/#!/UTZCERTIFIED" TargetMode="External"/><Relationship Id="rId10" Type="http://schemas.openxmlformats.org/officeDocument/2006/relationships/image" Target="../media/image12.jpeg"/><Relationship Id="rId4" Type="http://schemas.openxmlformats.org/officeDocument/2006/relationships/hyperlink" Target="http://www.facebook.com/utzcertified" TargetMode="External"/><Relationship Id="rId9"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1655046901"/>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457200" rtl="0" eaLnBrk="1" latinLnBrk="0" hangingPunct="1">
        <a:spcBef>
          <a:spcPct val="0"/>
        </a:spcBef>
        <a:buNone/>
        <a:defRPr sz="4800" b="1" kern="1200">
          <a:solidFill>
            <a:srgbClr val="225B6B"/>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p:nvSpPr>
        <p:spPr>
          <a:xfrm>
            <a:off x="4131846" y="3139161"/>
            <a:ext cx="3144507" cy="1657126"/>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4" tooltip="Follow us on Facebook"/>
              </a:rPr>
              <a:t>facebook</a:t>
            </a:r>
            <a:endParaRPr lang="nl-NL" sz="1800" b="0" cap="none" dirty="0">
              <a:solidFill>
                <a:schemeClr val="bg1"/>
              </a:solidFill>
              <a:latin typeface="Corbel"/>
              <a:cs typeface="Corbel"/>
            </a:endParaRPr>
          </a:p>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5" tooltip="Follow us on Twitter"/>
              </a:rPr>
              <a:t>twitter</a:t>
            </a:r>
            <a:endParaRPr lang="nl-NL" sz="1800" b="0" cap="none" dirty="0">
              <a:solidFill>
                <a:schemeClr val="bg1"/>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6"/>
              </a:rPr>
              <a:t>youtube</a:t>
            </a:r>
            <a:endParaRPr lang="en-US" sz="1800" b="0" cap="none" dirty="0">
              <a:solidFill>
                <a:srgbClr val="C00000"/>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7"/>
              </a:rPr>
              <a:t>linkedin</a:t>
            </a:r>
            <a:endParaRPr lang="en-US" sz="1800" b="0" cap="none" dirty="0">
              <a:solidFill>
                <a:srgbClr val="C00000"/>
              </a:solidFill>
              <a:latin typeface="Corbel"/>
              <a:cs typeface="Corbel"/>
            </a:endParaRPr>
          </a:p>
          <a:p>
            <a:pPr>
              <a:lnSpc>
                <a:spcPct val="110000"/>
              </a:lnSpc>
            </a:pPr>
            <a:r>
              <a:rPr lang="nl-NL" sz="1800" b="0" cap="none" dirty="0">
                <a:solidFill>
                  <a:schemeClr val="bg1"/>
                </a:solidFill>
                <a:latin typeface="Corbel"/>
                <a:cs typeface="Corbel"/>
              </a:rPr>
              <a:t>      </a:t>
            </a:r>
            <a:r>
              <a:rPr lang="en-US" sz="1800" b="0" cap="none" dirty="0">
                <a:solidFill>
                  <a:schemeClr val="bg1"/>
                </a:solidFill>
                <a:latin typeface="Corbel"/>
                <a:cs typeface="Corbel"/>
                <a:hlinkClick r:id="rId8" tooltip="Welcome on our website"/>
              </a:rPr>
              <a:t>www.utzcertified.org</a:t>
            </a:r>
            <a:endParaRPr lang="en-US" sz="1800" b="0" cap="none" dirty="0">
              <a:solidFill>
                <a:schemeClr val="bg1"/>
              </a:solidFill>
              <a:latin typeface="Corbel"/>
              <a:cs typeface="Corbel"/>
            </a:endParaRPr>
          </a:p>
        </p:txBody>
      </p:sp>
      <p:pic>
        <p:nvPicPr>
          <p:cNvPr id="7" name="Picture 3"/>
          <p:cNvPicPr>
            <a:picLocks noChangeAspect="1"/>
          </p:cNvPicPr>
          <p:nvPr/>
        </p:nvPicPr>
        <p:blipFill>
          <a:blip r:embed="rId9"/>
          <a:stretch>
            <a:fillRect/>
          </a:stretch>
        </p:blipFill>
        <p:spPr>
          <a:xfrm>
            <a:off x="4182893" y="3222077"/>
            <a:ext cx="266577" cy="251767"/>
          </a:xfrm>
          <a:prstGeom prst="rect">
            <a:avLst/>
          </a:prstGeom>
        </p:spPr>
      </p:pic>
      <p:pic>
        <p:nvPicPr>
          <p:cNvPr id="8" name="Picture 4"/>
          <p:cNvPicPr>
            <a:picLocks noChangeAspect="1"/>
          </p:cNvPicPr>
          <p:nvPr/>
        </p:nvPicPr>
        <p:blipFill>
          <a:blip r:embed="rId10"/>
          <a:stretch>
            <a:fillRect/>
          </a:stretch>
        </p:blipFill>
        <p:spPr>
          <a:xfrm>
            <a:off x="4194175" y="3521859"/>
            <a:ext cx="255295" cy="255295"/>
          </a:xfrm>
          <a:prstGeom prst="rect">
            <a:avLst/>
          </a:prstGeom>
        </p:spPr>
      </p:pic>
      <p:sp>
        <p:nvSpPr>
          <p:cNvPr id="3" name="Title 1"/>
          <p:cNvSpPr txBox="1">
            <a:spLocks/>
          </p:cNvSpPr>
          <p:nvPr/>
        </p:nvSpPr>
        <p:spPr>
          <a:xfrm>
            <a:off x="2343437" y="3183987"/>
            <a:ext cx="2101563" cy="381748"/>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90000"/>
              </a:lnSpc>
            </a:pPr>
            <a:r>
              <a:rPr lang="nl-NL" sz="1800" b="0">
                <a:solidFill>
                  <a:schemeClr val="tx1"/>
                </a:solidFill>
                <a:latin typeface="Corbel"/>
                <a:cs typeface="Corbel"/>
              </a:rPr>
              <a:t>FOLLOW US ON:</a:t>
            </a:r>
          </a:p>
          <a:p>
            <a:pPr>
              <a:lnSpc>
                <a:spcPct val="90000"/>
              </a:lnSpc>
            </a:pPr>
            <a:r>
              <a:rPr lang="nl-NL" sz="1800" b="0" cap="none">
                <a:solidFill>
                  <a:schemeClr val="tx1"/>
                </a:solidFill>
                <a:latin typeface="Corbel"/>
                <a:cs typeface="Corbel"/>
              </a:rPr>
              <a:t>         </a:t>
            </a:r>
            <a:endParaRPr lang="en-US" sz="1800" b="0" cap="none">
              <a:solidFill>
                <a:schemeClr val="tx1"/>
              </a:solidFill>
              <a:latin typeface="Corbel"/>
              <a:cs typeface="Corbel"/>
            </a:endParaRPr>
          </a:p>
        </p:txBody>
      </p:sp>
      <p:sp>
        <p:nvSpPr>
          <p:cNvPr id="4" name="Title 1"/>
          <p:cNvSpPr txBox="1">
            <a:spLocks/>
          </p:cNvSpPr>
          <p:nvPr/>
        </p:nvSpPr>
        <p:spPr>
          <a:xfrm>
            <a:off x="2343438" y="2332332"/>
            <a:ext cx="4447327" cy="8897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r>
              <a:rPr lang="nl-NL">
                <a:solidFill>
                  <a:schemeClr val="tx1"/>
                </a:solidFill>
                <a:latin typeface="Corbel"/>
                <a:cs typeface="Corbel"/>
              </a:rPr>
              <a:t>THANK YOU</a:t>
            </a:r>
            <a:endParaRPr lang="en-US">
              <a:solidFill>
                <a:schemeClr val="tx1"/>
              </a:solidFill>
              <a:latin typeface="Corbel"/>
              <a:cs typeface="Corbel"/>
            </a:endParaRPr>
          </a:p>
        </p:txBody>
      </p:sp>
      <p:pic>
        <p:nvPicPr>
          <p:cNvPr id="2" name="Afbeelding 1"/>
          <p:cNvPicPr>
            <a:picLocks noChangeAspect="1"/>
          </p:cNvPicPr>
          <p:nvPr/>
        </p:nvPicPr>
        <p:blipFill>
          <a:blip r:embed="rId11"/>
          <a:stretch>
            <a:fillRect/>
          </a:stretch>
        </p:blipFill>
        <p:spPr>
          <a:xfrm>
            <a:off x="4203494" y="4411232"/>
            <a:ext cx="231981" cy="231981"/>
          </a:xfrm>
          <a:prstGeom prst="rect">
            <a:avLst/>
          </a:prstGeom>
        </p:spPr>
      </p:pic>
      <p:pic>
        <p:nvPicPr>
          <p:cNvPr id="9" name="Picture 2" descr="http://blog.lib.umn.edu/pasc0090/myblog/assets_c/2013/07/youtube%20icon-thumb-512x512-16023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4680" y="3780404"/>
            <a:ext cx="339254" cy="3392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estron.com/wp-content/uploads/2011/11/LinkedIn_IN_Icon_5inCMYK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2779" y="4099741"/>
            <a:ext cx="236311" cy="23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8264262"/>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131846" y="3139160"/>
            <a:ext cx="3189330" cy="1648500"/>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4" tooltip="Follow us on Facebook"/>
              </a:rPr>
              <a:t>facebook</a:t>
            </a:r>
            <a:endParaRPr lang="nl-NL" sz="1800" b="0" cap="none" dirty="0">
              <a:solidFill>
                <a:schemeClr val="bg1"/>
              </a:solidFill>
              <a:latin typeface="Corbel"/>
              <a:cs typeface="Corbel"/>
            </a:endParaRPr>
          </a:p>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5" tooltip="Follow us on Twitter"/>
              </a:rPr>
              <a:t>twitter</a:t>
            </a:r>
            <a:endParaRPr lang="nl-NL" sz="1800" b="0" cap="none" dirty="0">
              <a:solidFill>
                <a:schemeClr val="bg1"/>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6"/>
              </a:rPr>
              <a:t>youtube</a:t>
            </a:r>
            <a:endParaRPr lang="en-US" sz="1800" b="0" cap="none" dirty="0">
              <a:solidFill>
                <a:srgbClr val="C00000"/>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7"/>
              </a:rPr>
              <a:t>linkedin</a:t>
            </a:r>
            <a:endParaRPr lang="en-US" sz="1800" b="0" cap="none" dirty="0">
              <a:solidFill>
                <a:srgbClr val="C00000"/>
              </a:solidFill>
              <a:latin typeface="Corbel"/>
              <a:cs typeface="Corbel"/>
            </a:endParaRPr>
          </a:p>
          <a:p>
            <a:pPr>
              <a:lnSpc>
                <a:spcPct val="110000"/>
              </a:lnSpc>
            </a:pPr>
            <a:r>
              <a:rPr lang="nl-NL" sz="1800" b="0" cap="none" dirty="0">
                <a:solidFill>
                  <a:schemeClr val="bg1"/>
                </a:solidFill>
                <a:latin typeface="Corbel"/>
                <a:cs typeface="Corbel"/>
              </a:rPr>
              <a:t>      </a:t>
            </a:r>
            <a:r>
              <a:rPr lang="en-US" sz="1800" b="0" cap="none" dirty="0">
                <a:solidFill>
                  <a:schemeClr val="bg1"/>
                </a:solidFill>
                <a:latin typeface="Corbel"/>
                <a:cs typeface="Corbel"/>
                <a:hlinkClick r:id="rId8" tooltip="Welcome on our website"/>
              </a:rPr>
              <a:t>www.utzcertified.org</a:t>
            </a:r>
            <a:endParaRPr lang="en-US" sz="1800" b="0" cap="none" dirty="0">
              <a:solidFill>
                <a:schemeClr val="bg1"/>
              </a:solidFill>
              <a:latin typeface="Corbel"/>
              <a:cs typeface="Corbel"/>
            </a:endParaRPr>
          </a:p>
        </p:txBody>
      </p:sp>
      <p:pic>
        <p:nvPicPr>
          <p:cNvPr id="10" name="Picture 3"/>
          <p:cNvPicPr>
            <a:picLocks noChangeAspect="1"/>
          </p:cNvPicPr>
          <p:nvPr/>
        </p:nvPicPr>
        <p:blipFill>
          <a:blip r:embed="rId9"/>
          <a:stretch>
            <a:fillRect/>
          </a:stretch>
        </p:blipFill>
        <p:spPr>
          <a:xfrm>
            <a:off x="4182893" y="3222077"/>
            <a:ext cx="266577" cy="251767"/>
          </a:xfrm>
          <a:prstGeom prst="rect">
            <a:avLst/>
          </a:prstGeom>
        </p:spPr>
      </p:pic>
      <p:pic>
        <p:nvPicPr>
          <p:cNvPr id="11" name="Picture 4"/>
          <p:cNvPicPr>
            <a:picLocks noChangeAspect="1"/>
          </p:cNvPicPr>
          <p:nvPr/>
        </p:nvPicPr>
        <p:blipFill>
          <a:blip r:embed="rId10"/>
          <a:stretch>
            <a:fillRect/>
          </a:stretch>
        </p:blipFill>
        <p:spPr>
          <a:xfrm>
            <a:off x="4194175" y="3521859"/>
            <a:ext cx="255295" cy="255295"/>
          </a:xfrm>
          <a:prstGeom prst="rect">
            <a:avLst/>
          </a:prstGeom>
        </p:spPr>
      </p:pic>
      <p:sp>
        <p:nvSpPr>
          <p:cNvPr id="12" name="Title 1"/>
          <p:cNvSpPr txBox="1">
            <a:spLocks/>
          </p:cNvSpPr>
          <p:nvPr/>
        </p:nvSpPr>
        <p:spPr>
          <a:xfrm>
            <a:off x="2343437" y="3183987"/>
            <a:ext cx="2101563" cy="381748"/>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90000"/>
              </a:lnSpc>
            </a:pPr>
            <a:r>
              <a:rPr lang="nl-NL" sz="1800" b="0">
                <a:solidFill>
                  <a:schemeClr val="tx1"/>
                </a:solidFill>
                <a:latin typeface="Corbel"/>
                <a:cs typeface="Corbel"/>
              </a:rPr>
              <a:t>FOLLOW US ON:</a:t>
            </a:r>
          </a:p>
          <a:p>
            <a:pPr>
              <a:lnSpc>
                <a:spcPct val="90000"/>
              </a:lnSpc>
            </a:pPr>
            <a:r>
              <a:rPr lang="nl-NL" sz="1800" b="0" cap="none">
                <a:solidFill>
                  <a:schemeClr val="tx1"/>
                </a:solidFill>
                <a:latin typeface="Corbel"/>
                <a:cs typeface="Corbel"/>
              </a:rPr>
              <a:t>         </a:t>
            </a:r>
            <a:endParaRPr lang="en-US" sz="1800" b="0" cap="none">
              <a:solidFill>
                <a:schemeClr val="tx1"/>
              </a:solidFill>
              <a:latin typeface="Corbel"/>
              <a:cs typeface="Corbel"/>
            </a:endParaRPr>
          </a:p>
        </p:txBody>
      </p:sp>
      <p:sp>
        <p:nvSpPr>
          <p:cNvPr id="13" name="Title 1"/>
          <p:cNvSpPr txBox="1">
            <a:spLocks/>
          </p:cNvSpPr>
          <p:nvPr/>
        </p:nvSpPr>
        <p:spPr>
          <a:xfrm>
            <a:off x="2343438" y="2332332"/>
            <a:ext cx="4447327" cy="8897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r>
              <a:rPr lang="nl-NL">
                <a:solidFill>
                  <a:schemeClr val="tx1"/>
                </a:solidFill>
                <a:latin typeface="Corbel"/>
                <a:cs typeface="Corbel"/>
              </a:rPr>
              <a:t>THANK YOU</a:t>
            </a:r>
            <a:endParaRPr lang="en-US">
              <a:solidFill>
                <a:schemeClr val="tx1"/>
              </a:solidFill>
              <a:latin typeface="Corbel"/>
              <a:cs typeface="Corbel"/>
            </a:endParaRPr>
          </a:p>
        </p:txBody>
      </p:sp>
      <p:pic>
        <p:nvPicPr>
          <p:cNvPr id="14" name="Afbeelding 13"/>
          <p:cNvPicPr>
            <a:picLocks noChangeAspect="1"/>
          </p:cNvPicPr>
          <p:nvPr/>
        </p:nvPicPr>
        <p:blipFill>
          <a:blip r:embed="rId11"/>
          <a:stretch>
            <a:fillRect/>
          </a:stretch>
        </p:blipFill>
        <p:spPr>
          <a:xfrm>
            <a:off x="4203494" y="4411232"/>
            <a:ext cx="231981" cy="231981"/>
          </a:xfrm>
          <a:prstGeom prst="rect">
            <a:avLst/>
          </a:prstGeom>
        </p:spPr>
      </p:pic>
      <p:pic>
        <p:nvPicPr>
          <p:cNvPr id="8" name="Picture 2" descr="http://blog.lib.umn.edu/pasc0090/myblog/assets_c/2013/07/youtube%20icon-thumb-512x512-16023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4680" y="3789030"/>
            <a:ext cx="339254" cy="339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estron.com/wp-content/uploads/2011/11/LinkedIn_IN_Icon_5inCMYK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2779" y="4108367"/>
            <a:ext cx="236311" cy="23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501539"/>
      </p:ext>
    </p:extLst>
  </p:cSld>
  <p:clrMap bg1="lt1" tx1="dk1" bg2="lt2" tx2="dk2" accent1="accent1" accent2="accent2" accent3="accent3" accent4="accent4" accent5="accent5" accent6="accent6" hlink="hlink" folHlink="folHlink"/>
  <p:sldLayoutIdLst>
    <p:sldLayoutId id="2147483705" r:id="rId1"/>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1793350984"/>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457200" rtl="0" eaLnBrk="1" latinLnBrk="0" hangingPunct="1">
        <a:spcBef>
          <a:spcPct val="0"/>
        </a:spcBef>
        <a:buNone/>
        <a:defRPr sz="4800" b="1" kern="1200">
          <a:solidFill>
            <a:srgbClr val="225B6B"/>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1021247073"/>
      </p:ext>
    </p:extLst>
  </p:cSld>
  <p:clrMap bg1="lt1" tx1="dk1" bg2="lt2" tx2="dk2" accent1="accent1" accent2="accent2" accent3="accent3" accent4="accent4" accent5="accent5" accent6="accent6" hlink="hlink" folHlink="folHlink"/>
  <p:sldLayoutIdLst>
    <p:sldLayoutId id="2147483687" r:id="rId1"/>
  </p:sldLayoutIdLst>
  <p:txStyles>
    <p:titleStyle>
      <a:lvl1pPr algn="l" defTabSz="457200" rtl="0" eaLnBrk="1" latinLnBrk="0" hangingPunct="1">
        <a:spcBef>
          <a:spcPct val="0"/>
        </a:spcBef>
        <a:buNone/>
        <a:defRPr sz="4800" b="1" kern="1200">
          <a:solidFill>
            <a:srgbClr val="225B6B"/>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22892" y="1915612"/>
            <a:ext cx="8065499" cy="3443798"/>
          </a:xfrm>
          <a:prstGeom prst="rect">
            <a:avLst/>
          </a:prstGeom>
        </p:spPr>
        <p:txBody>
          <a:bodyPr vert="horz" lIns="91440" tIns="45720" rIns="91440" bIns="45720" rtlCol="0" anchor="ctr">
            <a:normAutofit/>
          </a:bodyPr>
          <a:lstStyle/>
          <a:p>
            <a:r>
              <a:rPr lang="nl-NL"/>
              <a:t>TITELSTIJL VAN MODEL BEWERKEN</a:t>
            </a:r>
          </a:p>
        </p:txBody>
      </p:sp>
    </p:spTree>
    <p:extLst>
      <p:ext uri="{BB962C8B-B14F-4D97-AF65-F5344CB8AC3E}">
        <p14:creationId xmlns:p14="http://schemas.microsoft.com/office/powerpoint/2010/main" val="371788655"/>
      </p:ext>
    </p:extLst>
  </p:cSld>
  <p:clrMap bg1="lt1" tx1="dk1" bg2="lt2" tx2="dk2" accent1="accent1" accent2="accent2" accent3="accent3" accent4="accent4" accent5="accent5" accent6="accent6" hlink="hlink" folHlink="folHlink"/>
  <p:sldLayoutIdLst>
    <p:sldLayoutId id="2147483703" r:id="rId1"/>
    <p:sldLayoutId id="2147483706" r:id="rId2"/>
    <p:sldLayoutId id="2147483707" r:id="rId3"/>
    <p:sldLayoutId id="2147483708" r:id="rId4"/>
    <p:sldLayoutId id="2147483709" r:id="rId5"/>
    <p:sldLayoutId id="2147483710" r:id="rId6"/>
    <p:sldLayoutId id="2147483713" r:id="rId7"/>
  </p:sldLayoutIdLst>
  <p:txStyles>
    <p:titleStyle>
      <a:lvl1pPr algn="l" defTabSz="457200" rtl="0" eaLnBrk="1" latinLnBrk="0" hangingPunct="1">
        <a:spcBef>
          <a:spcPct val="0"/>
        </a:spcBef>
        <a:buNone/>
        <a:defRPr sz="4800" b="1" kern="1200">
          <a:solidFill>
            <a:srgbClr val="225B6B"/>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662071"/>
            <a:ext cx="7603834" cy="586306"/>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474374"/>
            <a:ext cx="8229600" cy="4864366"/>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63320325"/>
      </p:ext>
    </p:extLst>
  </p:cSld>
  <p:clrMap bg1="lt1" tx1="dk1" bg2="lt2" tx2="dk2" accent1="accent1" accent2="accent2" accent3="accent3" accent4="accent4" accent5="accent5" accent6="accent6" hlink="hlink" folHlink="folHlink"/>
  <p:sldLayoutIdLst>
    <p:sldLayoutId id="2147483674" r:id="rId1"/>
    <p:sldLayoutId id="2147483676" r:id="rId2"/>
    <p:sldLayoutId id="2147483678" r:id="rId3"/>
    <p:sldLayoutId id="2147483679" r:id="rId4"/>
    <p:sldLayoutId id="2147483711" r:id="rId5"/>
    <p:sldLayoutId id="2147483712" r:id="rId6"/>
    <p:sldLayoutId id="2147483716" r:id="rId7"/>
    <p:sldLayoutId id="2147483717" r:id="rId8"/>
  </p:sldLayoutIdLst>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8"/>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662071"/>
            <a:ext cx="8229600" cy="586306"/>
          </a:xfrm>
          <a:prstGeom prst="rect">
            <a:avLst/>
          </a:prstGeom>
        </p:spPr>
        <p:txBody>
          <a:bodyPr vert="horz" lIns="91440" tIns="45720" rIns="91440" bIns="45720" rtlCol="0" anchor="ctr">
            <a:normAutofit/>
          </a:bodyPr>
          <a:lstStyle/>
          <a:p>
            <a:r>
              <a:rPr lang="nl-NL"/>
              <a:t>TITELSTIJL VAN MODEL BEWERKEN</a:t>
            </a:r>
          </a:p>
        </p:txBody>
      </p:sp>
      <p:sp>
        <p:nvSpPr>
          <p:cNvPr id="3" name="Tijdelijke aanduiding voor tekst 2"/>
          <p:cNvSpPr>
            <a:spLocks noGrp="1"/>
          </p:cNvSpPr>
          <p:nvPr>
            <p:ph type="body" idx="1"/>
          </p:nvPr>
        </p:nvSpPr>
        <p:spPr>
          <a:xfrm>
            <a:off x="457200" y="1474374"/>
            <a:ext cx="8229600" cy="4864366"/>
          </a:xfrm>
          <a:prstGeom prst="rect">
            <a:avLst/>
          </a:prstGeom>
        </p:spPr>
        <p:txBody>
          <a:bodyPr vert="horz" lIns="91440" tIns="45720" rIns="91440" bIns="45720" rtlCol="0">
            <a:normAutofit/>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43866437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714" r:id="rId5"/>
    <p:sldLayoutId id="2147483715" r:id="rId6"/>
  </p:sldLayoutIdLst>
  <p:txStyles>
    <p:titleStyle>
      <a:lvl1pPr algn="l" defTabSz="457200" rtl="0" eaLnBrk="1" latinLnBrk="0" hangingPunct="1">
        <a:spcBef>
          <a:spcPct val="0"/>
        </a:spcBef>
        <a:buNone/>
        <a:defRPr sz="3600" b="1"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889556"/>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131846" y="3139160"/>
            <a:ext cx="3189330" cy="1657127"/>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4" tooltip="Follow us on Facebook"/>
              </a:rPr>
              <a:t>facebook</a:t>
            </a:r>
            <a:endParaRPr lang="nl-NL" sz="1800" b="0" cap="none" dirty="0">
              <a:solidFill>
                <a:schemeClr val="bg1"/>
              </a:solidFill>
              <a:latin typeface="Corbel"/>
              <a:cs typeface="Corbel"/>
            </a:endParaRPr>
          </a:p>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5" tooltip="Follow us on Twitter"/>
              </a:rPr>
              <a:t>twitter</a:t>
            </a:r>
            <a:endParaRPr lang="nl-NL" sz="1800" b="0" cap="none" dirty="0">
              <a:solidFill>
                <a:schemeClr val="bg1"/>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6"/>
              </a:rPr>
              <a:t>youtube</a:t>
            </a:r>
            <a:endParaRPr lang="en-US" sz="1800" b="0" cap="none" dirty="0">
              <a:solidFill>
                <a:srgbClr val="C00000"/>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7"/>
              </a:rPr>
              <a:t>linkedin</a:t>
            </a:r>
            <a:endParaRPr lang="en-US" sz="1800" b="0" cap="none" dirty="0">
              <a:solidFill>
                <a:srgbClr val="C00000"/>
              </a:solidFill>
              <a:latin typeface="Corbel"/>
              <a:cs typeface="Corbel"/>
            </a:endParaRPr>
          </a:p>
          <a:p>
            <a:pPr>
              <a:lnSpc>
                <a:spcPct val="110000"/>
              </a:lnSpc>
            </a:pPr>
            <a:r>
              <a:rPr lang="nl-NL" sz="1800" b="0" cap="none" dirty="0">
                <a:solidFill>
                  <a:schemeClr val="bg1"/>
                </a:solidFill>
                <a:latin typeface="Corbel"/>
                <a:cs typeface="Corbel"/>
              </a:rPr>
              <a:t>      </a:t>
            </a:r>
            <a:r>
              <a:rPr lang="en-US" sz="1800" b="0" cap="none" dirty="0">
                <a:solidFill>
                  <a:schemeClr val="bg1"/>
                </a:solidFill>
                <a:latin typeface="Corbel"/>
                <a:cs typeface="Corbel"/>
                <a:hlinkClick r:id="rId8" tooltip="Welcome on our website"/>
              </a:rPr>
              <a:t>www.utzcertified.org</a:t>
            </a:r>
            <a:endParaRPr lang="en-US" sz="1800" b="0" cap="none" dirty="0">
              <a:solidFill>
                <a:schemeClr val="bg1"/>
              </a:solidFill>
              <a:latin typeface="Corbel"/>
              <a:cs typeface="Corbel"/>
            </a:endParaRPr>
          </a:p>
        </p:txBody>
      </p:sp>
      <p:pic>
        <p:nvPicPr>
          <p:cNvPr id="10" name="Picture 3"/>
          <p:cNvPicPr>
            <a:picLocks noChangeAspect="1"/>
          </p:cNvPicPr>
          <p:nvPr/>
        </p:nvPicPr>
        <p:blipFill>
          <a:blip r:embed="rId9"/>
          <a:stretch>
            <a:fillRect/>
          </a:stretch>
        </p:blipFill>
        <p:spPr>
          <a:xfrm>
            <a:off x="4182893" y="3222077"/>
            <a:ext cx="266577" cy="251767"/>
          </a:xfrm>
          <a:prstGeom prst="rect">
            <a:avLst/>
          </a:prstGeom>
        </p:spPr>
      </p:pic>
      <p:pic>
        <p:nvPicPr>
          <p:cNvPr id="11" name="Picture 4"/>
          <p:cNvPicPr>
            <a:picLocks noChangeAspect="1"/>
          </p:cNvPicPr>
          <p:nvPr/>
        </p:nvPicPr>
        <p:blipFill>
          <a:blip r:embed="rId10"/>
          <a:stretch>
            <a:fillRect/>
          </a:stretch>
        </p:blipFill>
        <p:spPr>
          <a:xfrm>
            <a:off x="4194175" y="3521859"/>
            <a:ext cx="255295" cy="255295"/>
          </a:xfrm>
          <a:prstGeom prst="rect">
            <a:avLst/>
          </a:prstGeom>
        </p:spPr>
      </p:pic>
      <p:sp>
        <p:nvSpPr>
          <p:cNvPr id="12" name="Title 1"/>
          <p:cNvSpPr txBox="1">
            <a:spLocks/>
          </p:cNvSpPr>
          <p:nvPr/>
        </p:nvSpPr>
        <p:spPr>
          <a:xfrm>
            <a:off x="2343437" y="3183987"/>
            <a:ext cx="2101563" cy="381748"/>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90000"/>
              </a:lnSpc>
            </a:pPr>
            <a:r>
              <a:rPr lang="nl-NL" sz="1800" b="0" dirty="0">
                <a:solidFill>
                  <a:schemeClr val="tx1"/>
                </a:solidFill>
                <a:latin typeface="Corbel"/>
                <a:cs typeface="Corbel"/>
              </a:rPr>
              <a:t>FOLLOW US ON:</a:t>
            </a:r>
          </a:p>
          <a:p>
            <a:pPr>
              <a:lnSpc>
                <a:spcPct val="90000"/>
              </a:lnSpc>
            </a:pPr>
            <a:r>
              <a:rPr lang="nl-NL" sz="1800" b="0" cap="none" dirty="0">
                <a:solidFill>
                  <a:schemeClr val="tx1"/>
                </a:solidFill>
                <a:latin typeface="Corbel"/>
                <a:cs typeface="Corbel"/>
              </a:rPr>
              <a:t>         </a:t>
            </a:r>
            <a:endParaRPr lang="en-US" sz="1800" b="0" cap="none" dirty="0">
              <a:solidFill>
                <a:schemeClr val="tx1"/>
              </a:solidFill>
              <a:latin typeface="Corbel"/>
              <a:cs typeface="Corbel"/>
            </a:endParaRPr>
          </a:p>
        </p:txBody>
      </p:sp>
      <p:sp>
        <p:nvSpPr>
          <p:cNvPr id="13" name="Title 1"/>
          <p:cNvSpPr txBox="1">
            <a:spLocks/>
          </p:cNvSpPr>
          <p:nvPr/>
        </p:nvSpPr>
        <p:spPr>
          <a:xfrm>
            <a:off x="2343438" y="2332332"/>
            <a:ext cx="4447327" cy="8897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r>
              <a:rPr lang="nl-NL">
                <a:solidFill>
                  <a:schemeClr val="tx1"/>
                </a:solidFill>
                <a:latin typeface="Corbel"/>
                <a:cs typeface="Corbel"/>
              </a:rPr>
              <a:t>THANK YOU</a:t>
            </a:r>
            <a:endParaRPr lang="en-US">
              <a:solidFill>
                <a:schemeClr val="tx1"/>
              </a:solidFill>
              <a:latin typeface="Corbel"/>
              <a:cs typeface="Corbel"/>
            </a:endParaRPr>
          </a:p>
        </p:txBody>
      </p:sp>
      <p:pic>
        <p:nvPicPr>
          <p:cNvPr id="14" name="Afbeelding 13"/>
          <p:cNvPicPr>
            <a:picLocks noChangeAspect="1"/>
          </p:cNvPicPr>
          <p:nvPr/>
        </p:nvPicPr>
        <p:blipFill>
          <a:blip r:embed="rId11"/>
          <a:stretch>
            <a:fillRect/>
          </a:stretch>
        </p:blipFill>
        <p:spPr>
          <a:xfrm>
            <a:off x="4203494" y="4419858"/>
            <a:ext cx="231981" cy="231981"/>
          </a:xfrm>
          <a:prstGeom prst="rect">
            <a:avLst/>
          </a:prstGeom>
        </p:spPr>
      </p:pic>
      <p:pic>
        <p:nvPicPr>
          <p:cNvPr id="8" name="Picture 2" descr="http://blog.lib.umn.edu/pasc0090/myblog/assets_c/2013/07/youtube%20icon-thumb-512x512-16023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55597" y="3789030"/>
            <a:ext cx="339254" cy="339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estron.com/wp-content/uploads/2011/11/LinkedIn_IN_Icon_5inCMYK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03696" y="4108367"/>
            <a:ext cx="236311" cy="23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085373"/>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 name="Title 1"/>
          <p:cNvSpPr txBox="1">
            <a:spLocks/>
          </p:cNvSpPr>
          <p:nvPr/>
        </p:nvSpPr>
        <p:spPr>
          <a:xfrm>
            <a:off x="4131845" y="3139160"/>
            <a:ext cx="2987625" cy="1631248"/>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4" tooltip="Follow us on Facebook"/>
              </a:rPr>
              <a:t>facebook</a:t>
            </a:r>
            <a:endParaRPr lang="nl-NL" sz="1800" b="0" cap="none" dirty="0">
              <a:solidFill>
                <a:schemeClr val="bg1"/>
              </a:solidFill>
              <a:latin typeface="Corbel"/>
              <a:cs typeface="Corbel"/>
            </a:endParaRPr>
          </a:p>
          <a:p>
            <a:pPr>
              <a:lnSpc>
                <a:spcPct val="110000"/>
              </a:lnSpc>
            </a:pPr>
            <a:r>
              <a:rPr lang="nl-NL" sz="1800" b="0" cap="none" dirty="0">
                <a:solidFill>
                  <a:schemeClr val="bg1"/>
                </a:solidFill>
                <a:latin typeface="Corbel"/>
                <a:cs typeface="Corbel"/>
              </a:rPr>
              <a:t>      </a:t>
            </a:r>
            <a:r>
              <a:rPr lang="nl-NL" sz="1800" b="0" cap="none" dirty="0" err="1">
                <a:solidFill>
                  <a:schemeClr val="bg1"/>
                </a:solidFill>
                <a:latin typeface="Corbel"/>
                <a:cs typeface="Corbel"/>
                <a:hlinkClick r:id="rId5" tooltip="Follow us on Twitter"/>
              </a:rPr>
              <a:t>twitter</a:t>
            </a:r>
            <a:endParaRPr lang="nl-NL" sz="1800" b="0" cap="none" dirty="0">
              <a:solidFill>
                <a:schemeClr val="bg1"/>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6"/>
              </a:rPr>
              <a:t>youtube</a:t>
            </a:r>
            <a:endParaRPr lang="en-US" sz="1800" b="0" cap="none" dirty="0">
              <a:solidFill>
                <a:srgbClr val="C00000"/>
              </a:solidFill>
              <a:latin typeface="Corbel"/>
              <a:cs typeface="Corbel"/>
            </a:endParaRPr>
          </a:p>
          <a:p>
            <a:pPr marL="273050" marR="0" indent="0" algn="l" defTabSz="457200" rtl="0" eaLnBrk="1" fontAlgn="auto" latinLnBrk="0" hangingPunct="1">
              <a:lnSpc>
                <a:spcPct val="110000"/>
              </a:lnSpc>
              <a:spcBef>
                <a:spcPct val="0"/>
              </a:spcBef>
              <a:spcAft>
                <a:spcPts val="0"/>
              </a:spcAft>
              <a:buClrTx/>
              <a:buSzTx/>
              <a:buFontTx/>
              <a:buNone/>
              <a:tabLst/>
              <a:defRPr/>
            </a:pPr>
            <a:r>
              <a:rPr lang="en-US" sz="1800" b="0" cap="none" dirty="0" err="1">
                <a:solidFill>
                  <a:srgbClr val="C00000"/>
                </a:solidFill>
                <a:latin typeface="Corbel"/>
                <a:cs typeface="Corbel"/>
                <a:hlinkClick r:id="rId7"/>
              </a:rPr>
              <a:t>linkedin</a:t>
            </a:r>
            <a:endParaRPr lang="en-US" sz="1800" b="0" cap="none" dirty="0">
              <a:solidFill>
                <a:srgbClr val="C00000"/>
              </a:solidFill>
              <a:latin typeface="Corbel"/>
              <a:cs typeface="Corbel"/>
            </a:endParaRPr>
          </a:p>
          <a:p>
            <a:pPr>
              <a:lnSpc>
                <a:spcPct val="110000"/>
              </a:lnSpc>
            </a:pPr>
            <a:r>
              <a:rPr lang="nl-NL" sz="1800" b="0" cap="none" dirty="0">
                <a:solidFill>
                  <a:schemeClr val="bg1"/>
                </a:solidFill>
                <a:latin typeface="Corbel"/>
                <a:cs typeface="Corbel"/>
              </a:rPr>
              <a:t>      </a:t>
            </a:r>
            <a:r>
              <a:rPr lang="en-US" sz="1800" b="0" cap="none" dirty="0">
                <a:solidFill>
                  <a:schemeClr val="bg1"/>
                </a:solidFill>
                <a:latin typeface="Corbel"/>
                <a:cs typeface="Corbel"/>
                <a:hlinkClick r:id="rId8" tooltip="Welcome on our website"/>
              </a:rPr>
              <a:t>www.utzcertified.org</a:t>
            </a:r>
            <a:endParaRPr lang="en-US" sz="1800" b="0" cap="none" dirty="0">
              <a:solidFill>
                <a:schemeClr val="bg1"/>
              </a:solidFill>
              <a:latin typeface="Corbel"/>
              <a:cs typeface="Corbel"/>
            </a:endParaRPr>
          </a:p>
        </p:txBody>
      </p:sp>
      <p:pic>
        <p:nvPicPr>
          <p:cNvPr id="10" name="Picture 3"/>
          <p:cNvPicPr>
            <a:picLocks noChangeAspect="1"/>
          </p:cNvPicPr>
          <p:nvPr/>
        </p:nvPicPr>
        <p:blipFill>
          <a:blip r:embed="rId9"/>
          <a:stretch>
            <a:fillRect/>
          </a:stretch>
        </p:blipFill>
        <p:spPr>
          <a:xfrm>
            <a:off x="4182893" y="3222077"/>
            <a:ext cx="266577" cy="251767"/>
          </a:xfrm>
          <a:prstGeom prst="rect">
            <a:avLst/>
          </a:prstGeom>
        </p:spPr>
      </p:pic>
      <p:pic>
        <p:nvPicPr>
          <p:cNvPr id="11" name="Picture 4"/>
          <p:cNvPicPr>
            <a:picLocks noChangeAspect="1"/>
          </p:cNvPicPr>
          <p:nvPr/>
        </p:nvPicPr>
        <p:blipFill>
          <a:blip r:embed="rId10"/>
          <a:stretch>
            <a:fillRect/>
          </a:stretch>
        </p:blipFill>
        <p:spPr>
          <a:xfrm>
            <a:off x="4194175" y="3521859"/>
            <a:ext cx="255295" cy="255295"/>
          </a:xfrm>
          <a:prstGeom prst="rect">
            <a:avLst/>
          </a:prstGeom>
        </p:spPr>
      </p:pic>
      <p:sp>
        <p:nvSpPr>
          <p:cNvPr id="12" name="Title 1"/>
          <p:cNvSpPr txBox="1">
            <a:spLocks/>
          </p:cNvSpPr>
          <p:nvPr/>
        </p:nvSpPr>
        <p:spPr>
          <a:xfrm>
            <a:off x="2343437" y="3183987"/>
            <a:ext cx="2101563" cy="381748"/>
          </a:xfrm>
          <a:prstGeom prst="rect">
            <a:avLst/>
          </a:prstGeom>
        </p:spPr>
        <p:txBody>
          <a:bodyPr vert="horz" lIns="91440" tIns="45720" rIns="91440" bIns="45720" rtlCol="0" anchor="t">
            <a:no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pPr>
              <a:lnSpc>
                <a:spcPct val="90000"/>
              </a:lnSpc>
            </a:pPr>
            <a:r>
              <a:rPr lang="nl-NL" sz="1800" b="0">
                <a:solidFill>
                  <a:schemeClr val="tx1"/>
                </a:solidFill>
                <a:latin typeface="Corbel"/>
                <a:cs typeface="Corbel"/>
              </a:rPr>
              <a:t>FOLLOW US ON:</a:t>
            </a:r>
          </a:p>
          <a:p>
            <a:pPr>
              <a:lnSpc>
                <a:spcPct val="90000"/>
              </a:lnSpc>
            </a:pPr>
            <a:r>
              <a:rPr lang="nl-NL" sz="1800" b="0" cap="none">
                <a:solidFill>
                  <a:schemeClr val="tx1"/>
                </a:solidFill>
                <a:latin typeface="Corbel"/>
                <a:cs typeface="Corbel"/>
              </a:rPr>
              <a:t>         </a:t>
            </a:r>
            <a:endParaRPr lang="en-US" sz="1800" b="0" cap="none">
              <a:solidFill>
                <a:schemeClr val="tx1"/>
              </a:solidFill>
              <a:latin typeface="Corbel"/>
              <a:cs typeface="Corbel"/>
            </a:endParaRPr>
          </a:p>
        </p:txBody>
      </p:sp>
      <p:sp>
        <p:nvSpPr>
          <p:cNvPr id="13" name="Title 1"/>
          <p:cNvSpPr txBox="1">
            <a:spLocks/>
          </p:cNvSpPr>
          <p:nvPr/>
        </p:nvSpPr>
        <p:spPr>
          <a:xfrm>
            <a:off x="2343438" y="2332332"/>
            <a:ext cx="4447327" cy="8897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4000" b="1" kern="1200" cap="all">
                <a:solidFill>
                  <a:schemeClr val="tx1"/>
                </a:solidFill>
                <a:latin typeface="Trebuchet MS"/>
                <a:ea typeface="+mj-ea"/>
                <a:cs typeface="Trebuchet MS"/>
              </a:defRPr>
            </a:lvl1pPr>
          </a:lstStyle>
          <a:p>
            <a:r>
              <a:rPr lang="nl-NL">
                <a:solidFill>
                  <a:schemeClr val="tx1"/>
                </a:solidFill>
                <a:latin typeface="Corbel"/>
                <a:cs typeface="Corbel"/>
              </a:rPr>
              <a:t>THANK YOU</a:t>
            </a:r>
            <a:endParaRPr lang="en-US">
              <a:solidFill>
                <a:schemeClr val="tx1"/>
              </a:solidFill>
              <a:latin typeface="Corbel"/>
              <a:cs typeface="Corbel"/>
            </a:endParaRPr>
          </a:p>
        </p:txBody>
      </p:sp>
      <p:pic>
        <p:nvPicPr>
          <p:cNvPr id="14" name="Afbeelding 13"/>
          <p:cNvPicPr>
            <a:picLocks noChangeAspect="1"/>
          </p:cNvPicPr>
          <p:nvPr/>
        </p:nvPicPr>
        <p:blipFill>
          <a:blip r:embed="rId11"/>
          <a:stretch>
            <a:fillRect/>
          </a:stretch>
        </p:blipFill>
        <p:spPr>
          <a:xfrm>
            <a:off x="4203494" y="4411232"/>
            <a:ext cx="231981" cy="231981"/>
          </a:xfrm>
          <a:prstGeom prst="rect">
            <a:avLst/>
          </a:prstGeom>
        </p:spPr>
      </p:pic>
      <p:pic>
        <p:nvPicPr>
          <p:cNvPr id="8" name="Picture 2" descr="http://blog.lib.umn.edu/pasc0090/myblog/assets_c/2013/07/youtube%20icon-thumb-512x512-160230.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4680" y="3780404"/>
            <a:ext cx="339254" cy="3392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westron.com/wp-content/uploads/2011/11/LinkedIn_IN_Icon_5inCMYK1.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2779" y="4099741"/>
            <a:ext cx="236311" cy="23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582786"/>
      </p:ext>
    </p:extLst>
  </p:cSld>
  <p:clrMap bg1="lt1" tx1="dk1" bg2="lt2" tx2="dk2" accent1="accent1" accent2="accent2" accent3="accent3" accent4="accent4" accent5="accent5" accent6="accent6" hlink="hlink" folHlink="folHlink"/>
  <p:sldLayoutIdLst>
    <p:sldLayoutId id="2147483695" r:id="rId1"/>
  </p:sldLayoutIdLst>
  <p:txStyles>
    <p:titleStyle>
      <a:lvl1pPr algn="l" defTabSz="4572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jpeg"/></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0.png"/><Relationship Id="rId7"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34.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4.png"/><Relationship Id="rId7" Type="http://schemas.openxmlformats.org/officeDocument/2006/relationships/image" Target="../media/image87.jp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76.pn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jp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image" Target="../media/image7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7.png"/><Relationship Id="rId2" Type="http://schemas.openxmlformats.org/officeDocument/2006/relationships/hyperlink" Target="http://www.standardsmap.org/" TargetMode="External"/><Relationship Id="rId1" Type="http://schemas.openxmlformats.org/officeDocument/2006/relationships/slideLayout" Target="../slideLayouts/slideLayout11.xml"/><Relationship Id="rId6" Type="http://schemas.openxmlformats.org/officeDocument/2006/relationships/image" Target="../media/image96.jpg"/><Relationship Id="rId5" Type="http://schemas.openxmlformats.org/officeDocument/2006/relationships/image" Target="../media/image31.gif"/><Relationship Id="rId4" Type="http://schemas.openxmlformats.org/officeDocument/2006/relationships/image" Target="../media/image95.png"/></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1.xml"/><Relationship Id="rId5" Type="http://schemas.openxmlformats.org/officeDocument/2006/relationships/image" Target="../media/image100.gif"/><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2.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05.png"/><Relationship Id="rId7" Type="http://schemas.openxmlformats.org/officeDocument/2006/relationships/image" Target="../media/image101.png"/><Relationship Id="rId12" Type="http://schemas.openxmlformats.org/officeDocument/2006/relationships/image" Target="../media/image110.jpe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108.png"/><Relationship Id="rId11" Type="http://schemas.openxmlformats.org/officeDocument/2006/relationships/image" Target="../media/image104.png"/><Relationship Id="rId5" Type="http://schemas.openxmlformats.org/officeDocument/2006/relationships/image" Target="../media/image107.png"/><Relationship Id="rId10" Type="http://schemas.openxmlformats.org/officeDocument/2006/relationships/image" Target="../media/image109.png"/><Relationship Id="rId4" Type="http://schemas.openxmlformats.org/officeDocument/2006/relationships/image" Target="../media/image106.png"/><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113.png"/></Relationships>
</file>

<file path=ppt/slides/_rels/slide4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5.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gif"/><Relationship Id="rId11" Type="http://schemas.openxmlformats.org/officeDocument/2006/relationships/image" Target="../media/image31.gif"/><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5.jpg"/><Relationship Id="rId3" Type="http://schemas.openxmlformats.org/officeDocument/2006/relationships/image" Target="../media/image117.jpg"/><Relationship Id="rId7" Type="http://schemas.openxmlformats.org/officeDocument/2006/relationships/image" Target="../media/image131.jpg"/><Relationship Id="rId12" Type="http://schemas.openxmlformats.org/officeDocument/2006/relationships/image" Target="../media/image134.jp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28.gif"/><Relationship Id="rId11" Type="http://schemas.openxmlformats.org/officeDocument/2006/relationships/image" Target="../media/image133.jpg"/><Relationship Id="rId5" Type="http://schemas.openxmlformats.org/officeDocument/2006/relationships/image" Target="../media/image130.jpg"/><Relationship Id="rId10" Type="http://schemas.openxmlformats.org/officeDocument/2006/relationships/image" Target="../media/image94.jpg"/><Relationship Id="rId4" Type="http://schemas.openxmlformats.org/officeDocument/2006/relationships/image" Target="../media/image129.jpg"/><Relationship Id="rId9" Type="http://schemas.openxmlformats.org/officeDocument/2006/relationships/image" Target="../media/image37.gif"/><Relationship Id="rId14" Type="http://schemas.openxmlformats.org/officeDocument/2006/relationships/image" Target="../media/image8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5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8" Type="http://schemas.openxmlformats.org/officeDocument/2006/relationships/image" Target="../media/image39.gif"/><Relationship Id="rId13" Type="http://schemas.openxmlformats.org/officeDocument/2006/relationships/image" Target="../media/image44.png"/><Relationship Id="rId18" Type="http://schemas.openxmlformats.org/officeDocument/2006/relationships/image" Target="../media/image49.png"/><Relationship Id="rId26" Type="http://schemas.openxmlformats.org/officeDocument/2006/relationships/image" Target="../media/image57.png"/><Relationship Id="rId39" Type="http://schemas.openxmlformats.org/officeDocument/2006/relationships/image" Target="../media/image70.png"/><Relationship Id="rId3" Type="http://schemas.openxmlformats.org/officeDocument/2006/relationships/image" Target="../media/image34.png"/><Relationship Id="rId21" Type="http://schemas.openxmlformats.org/officeDocument/2006/relationships/image" Target="../media/image52.gif"/><Relationship Id="rId34" Type="http://schemas.openxmlformats.org/officeDocument/2006/relationships/image" Target="../media/image65.jpe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gif"/><Relationship Id="rId25" Type="http://schemas.openxmlformats.org/officeDocument/2006/relationships/image" Target="../media/image56.png"/><Relationship Id="rId33" Type="http://schemas.openxmlformats.org/officeDocument/2006/relationships/image" Target="../media/image64.jpeg"/><Relationship Id="rId38" Type="http://schemas.openxmlformats.org/officeDocument/2006/relationships/image" Target="../media/image69.png"/><Relationship Id="rId2" Type="http://schemas.openxmlformats.org/officeDocument/2006/relationships/notesSlide" Target="../notesSlides/notesSlide5.xml"/><Relationship Id="rId16" Type="http://schemas.openxmlformats.org/officeDocument/2006/relationships/image" Target="../media/image47.png"/><Relationship Id="rId20" Type="http://schemas.openxmlformats.org/officeDocument/2006/relationships/image" Target="../media/image51.png"/><Relationship Id="rId29" Type="http://schemas.openxmlformats.org/officeDocument/2006/relationships/image" Target="../media/image60.png"/><Relationship Id="rId1" Type="http://schemas.openxmlformats.org/officeDocument/2006/relationships/slideLayout" Target="../slideLayouts/slideLayout12.xml"/><Relationship Id="rId6" Type="http://schemas.openxmlformats.org/officeDocument/2006/relationships/image" Target="../media/image37.gif"/><Relationship Id="rId11" Type="http://schemas.openxmlformats.org/officeDocument/2006/relationships/image" Target="../media/image42.png"/><Relationship Id="rId24" Type="http://schemas.openxmlformats.org/officeDocument/2006/relationships/image" Target="../media/image55.png"/><Relationship Id="rId32" Type="http://schemas.openxmlformats.org/officeDocument/2006/relationships/image" Target="../media/image63.jpeg"/><Relationship Id="rId37" Type="http://schemas.openxmlformats.org/officeDocument/2006/relationships/image" Target="../media/image68.png"/><Relationship Id="rId5" Type="http://schemas.openxmlformats.org/officeDocument/2006/relationships/image" Target="../media/image36.gif"/><Relationship Id="rId15" Type="http://schemas.openxmlformats.org/officeDocument/2006/relationships/image" Target="../media/image46.png"/><Relationship Id="rId23" Type="http://schemas.openxmlformats.org/officeDocument/2006/relationships/image" Target="../media/image54.png"/><Relationship Id="rId28" Type="http://schemas.openxmlformats.org/officeDocument/2006/relationships/image" Target="../media/image59.png"/><Relationship Id="rId36" Type="http://schemas.openxmlformats.org/officeDocument/2006/relationships/image" Target="../media/image67.png"/><Relationship Id="rId10" Type="http://schemas.openxmlformats.org/officeDocument/2006/relationships/image" Target="../media/image41.png"/><Relationship Id="rId19" Type="http://schemas.openxmlformats.org/officeDocument/2006/relationships/image" Target="../media/image50.png"/><Relationship Id="rId31" Type="http://schemas.openxmlformats.org/officeDocument/2006/relationships/image" Target="../media/image62.jpeg"/><Relationship Id="rId4" Type="http://schemas.openxmlformats.org/officeDocument/2006/relationships/image" Target="../media/image35.gif"/><Relationship Id="rId9" Type="http://schemas.openxmlformats.org/officeDocument/2006/relationships/image" Target="../media/image40.png"/><Relationship Id="rId14" Type="http://schemas.openxmlformats.org/officeDocument/2006/relationships/image" Target="../media/image45.png"/><Relationship Id="rId22" Type="http://schemas.openxmlformats.org/officeDocument/2006/relationships/image" Target="../media/image53.png"/><Relationship Id="rId27" Type="http://schemas.openxmlformats.org/officeDocument/2006/relationships/image" Target="../media/image58.png"/><Relationship Id="rId30" Type="http://schemas.openxmlformats.org/officeDocument/2006/relationships/image" Target="../media/image61.png"/><Relationship Id="rId35" Type="http://schemas.openxmlformats.org/officeDocument/2006/relationships/image" Target="../media/image66.jpeg"/></Relationships>
</file>

<file path=ppt/slides/_rels/slide6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F7FD5-06FF-43BB-971B-B6C243965814}"/>
              </a:ext>
            </a:extLst>
          </p:cNvPr>
          <p:cNvSpPr>
            <a:spLocks noGrp="1"/>
          </p:cNvSpPr>
          <p:nvPr>
            <p:ph type="title"/>
          </p:nvPr>
        </p:nvSpPr>
        <p:spPr/>
        <p:txBody>
          <a:bodyPr/>
          <a:lstStyle/>
          <a:p>
            <a:r>
              <a:rPr lang="en-US" dirty="0"/>
              <a:t>Good Auditing Practices Chain of Custody</a:t>
            </a:r>
            <a:br>
              <a:rPr lang="en-US" dirty="0"/>
            </a:br>
            <a:r>
              <a:rPr lang="en-US" dirty="0"/>
              <a:t>UTZ Program</a:t>
            </a:r>
            <a:endParaRPr lang="en-NL" dirty="0"/>
          </a:p>
        </p:txBody>
      </p:sp>
    </p:spTree>
    <p:extLst>
      <p:ext uri="{BB962C8B-B14F-4D97-AF65-F5344CB8AC3E}">
        <p14:creationId xmlns:p14="http://schemas.microsoft.com/office/powerpoint/2010/main" val="1935513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09" y="345847"/>
            <a:ext cx="8894692" cy="586306"/>
          </a:xfrm>
        </p:spPr>
        <p:txBody>
          <a:bodyPr>
            <a:normAutofit fontScale="90000"/>
          </a:bodyPr>
          <a:lstStyle/>
          <a:p>
            <a:r>
              <a:rPr lang="nl-NL" dirty="0"/>
              <a:t>First </a:t>
            </a:r>
            <a:r>
              <a:rPr lang="nl-NL" dirty="0" err="1"/>
              <a:t>ChoC</a:t>
            </a:r>
            <a:r>
              <a:rPr lang="nl-NL" dirty="0"/>
              <a:t> Audit – IP/SG</a:t>
            </a:r>
          </a:p>
        </p:txBody>
      </p:sp>
      <p:cxnSp>
        <p:nvCxnSpPr>
          <p:cNvPr id="46" name="Straight Connector 45"/>
          <p:cNvCxnSpPr/>
          <p:nvPr/>
        </p:nvCxnSpPr>
        <p:spPr>
          <a:xfrm>
            <a:off x="5232276" y="4642830"/>
            <a:ext cx="1000125" cy="914400"/>
          </a:xfrm>
          <a:prstGeom prst="line">
            <a:avLst/>
          </a:prstGeom>
          <a:ln w="76200">
            <a:solidFill>
              <a:srgbClr val="000000"/>
            </a:solidFill>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1929482" y="4242779"/>
            <a:ext cx="1166812" cy="87629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49" name="Rectangle 48"/>
          <p:cNvSpPr/>
          <p:nvPr/>
        </p:nvSpPr>
        <p:spPr>
          <a:xfrm>
            <a:off x="4565526" y="1523696"/>
            <a:ext cx="1166812" cy="876298"/>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nl-NL">
              <a:solidFill>
                <a:prstClr val="black"/>
              </a:solidFill>
            </a:endParaRPr>
          </a:p>
        </p:txBody>
      </p:sp>
      <p:sp>
        <p:nvSpPr>
          <p:cNvPr id="43" name="Rectangle 42"/>
          <p:cNvSpPr/>
          <p:nvPr/>
        </p:nvSpPr>
        <p:spPr>
          <a:xfrm>
            <a:off x="1076898" y="874414"/>
            <a:ext cx="3857625" cy="3171825"/>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nl-NL">
              <a:solidFill>
                <a:prstClr val="black"/>
              </a:solidFill>
            </a:endParaRPr>
          </a:p>
        </p:txBody>
      </p:sp>
      <p:sp>
        <p:nvSpPr>
          <p:cNvPr id="54" name="Rectangle 53"/>
          <p:cNvSpPr/>
          <p:nvPr/>
        </p:nvSpPr>
        <p:spPr>
          <a:xfrm>
            <a:off x="6799043" y="3030622"/>
            <a:ext cx="1750941" cy="1200329"/>
          </a:xfrm>
          <a:prstGeom prst="rect">
            <a:avLst/>
          </a:prstGeom>
        </p:spPr>
        <p:txBody>
          <a:bodyPr wrap="square">
            <a:spAutoFit/>
          </a:bodyPr>
          <a:lstStyle/>
          <a:p>
            <a:r>
              <a:rPr lang="nl-NL" dirty="0">
                <a:solidFill>
                  <a:srgbClr val="000000"/>
                </a:solidFill>
              </a:rPr>
              <a:t>Max. timeframe </a:t>
            </a:r>
            <a:r>
              <a:rPr lang="nl-NL" dirty="0" err="1">
                <a:solidFill>
                  <a:srgbClr val="000000"/>
                </a:solidFill>
              </a:rPr>
              <a:t>that</a:t>
            </a:r>
            <a:r>
              <a:rPr lang="nl-NL" dirty="0">
                <a:solidFill>
                  <a:srgbClr val="000000"/>
                </a:solidFill>
              </a:rPr>
              <a:t> </a:t>
            </a:r>
            <a:r>
              <a:rPr lang="nl-NL" dirty="0" err="1">
                <a:solidFill>
                  <a:srgbClr val="000000"/>
                </a:solidFill>
              </a:rPr>
              <a:t>purchase</a:t>
            </a:r>
            <a:r>
              <a:rPr lang="nl-NL" dirty="0">
                <a:solidFill>
                  <a:srgbClr val="000000"/>
                </a:solidFill>
              </a:rPr>
              <a:t> </a:t>
            </a:r>
            <a:r>
              <a:rPr lang="nl-NL" dirty="0" err="1">
                <a:solidFill>
                  <a:srgbClr val="000000"/>
                </a:solidFill>
              </a:rPr>
              <a:t>can</a:t>
            </a:r>
            <a:r>
              <a:rPr lang="nl-NL" dirty="0">
                <a:solidFill>
                  <a:srgbClr val="000000"/>
                </a:solidFill>
              </a:rPr>
              <a:t> </a:t>
            </a:r>
            <a:r>
              <a:rPr lang="nl-NL" dirty="0" err="1">
                <a:solidFill>
                  <a:srgbClr val="000000"/>
                </a:solidFill>
              </a:rPr>
              <a:t>be</a:t>
            </a:r>
            <a:r>
              <a:rPr lang="nl-NL" dirty="0">
                <a:solidFill>
                  <a:srgbClr val="000000"/>
                </a:solidFill>
              </a:rPr>
              <a:t> </a:t>
            </a:r>
            <a:r>
              <a:rPr lang="nl-NL" dirty="0" err="1">
                <a:solidFill>
                  <a:srgbClr val="000000"/>
                </a:solidFill>
              </a:rPr>
              <a:t>claimed</a:t>
            </a:r>
            <a:r>
              <a:rPr lang="nl-NL" dirty="0">
                <a:solidFill>
                  <a:srgbClr val="000000"/>
                </a:solidFill>
              </a:rPr>
              <a:t> as UTZ</a:t>
            </a:r>
          </a:p>
        </p:txBody>
      </p:sp>
      <p:grpSp>
        <p:nvGrpSpPr>
          <p:cNvPr id="14" name="Group 13"/>
          <p:cNvGrpSpPr/>
          <p:nvPr/>
        </p:nvGrpSpPr>
        <p:grpSpPr>
          <a:xfrm>
            <a:off x="5630630" y="2211975"/>
            <a:ext cx="678258" cy="678258"/>
            <a:chOff x="5291131" y="987325"/>
            <a:chExt cx="678258" cy="678258"/>
          </a:xfrm>
          <a:solidFill>
            <a:srgbClr val="FFC000"/>
          </a:solidFill>
        </p:grpSpPr>
        <p:sp>
          <p:nvSpPr>
            <p:cNvPr id="30" name="Oval 29"/>
            <p:cNvSpPr/>
            <p:nvPr/>
          </p:nvSpPr>
          <p:spPr>
            <a:xfrm>
              <a:off x="5291131" y="987325"/>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1" name="Oval 4"/>
            <p:cNvSpPr/>
            <p:nvPr/>
          </p:nvSpPr>
          <p:spPr>
            <a:xfrm>
              <a:off x="5390460" y="1086654"/>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err="1">
                  <a:solidFill>
                    <a:prstClr val="white"/>
                  </a:solidFill>
                </a:rPr>
                <a:t>Oct</a:t>
              </a:r>
              <a:endParaRPr lang="nl-NL" dirty="0">
                <a:solidFill>
                  <a:prstClr val="white"/>
                </a:solidFill>
              </a:endParaRPr>
            </a:p>
          </p:txBody>
        </p:sp>
      </p:grpSp>
      <p:grpSp>
        <p:nvGrpSpPr>
          <p:cNvPr id="15" name="Group 14"/>
          <p:cNvGrpSpPr/>
          <p:nvPr/>
        </p:nvGrpSpPr>
        <p:grpSpPr>
          <a:xfrm>
            <a:off x="5894563" y="3196920"/>
            <a:ext cx="678258" cy="678258"/>
            <a:chOff x="5555064" y="1972270"/>
            <a:chExt cx="678258" cy="678258"/>
          </a:xfrm>
          <a:solidFill>
            <a:srgbClr val="FFC000"/>
          </a:solidFill>
        </p:grpSpPr>
        <p:sp>
          <p:nvSpPr>
            <p:cNvPr id="28" name="Oval 27"/>
            <p:cNvSpPr/>
            <p:nvPr/>
          </p:nvSpPr>
          <p:spPr>
            <a:xfrm>
              <a:off x="5555064" y="1972270"/>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9" name="Oval 6"/>
            <p:cNvSpPr/>
            <p:nvPr/>
          </p:nvSpPr>
          <p:spPr>
            <a:xfrm>
              <a:off x="5654393" y="2071599"/>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Nov</a:t>
              </a:r>
            </a:p>
          </p:txBody>
        </p:sp>
      </p:grpSp>
      <p:grpSp>
        <p:nvGrpSpPr>
          <p:cNvPr id="16" name="Group 15"/>
          <p:cNvGrpSpPr/>
          <p:nvPr/>
        </p:nvGrpSpPr>
        <p:grpSpPr>
          <a:xfrm>
            <a:off x="5630630" y="4181866"/>
            <a:ext cx="678258" cy="678258"/>
            <a:chOff x="5291131" y="2957216"/>
            <a:chExt cx="678258" cy="678258"/>
          </a:xfrm>
          <a:solidFill>
            <a:srgbClr val="FFC000"/>
          </a:solidFill>
        </p:grpSpPr>
        <p:sp>
          <p:nvSpPr>
            <p:cNvPr id="26" name="Oval 25"/>
            <p:cNvSpPr/>
            <p:nvPr/>
          </p:nvSpPr>
          <p:spPr>
            <a:xfrm>
              <a:off x="5291131" y="2957216"/>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7" name="Oval 8"/>
            <p:cNvSpPr/>
            <p:nvPr/>
          </p:nvSpPr>
          <p:spPr>
            <a:xfrm>
              <a:off x="5390460" y="3056545"/>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Dec</a:t>
              </a:r>
            </a:p>
          </p:txBody>
        </p:sp>
      </p:grpSp>
      <p:grpSp>
        <p:nvGrpSpPr>
          <p:cNvPr id="17" name="Group 16"/>
          <p:cNvGrpSpPr/>
          <p:nvPr/>
        </p:nvGrpSpPr>
        <p:grpSpPr>
          <a:xfrm>
            <a:off x="4876282" y="4902904"/>
            <a:ext cx="678258" cy="678258"/>
            <a:chOff x="4536783" y="3678254"/>
            <a:chExt cx="678258" cy="678258"/>
          </a:xfrm>
        </p:grpSpPr>
        <p:sp>
          <p:nvSpPr>
            <p:cNvPr id="24" name="Oval 23"/>
            <p:cNvSpPr/>
            <p:nvPr/>
          </p:nvSpPr>
          <p:spPr>
            <a:xfrm>
              <a:off x="4536783" y="3678254"/>
              <a:ext cx="678258" cy="678258"/>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5" name="Oval 10"/>
            <p:cNvSpPr/>
            <p:nvPr/>
          </p:nvSpPr>
          <p:spPr>
            <a:xfrm>
              <a:off x="4636112" y="3777583"/>
              <a:ext cx="479600" cy="479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Jan</a:t>
              </a:r>
            </a:p>
          </p:txBody>
        </p:sp>
      </p:grpSp>
      <p:grpSp>
        <p:nvGrpSpPr>
          <p:cNvPr id="18" name="Group 17"/>
          <p:cNvGrpSpPr/>
          <p:nvPr/>
        </p:nvGrpSpPr>
        <p:grpSpPr>
          <a:xfrm>
            <a:off x="3891332" y="5166820"/>
            <a:ext cx="678258" cy="678258"/>
            <a:chOff x="3551833" y="3942170"/>
            <a:chExt cx="678258" cy="678258"/>
          </a:xfrm>
        </p:grpSpPr>
        <p:sp>
          <p:nvSpPr>
            <p:cNvPr id="22" name="Oval 21"/>
            <p:cNvSpPr/>
            <p:nvPr/>
          </p:nvSpPr>
          <p:spPr>
            <a:xfrm>
              <a:off x="3551833" y="3942170"/>
              <a:ext cx="678258" cy="678258"/>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3" name="Oval 12"/>
            <p:cNvSpPr/>
            <p:nvPr/>
          </p:nvSpPr>
          <p:spPr>
            <a:xfrm>
              <a:off x="3651162" y="4041499"/>
              <a:ext cx="479600" cy="479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Feb</a:t>
              </a:r>
            </a:p>
          </p:txBody>
        </p:sp>
      </p:grpSp>
      <p:grpSp>
        <p:nvGrpSpPr>
          <p:cNvPr id="19" name="Group 18"/>
          <p:cNvGrpSpPr/>
          <p:nvPr/>
        </p:nvGrpSpPr>
        <p:grpSpPr>
          <a:xfrm>
            <a:off x="2906382" y="4902904"/>
            <a:ext cx="678258" cy="678258"/>
            <a:chOff x="2566883" y="3678254"/>
            <a:chExt cx="678258" cy="678258"/>
          </a:xfrm>
        </p:grpSpPr>
        <p:sp>
          <p:nvSpPr>
            <p:cNvPr id="20" name="Oval 19"/>
            <p:cNvSpPr/>
            <p:nvPr/>
          </p:nvSpPr>
          <p:spPr>
            <a:xfrm>
              <a:off x="2566883" y="3678254"/>
              <a:ext cx="678258" cy="678258"/>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21" name="Oval 14"/>
            <p:cNvSpPr/>
            <p:nvPr/>
          </p:nvSpPr>
          <p:spPr>
            <a:xfrm>
              <a:off x="2666212" y="3777583"/>
              <a:ext cx="479600" cy="479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Mar</a:t>
              </a:r>
            </a:p>
          </p:txBody>
        </p:sp>
      </p:grpSp>
      <p:grpSp>
        <p:nvGrpSpPr>
          <p:cNvPr id="35" name="Group 34"/>
          <p:cNvGrpSpPr/>
          <p:nvPr/>
        </p:nvGrpSpPr>
        <p:grpSpPr>
          <a:xfrm>
            <a:off x="2090328" y="4217959"/>
            <a:ext cx="678258" cy="678258"/>
            <a:chOff x="5291131" y="987325"/>
            <a:chExt cx="678258" cy="678258"/>
          </a:xfrm>
        </p:grpSpPr>
        <p:sp>
          <p:nvSpPr>
            <p:cNvPr id="36" name="Oval 35"/>
            <p:cNvSpPr/>
            <p:nvPr/>
          </p:nvSpPr>
          <p:spPr>
            <a:xfrm>
              <a:off x="5291131" y="987325"/>
              <a:ext cx="678258" cy="678258"/>
            </a:xfrm>
            <a:prstGeom prst="ellipse">
              <a:avLst/>
            </a:pr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37" name="Oval 4"/>
            <p:cNvSpPr/>
            <p:nvPr/>
          </p:nvSpPr>
          <p:spPr>
            <a:xfrm>
              <a:off x="5390460" y="1086654"/>
              <a:ext cx="479600" cy="4796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Apr</a:t>
              </a:r>
            </a:p>
          </p:txBody>
        </p:sp>
      </p:grpSp>
      <p:grpSp>
        <p:nvGrpSpPr>
          <p:cNvPr id="38" name="Group 37"/>
          <p:cNvGrpSpPr/>
          <p:nvPr/>
        </p:nvGrpSpPr>
        <p:grpSpPr>
          <a:xfrm>
            <a:off x="4952372" y="1417298"/>
            <a:ext cx="678258" cy="678258"/>
            <a:chOff x="5291131" y="987325"/>
            <a:chExt cx="678258" cy="678258"/>
          </a:xfrm>
          <a:solidFill>
            <a:srgbClr val="FFC000"/>
          </a:solidFill>
        </p:grpSpPr>
        <p:sp>
          <p:nvSpPr>
            <p:cNvPr id="39" name="Oval 38"/>
            <p:cNvSpPr/>
            <p:nvPr/>
          </p:nvSpPr>
          <p:spPr>
            <a:xfrm>
              <a:off x="5291131" y="987325"/>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0" name="Oval 4"/>
            <p:cNvSpPr/>
            <p:nvPr/>
          </p:nvSpPr>
          <p:spPr>
            <a:xfrm>
              <a:off x="5390460" y="1086654"/>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Sep</a:t>
              </a:r>
            </a:p>
          </p:txBody>
        </p:sp>
      </p:grpSp>
      <p:grpSp>
        <p:nvGrpSpPr>
          <p:cNvPr id="41" name="Group 40"/>
          <p:cNvGrpSpPr/>
          <p:nvPr/>
        </p:nvGrpSpPr>
        <p:grpSpPr>
          <a:xfrm>
            <a:off x="3835075" y="1099342"/>
            <a:ext cx="678258" cy="678258"/>
            <a:chOff x="5291131" y="987325"/>
            <a:chExt cx="678258" cy="678258"/>
          </a:xfrm>
          <a:solidFill>
            <a:srgbClr val="00A49A"/>
          </a:solidFill>
        </p:grpSpPr>
        <p:sp>
          <p:nvSpPr>
            <p:cNvPr id="42" name="Oval 41"/>
            <p:cNvSpPr/>
            <p:nvPr/>
          </p:nvSpPr>
          <p:spPr>
            <a:xfrm>
              <a:off x="5291131" y="987325"/>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44" name="Oval 4"/>
            <p:cNvSpPr/>
            <p:nvPr/>
          </p:nvSpPr>
          <p:spPr>
            <a:xfrm>
              <a:off x="5390460" y="1086654"/>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Aug</a:t>
              </a:r>
            </a:p>
          </p:txBody>
        </p:sp>
      </p:grpSp>
      <p:grpSp>
        <p:nvGrpSpPr>
          <p:cNvPr id="45" name="Group 44"/>
          <p:cNvGrpSpPr/>
          <p:nvPr/>
        </p:nvGrpSpPr>
        <p:grpSpPr>
          <a:xfrm>
            <a:off x="2682705" y="1317347"/>
            <a:ext cx="678258" cy="678258"/>
            <a:chOff x="5291131" y="987325"/>
            <a:chExt cx="678258" cy="678258"/>
          </a:xfrm>
          <a:solidFill>
            <a:srgbClr val="00A49A"/>
          </a:solidFill>
        </p:grpSpPr>
        <p:sp>
          <p:nvSpPr>
            <p:cNvPr id="47" name="Oval 46"/>
            <p:cNvSpPr/>
            <p:nvPr/>
          </p:nvSpPr>
          <p:spPr>
            <a:xfrm>
              <a:off x="5291131" y="987325"/>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0" name="Oval 4"/>
            <p:cNvSpPr/>
            <p:nvPr/>
          </p:nvSpPr>
          <p:spPr>
            <a:xfrm>
              <a:off x="5390460" y="1086654"/>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Jul</a:t>
              </a:r>
            </a:p>
          </p:txBody>
        </p:sp>
      </p:grpSp>
      <p:grpSp>
        <p:nvGrpSpPr>
          <p:cNvPr id="51" name="Group 50"/>
          <p:cNvGrpSpPr/>
          <p:nvPr/>
        </p:nvGrpSpPr>
        <p:grpSpPr>
          <a:xfrm>
            <a:off x="1828153" y="2198554"/>
            <a:ext cx="678258" cy="678258"/>
            <a:chOff x="5291131" y="987325"/>
            <a:chExt cx="678258" cy="678258"/>
          </a:xfrm>
          <a:solidFill>
            <a:srgbClr val="00A49A"/>
          </a:solidFill>
        </p:grpSpPr>
        <p:sp>
          <p:nvSpPr>
            <p:cNvPr id="52" name="Oval 51"/>
            <p:cNvSpPr/>
            <p:nvPr/>
          </p:nvSpPr>
          <p:spPr>
            <a:xfrm>
              <a:off x="5291131" y="987325"/>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3" name="Oval 4"/>
            <p:cNvSpPr/>
            <p:nvPr/>
          </p:nvSpPr>
          <p:spPr>
            <a:xfrm>
              <a:off x="5390460" y="1086654"/>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Jun</a:t>
              </a:r>
            </a:p>
          </p:txBody>
        </p:sp>
      </p:grpSp>
      <p:grpSp>
        <p:nvGrpSpPr>
          <p:cNvPr id="55" name="Group 54"/>
          <p:cNvGrpSpPr/>
          <p:nvPr/>
        </p:nvGrpSpPr>
        <p:grpSpPr>
          <a:xfrm>
            <a:off x="1590353" y="3321167"/>
            <a:ext cx="678258" cy="678258"/>
            <a:chOff x="5291131" y="987325"/>
            <a:chExt cx="678258" cy="678258"/>
          </a:xfrm>
          <a:solidFill>
            <a:srgbClr val="00A49A"/>
          </a:solidFill>
        </p:grpSpPr>
        <p:sp>
          <p:nvSpPr>
            <p:cNvPr id="56" name="Oval 55"/>
            <p:cNvSpPr/>
            <p:nvPr/>
          </p:nvSpPr>
          <p:spPr>
            <a:xfrm>
              <a:off x="5291131" y="987325"/>
              <a:ext cx="678258" cy="678258"/>
            </a:xfrm>
            <a:prstGeom prst="ellipse">
              <a:avLst/>
            </a:prstGeom>
            <a:grpFill/>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sp>
        <p:sp>
          <p:nvSpPr>
            <p:cNvPr id="57" name="Oval 4"/>
            <p:cNvSpPr/>
            <p:nvPr/>
          </p:nvSpPr>
          <p:spPr>
            <a:xfrm>
              <a:off x="5390460" y="1086654"/>
              <a:ext cx="479600" cy="47960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algn="ctr" defTabSz="800100">
                <a:lnSpc>
                  <a:spcPct val="90000"/>
                </a:lnSpc>
                <a:spcBef>
                  <a:spcPct val="0"/>
                </a:spcBef>
                <a:spcAft>
                  <a:spcPct val="35000"/>
                </a:spcAft>
              </a:pPr>
              <a:r>
                <a:rPr lang="nl-NL" dirty="0">
                  <a:solidFill>
                    <a:prstClr val="white"/>
                  </a:solidFill>
                </a:rPr>
                <a:t>May</a:t>
              </a:r>
            </a:p>
          </p:txBody>
        </p:sp>
      </p:grpSp>
      <p:sp>
        <p:nvSpPr>
          <p:cNvPr id="58" name="Curved Right Arrow 57"/>
          <p:cNvSpPr/>
          <p:nvPr/>
        </p:nvSpPr>
        <p:spPr>
          <a:xfrm rot="2281167" flipH="1" flipV="1">
            <a:off x="4995214" y="2621196"/>
            <a:ext cx="1284987" cy="4139180"/>
          </a:xfrm>
          <a:prstGeom prst="curvedRightArrow">
            <a:avLst>
              <a:gd name="adj1" fmla="val 11216"/>
              <a:gd name="adj2" fmla="val 28089"/>
              <a:gd name="adj3" fmla="val 13555"/>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black"/>
              </a:solidFill>
            </a:endParaRPr>
          </a:p>
        </p:txBody>
      </p:sp>
      <p:sp>
        <p:nvSpPr>
          <p:cNvPr id="59" name="Rectangle 58"/>
          <p:cNvSpPr/>
          <p:nvPr/>
        </p:nvSpPr>
        <p:spPr>
          <a:xfrm>
            <a:off x="6033699" y="5581162"/>
            <a:ext cx="2374321" cy="646331"/>
          </a:xfrm>
          <a:prstGeom prst="rect">
            <a:avLst/>
          </a:prstGeom>
        </p:spPr>
        <p:txBody>
          <a:bodyPr wrap="square">
            <a:spAutoFit/>
          </a:bodyPr>
          <a:lstStyle/>
          <a:p>
            <a:r>
              <a:rPr lang="nl-NL" b="1" dirty="0">
                <a:solidFill>
                  <a:srgbClr val="000000"/>
                </a:solidFill>
              </a:rPr>
              <a:t>1st </a:t>
            </a:r>
            <a:r>
              <a:rPr lang="nl-NL" b="1" dirty="0" err="1">
                <a:solidFill>
                  <a:srgbClr val="000000"/>
                </a:solidFill>
              </a:rPr>
              <a:t>Purchase</a:t>
            </a:r>
            <a:r>
              <a:rPr lang="nl-NL" b="1" dirty="0">
                <a:solidFill>
                  <a:srgbClr val="000000"/>
                </a:solidFill>
              </a:rPr>
              <a:t> </a:t>
            </a:r>
            <a:r>
              <a:rPr lang="nl-NL" b="1" u="sng" dirty="0" err="1">
                <a:solidFill>
                  <a:srgbClr val="000000"/>
                </a:solidFill>
              </a:rPr>
              <a:t>Received</a:t>
            </a:r>
            <a:endParaRPr lang="nl-NL" b="1" u="sng" dirty="0">
              <a:solidFill>
                <a:srgbClr val="000000"/>
              </a:solidFill>
            </a:endParaRPr>
          </a:p>
          <a:p>
            <a:r>
              <a:rPr lang="nl-NL" b="1" dirty="0">
                <a:solidFill>
                  <a:srgbClr val="000000"/>
                </a:solidFill>
              </a:rPr>
              <a:t> </a:t>
            </a:r>
            <a:r>
              <a:rPr lang="nl-NL" dirty="0">
                <a:solidFill>
                  <a:srgbClr val="000000"/>
                </a:solidFill>
              </a:rPr>
              <a:t>e.g. 1 Jan 2016 </a:t>
            </a:r>
          </a:p>
        </p:txBody>
      </p:sp>
      <p:pic>
        <p:nvPicPr>
          <p:cNvPr id="6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373828">
            <a:off x="4279754" y="3738643"/>
            <a:ext cx="729768" cy="9693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1" name="Rectangle 60"/>
          <p:cNvSpPr/>
          <p:nvPr/>
        </p:nvSpPr>
        <p:spPr>
          <a:xfrm>
            <a:off x="2906085" y="4150717"/>
            <a:ext cx="2648455" cy="275904"/>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r"/>
            <a:r>
              <a:rPr lang="nl-NL" b="1" dirty="0">
                <a:solidFill>
                  <a:srgbClr val="000000"/>
                </a:solidFill>
              </a:rPr>
              <a:t>Start date </a:t>
            </a:r>
            <a:r>
              <a:rPr lang="nl-NL" b="1" dirty="0" err="1">
                <a:solidFill>
                  <a:srgbClr val="000000"/>
                </a:solidFill>
              </a:rPr>
              <a:t>certificate</a:t>
            </a:r>
            <a:r>
              <a:rPr lang="nl-NL" b="1" dirty="0">
                <a:solidFill>
                  <a:srgbClr val="000000"/>
                </a:solidFill>
              </a:rPr>
              <a:t> </a:t>
            </a:r>
          </a:p>
          <a:p>
            <a:pPr algn="r"/>
            <a:r>
              <a:rPr lang="nl-NL" sz="1600" dirty="0">
                <a:solidFill>
                  <a:srgbClr val="000000"/>
                </a:solidFill>
              </a:rPr>
              <a:t>e.g. 1 Jan 2016 – 31 Dec 2016</a:t>
            </a:r>
          </a:p>
        </p:txBody>
      </p:sp>
      <p:cxnSp>
        <p:nvCxnSpPr>
          <p:cNvPr id="62" name="Straight Connector 61"/>
          <p:cNvCxnSpPr/>
          <p:nvPr/>
        </p:nvCxnSpPr>
        <p:spPr>
          <a:xfrm flipV="1">
            <a:off x="3467537" y="4796888"/>
            <a:ext cx="654945" cy="1192637"/>
          </a:xfrm>
          <a:prstGeom prst="line">
            <a:avLst/>
          </a:prstGeom>
          <a:ln w="76200">
            <a:solidFill>
              <a:srgbClr val="000000"/>
            </a:solidFill>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1673395" y="5845797"/>
            <a:ext cx="1744984" cy="646331"/>
          </a:xfrm>
          <a:prstGeom prst="rect">
            <a:avLst/>
          </a:prstGeom>
        </p:spPr>
        <p:txBody>
          <a:bodyPr wrap="square">
            <a:spAutoFit/>
          </a:bodyPr>
          <a:lstStyle/>
          <a:p>
            <a:pPr algn="r"/>
            <a:r>
              <a:rPr lang="nl-NL" b="1" dirty="0">
                <a:solidFill>
                  <a:srgbClr val="000000"/>
                </a:solidFill>
              </a:rPr>
              <a:t>Audit </a:t>
            </a:r>
          </a:p>
          <a:p>
            <a:pPr algn="r"/>
            <a:r>
              <a:rPr lang="nl-NL" dirty="0">
                <a:solidFill>
                  <a:srgbClr val="000000"/>
                </a:solidFill>
              </a:rPr>
              <a:t>e.g. 23 Feb 2016 </a:t>
            </a:r>
          </a:p>
        </p:txBody>
      </p:sp>
    </p:spTree>
    <p:extLst>
      <p:ext uri="{BB962C8B-B14F-4D97-AF65-F5344CB8AC3E}">
        <p14:creationId xmlns:p14="http://schemas.microsoft.com/office/powerpoint/2010/main" val="165558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1" grpId="0" animBg="1"/>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err="1"/>
              <a:t>Explanation</a:t>
            </a:r>
            <a:endParaRPr lang="nl-NL" dirty="0"/>
          </a:p>
        </p:txBody>
      </p:sp>
      <p:sp>
        <p:nvSpPr>
          <p:cNvPr id="4" name="TextBox 3"/>
          <p:cNvSpPr txBox="1"/>
          <p:nvPr/>
        </p:nvSpPr>
        <p:spPr>
          <a:xfrm>
            <a:off x="323528" y="1412776"/>
            <a:ext cx="8064896" cy="4524315"/>
          </a:xfrm>
          <a:prstGeom prst="rect">
            <a:avLst/>
          </a:prstGeom>
          <a:noFill/>
        </p:spPr>
        <p:txBody>
          <a:bodyPr wrap="square" rtlCol="0">
            <a:spAutoFit/>
          </a:bodyPr>
          <a:lstStyle/>
          <a:p>
            <a:pPr algn="just"/>
            <a:r>
              <a:rPr lang="en-US" i="1" dirty="0">
                <a:solidFill>
                  <a:prstClr val="black"/>
                </a:solidFill>
                <a:latin typeface="Corbel" panose="020B0503020204020204" pitchFamily="34" charset="0"/>
              </a:rPr>
              <a:t>First certification audit, Protocol page 24, ff</a:t>
            </a:r>
            <a:r>
              <a:rPr lang="en-US" dirty="0">
                <a:solidFill>
                  <a:prstClr val="black"/>
                </a:solidFill>
                <a:latin typeface="Corbel" panose="020B0503020204020204" pitchFamily="34" charset="0"/>
              </a:rPr>
              <a:t>.</a:t>
            </a:r>
          </a:p>
          <a:p>
            <a:pPr algn="just"/>
            <a:endParaRPr lang="en-US" dirty="0">
              <a:solidFill>
                <a:prstClr val="black"/>
              </a:solidFill>
              <a:latin typeface="Corbel" panose="020B0503020204020204" pitchFamily="34" charset="0"/>
            </a:endParaRPr>
          </a:p>
          <a:p>
            <a:pPr algn="just"/>
            <a:r>
              <a:rPr lang="en-US" dirty="0">
                <a:solidFill>
                  <a:prstClr val="black"/>
                </a:solidFill>
                <a:latin typeface="Corbel" panose="020B0503020204020204" pitchFamily="34" charset="0"/>
              </a:rPr>
              <a:t>For SCAs who operate under IP or SG level, the first audit must be conducted </a:t>
            </a:r>
            <a:r>
              <a:rPr lang="en-US" b="1" u="sng" dirty="0">
                <a:solidFill>
                  <a:prstClr val="black"/>
                </a:solidFill>
                <a:latin typeface="Corbel" panose="020B0503020204020204" pitchFamily="34" charset="0"/>
              </a:rPr>
              <a:t>no later than 4 months after they have </a:t>
            </a:r>
            <a:r>
              <a:rPr lang="en-US" b="1" i="1" u="sng" dirty="0">
                <a:solidFill>
                  <a:prstClr val="black"/>
                </a:solidFill>
                <a:latin typeface="Corbel" panose="020B0503020204020204" pitchFamily="34" charset="0"/>
              </a:rPr>
              <a:t>received </a:t>
            </a:r>
            <a:r>
              <a:rPr lang="en-US" b="1" u="sng" dirty="0">
                <a:solidFill>
                  <a:prstClr val="black"/>
                </a:solidFill>
                <a:latin typeface="Corbel" panose="020B0503020204020204" pitchFamily="34" charset="0"/>
              </a:rPr>
              <a:t>their first purchase of UTZ product</a:t>
            </a:r>
            <a:r>
              <a:rPr lang="en-US" dirty="0">
                <a:solidFill>
                  <a:prstClr val="black"/>
                </a:solidFill>
                <a:latin typeface="Corbel" panose="020B0503020204020204" pitchFamily="34" charset="0"/>
              </a:rPr>
              <a:t>. Product received more than 4 months before the audit date cannot be claimed as UTZ. </a:t>
            </a:r>
            <a:endParaRPr lang="nl-NL" dirty="0">
              <a:solidFill>
                <a:prstClr val="black"/>
              </a:solidFill>
              <a:latin typeface="Corbel" panose="020B0503020204020204" pitchFamily="34" charset="0"/>
            </a:endParaRPr>
          </a:p>
          <a:p>
            <a:pPr algn="just"/>
            <a:endParaRPr lang="en-US" dirty="0">
              <a:solidFill>
                <a:prstClr val="black"/>
              </a:solidFill>
              <a:latin typeface="Corbel" panose="020B0503020204020204" pitchFamily="34" charset="0"/>
            </a:endParaRPr>
          </a:p>
          <a:p>
            <a:pPr algn="just"/>
            <a:r>
              <a:rPr lang="en-US" dirty="0">
                <a:solidFill>
                  <a:prstClr val="black"/>
                </a:solidFill>
                <a:latin typeface="Corbel" panose="020B0503020204020204" pitchFamily="34" charset="0"/>
              </a:rPr>
              <a:t>For SCAs who operate at MB level, the first audit must be conducted </a:t>
            </a:r>
            <a:r>
              <a:rPr lang="en-US" b="1" u="sng" dirty="0">
                <a:solidFill>
                  <a:prstClr val="black"/>
                </a:solidFill>
                <a:latin typeface="Corbel" panose="020B0503020204020204" pitchFamily="34" charset="0"/>
              </a:rPr>
              <a:t>no later than 4 months after their first </a:t>
            </a:r>
            <a:r>
              <a:rPr lang="en-US" b="1" i="1" u="sng" dirty="0">
                <a:solidFill>
                  <a:prstClr val="black"/>
                </a:solidFill>
                <a:latin typeface="Corbel" panose="020B0503020204020204" pitchFamily="34" charset="0"/>
              </a:rPr>
              <a:t>purchase </a:t>
            </a:r>
            <a:r>
              <a:rPr lang="en-US" b="1" u="sng" dirty="0">
                <a:solidFill>
                  <a:prstClr val="black"/>
                </a:solidFill>
                <a:latin typeface="Corbel" panose="020B0503020204020204" pitchFamily="34" charset="0"/>
              </a:rPr>
              <a:t>of UTZ product</a:t>
            </a:r>
            <a:r>
              <a:rPr lang="en-US" dirty="0">
                <a:solidFill>
                  <a:prstClr val="black"/>
                </a:solidFill>
                <a:latin typeface="Corbel" panose="020B0503020204020204" pitchFamily="34" charset="0"/>
              </a:rPr>
              <a:t>. Product purchased more than 4 months before the audit date cannot be claimed as UTZ. </a:t>
            </a:r>
          </a:p>
          <a:p>
            <a:pPr algn="just"/>
            <a:endParaRPr lang="en-US" dirty="0">
              <a:solidFill>
                <a:prstClr val="black"/>
              </a:solidFill>
              <a:latin typeface="Corbel" panose="020B0503020204020204" pitchFamily="34" charset="0"/>
            </a:endParaRPr>
          </a:p>
          <a:p>
            <a:pPr algn="just"/>
            <a:r>
              <a:rPr lang="en-US" dirty="0">
                <a:solidFill>
                  <a:prstClr val="black"/>
                </a:solidFill>
                <a:latin typeface="Corbel" panose="020B0503020204020204" pitchFamily="34" charset="0"/>
              </a:rPr>
              <a:t>The auditor verifies the records requested in the </a:t>
            </a:r>
            <a:r>
              <a:rPr lang="en-US" dirty="0" err="1">
                <a:solidFill>
                  <a:prstClr val="black"/>
                </a:solidFill>
                <a:latin typeface="Corbel" panose="020B0503020204020204" pitchFamily="34" charset="0"/>
              </a:rPr>
              <a:t>ChoC</a:t>
            </a:r>
            <a:r>
              <a:rPr lang="en-US" dirty="0">
                <a:solidFill>
                  <a:prstClr val="black"/>
                </a:solidFill>
                <a:latin typeface="Corbel" panose="020B0503020204020204" pitchFamily="34" charset="0"/>
              </a:rPr>
              <a:t> for the 4 months prior to the date of audit in order to have an overview of the record keeping of the organization. </a:t>
            </a:r>
          </a:p>
          <a:p>
            <a:pPr algn="just"/>
            <a:endParaRPr lang="en-US" dirty="0">
              <a:solidFill>
                <a:prstClr val="black"/>
              </a:solidFill>
              <a:latin typeface="Corbel" panose="020B0503020204020204" pitchFamily="34" charset="0"/>
            </a:endParaRPr>
          </a:p>
          <a:p>
            <a:pPr algn="just"/>
            <a:r>
              <a:rPr lang="en-US" dirty="0">
                <a:solidFill>
                  <a:prstClr val="black"/>
                </a:solidFill>
                <a:latin typeface="Corbel" panose="020B0503020204020204" pitchFamily="34" charset="0"/>
              </a:rPr>
              <a:t>SCAs cannot sell UTZ product until they have received a valid certificate/ </a:t>
            </a:r>
            <a:r>
              <a:rPr lang="en-US" dirty="0">
                <a:solidFill>
                  <a:srgbClr val="00B050"/>
                </a:solidFill>
                <a:latin typeface="Corbel" panose="020B0503020204020204" pitchFamily="34" charset="0"/>
              </a:rPr>
              <a:t>the site is added to the multi-site certificate</a:t>
            </a:r>
            <a:endParaRPr lang="nl-NL" dirty="0">
              <a:solidFill>
                <a:srgbClr val="00B050"/>
              </a:solidFill>
              <a:latin typeface="Corbel" panose="020B0503020204020204" pitchFamily="34" charset="0"/>
            </a:endParaRPr>
          </a:p>
        </p:txBody>
      </p:sp>
    </p:spTree>
    <p:extLst>
      <p:ext uri="{BB962C8B-B14F-4D97-AF65-F5344CB8AC3E}">
        <p14:creationId xmlns:p14="http://schemas.microsoft.com/office/powerpoint/2010/main" val="2342873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1599"/>
            <a:ext cx="7603834" cy="586306"/>
          </a:xfrm>
        </p:spPr>
        <p:txBody>
          <a:bodyPr>
            <a:normAutofit fontScale="90000"/>
          </a:bodyPr>
          <a:lstStyle/>
          <a:p>
            <a:r>
              <a:rPr lang="nl-NL" dirty="0" err="1"/>
              <a:t>When</a:t>
            </a:r>
            <a:r>
              <a:rPr lang="nl-NL" dirty="0"/>
              <a:t> </a:t>
            </a:r>
            <a:r>
              <a:rPr lang="nl-NL" dirty="0" err="1"/>
              <a:t>should</a:t>
            </a:r>
            <a:r>
              <a:rPr lang="nl-NL" dirty="0"/>
              <a:t> </a:t>
            </a:r>
            <a:r>
              <a:rPr lang="nl-NL" dirty="0" err="1"/>
              <a:t>the</a:t>
            </a:r>
            <a:r>
              <a:rPr lang="nl-NL" dirty="0"/>
              <a:t> audit take </a:t>
            </a:r>
            <a:r>
              <a:rPr lang="nl-NL" dirty="0" err="1"/>
              <a:t>place</a:t>
            </a:r>
            <a:r>
              <a:rPr lang="nl-NL" dirty="0"/>
              <a:t>?</a:t>
            </a:r>
          </a:p>
        </p:txBody>
      </p:sp>
      <p:graphicFrame>
        <p:nvGraphicFramePr>
          <p:cNvPr id="3" name="Table 2"/>
          <p:cNvGraphicFramePr>
            <a:graphicFrameLocks noGrp="1"/>
          </p:cNvGraphicFramePr>
          <p:nvPr>
            <p:extLst>
              <p:ext uri="{D42A27DB-BD31-4B8C-83A1-F6EECF244321}">
                <p14:modId xmlns:p14="http://schemas.microsoft.com/office/powerpoint/2010/main" val="160365077"/>
              </p:ext>
            </p:extLst>
          </p:nvPr>
        </p:nvGraphicFramePr>
        <p:xfrm>
          <a:off x="457200" y="1500584"/>
          <a:ext cx="8258100" cy="1181787"/>
        </p:xfrm>
        <a:graphic>
          <a:graphicData uri="http://schemas.openxmlformats.org/drawingml/2006/table">
            <a:tbl>
              <a:tblPr/>
              <a:tblGrid>
                <a:gridCol w="900884">
                  <a:extLst>
                    <a:ext uri="{9D8B030D-6E8A-4147-A177-3AD203B41FA5}">
                      <a16:colId xmlns:a16="http://schemas.microsoft.com/office/drawing/2014/main" val="20000"/>
                    </a:ext>
                  </a:extLst>
                </a:gridCol>
                <a:gridCol w="900884">
                  <a:extLst>
                    <a:ext uri="{9D8B030D-6E8A-4147-A177-3AD203B41FA5}">
                      <a16:colId xmlns:a16="http://schemas.microsoft.com/office/drawing/2014/main" val="20001"/>
                    </a:ext>
                  </a:extLst>
                </a:gridCol>
                <a:gridCol w="3059251">
                  <a:extLst>
                    <a:ext uri="{9D8B030D-6E8A-4147-A177-3AD203B41FA5}">
                      <a16:colId xmlns:a16="http://schemas.microsoft.com/office/drawing/2014/main" val="20002"/>
                    </a:ext>
                  </a:extLst>
                </a:gridCol>
                <a:gridCol w="3397081">
                  <a:extLst>
                    <a:ext uri="{9D8B030D-6E8A-4147-A177-3AD203B41FA5}">
                      <a16:colId xmlns:a16="http://schemas.microsoft.com/office/drawing/2014/main" val="20003"/>
                    </a:ext>
                  </a:extLst>
                </a:gridCol>
              </a:tblGrid>
              <a:tr h="393929">
                <a:tc>
                  <a:txBody>
                    <a:bodyPr/>
                    <a:lstStyle/>
                    <a:p>
                      <a:pPr algn="l" fontAlgn="b"/>
                      <a:r>
                        <a:rPr lang="en-US" sz="18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l" fontAlgn="b"/>
                      <a:r>
                        <a:rPr lang="en-US" sz="1800" b="1"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000" b="1" i="0" u="none" strike="noStrike" dirty="0">
                          <a:solidFill>
                            <a:srgbClr val="FFFFFF"/>
                          </a:solidFill>
                          <a:effectLst/>
                          <a:latin typeface="Calibri" panose="020F0502020204030204" pitchFamily="34" charset="0"/>
                        </a:rPr>
                        <a:t>1st certification audit</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fontAlgn="b"/>
                      <a:r>
                        <a:rPr lang="en-US" sz="2000" b="1" i="0" u="none" strike="noStrike" dirty="0">
                          <a:solidFill>
                            <a:srgbClr val="FFFFFF"/>
                          </a:solidFill>
                          <a:effectLst/>
                          <a:latin typeface="Calibri" panose="020F0502020204030204" pitchFamily="34" charset="0"/>
                        </a:rPr>
                        <a:t>Subsequent certification audit</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4">
                        <a:lumMod val="75000"/>
                      </a:schemeClr>
                    </a:solidFill>
                  </a:tcPr>
                </a:tc>
                <a:extLst>
                  <a:ext uri="{0D108BD9-81ED-4DB2-BD59-A6C34878D82A}">
                    <a16:rowId xmlns:a16="http://schemas.microsoft.com/office/drawing/2014/main" val="10000"/>
                  </a:ext>
                </a:extLst>
              </a:tr>
              <a:tr h="393929">
                <a:tc>
                  <a:txBody>
                    <a:bodyPr/>
                    <a:lstStyle/>
                    <a:p>
                      <a:pPr algn="ctr" fontAlgn="b"/>
                      <a:r>
                        <a:rPr lang="en-US" sz="2200" b="1" i="0" u="none" strike="noStrike" dirty="0" err="1">
                          <a:solidFill>
                            <a:srgbClr val="000000"/>
                          </a:solidFill>
                          <a:effectLst/>
                          <a:latin typeface="Calibri" panose="020F0502020204030204" pitchFamily="34" charset="0"/>
                        </a:rPr>
                        <a:t>ChoC</a:t>
                      </a:r>
                      <a:endParaRPr lang="en-US" sz="22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4">
                        <a:lumMod val="60000"/>
                        <a:lumOff val="40000"/>
                      </a:schemeClr>
                    </a:solidFill>
                  </a:tcPr>
                </a:tc>
                <a:tc>
                  <a:txBody>
                    <a:bodyPr/>
                    <a:lstStyle/>
                    <a:p>
                      <a:pPr algn="ctr" fontAlgn="b"/>
                      <a:r>
                        <a:rPr lang="en-US" sz="2200" b="1" i="0" u="none" strike="noStrike" dirty="0">
                          <a:solidFill>
                            <a:schemeClr val="tx2"/>
                          </a:solidFill>
                          <a:effectLst/>
                          <a:latin typeface="Calibri" panose="020F0502020204030204" pitchFamily="34" charset="0"/>
                        </a:rPr>
                        <a:t>IP/SG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kern="1200" dirty="0">
                          <a:solidFill>
                            <a:srgbClr val="000000"/>
                          </a:solidFill>
                          <a:effectLst/>
                          <a:latin typeface="Calibri" panose="020F0502020204030204" pitchFamily="34" charset="0"/>
                          <a:ea typeface="+mn-ea"/>
                          <a:cs typeface="+mn-cs"/>
                        </a:rPr>
                        <a:t> X &gt; 4 </a:t>
                      </a:r>
                      <a:r>
                        <a:rPr lang="en-US" sz="1800" b="1" i="0" u="none" strike="noStrike" kern="1200" dirty="0" err="1">
                          <a:solidFill>
                            <a:srgbClr val="000000"/>
                          </a:solidFill>
                          <a:effectLst/>
                          <a:latin typeface="Calibri" panose="020F0502020204030204" pitchFamily="34" charset="0"/>
                          <a:ea typeface="+mn-ea"/>
                          <a:cs typeface="+mn-cs"/>
                        </a:rPr>
                        <a:t>mnts</a:t>
                      </a:r>
                      <a:endParaRPr lang="en-US" sz="18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800" b="1" i="0" u="none" strike="noStrike" kern="1200" dirty="0">
                          <a:solidFill>
                            <a:srgbClr val="000000"/>
                          </a:solidFill>
                          <a:effectLst/>
                          <a:latin typeface="Calibri" panose="020F0502020204030204" pitchFamily="34" charset="0"/>
                          <a:ea typeface="+mn-ea"/>
                          <a:cs typeface="+mn-cs"/>
                        </a:rPr>
                        <a:t> 4 </a:t>
                      </a:r>
                      <a:r>
                        <a:rPr lang="en-US" sz="1800" b="1" i="0" u="none" strike="noStrike" kern="1200" dirty="0" err="1">
                          <a:solidFill>
                            <a:srgbClr val="000000"/>
                          </a:solidFill>
                          <a:effectLst/>
                          <a:latin typeface="Calibri" panose="020F0502020204030204" pitchFamily="34" charset="0"/>
                          <a:ea typeface="+mn-ea"/>
                          <a:cs typeface="+mn-cs"/>
                        </a:rPr>
                        <a:t>mnts</a:t>
                      </a:r>
                      <a:r>
                        <a:rPr lang="en-US" sz="1800" b="1" i="0" u="none" strike="noStrike" kern="1200" dirty="0">
                          <a:solidFill>
                            <a:srgbClr val="000000"/>
                          </a:solidFill>
                          <a:effectLst/>
                          <a:latin typeface="Calibri" panose="020F0502020204030204" pitchFamily="34" charset="0"/>
                          <a:ea typeface="+mn-ea"/>
                          <a:cs typeface="+mn-cs"/>
                        </a:rPr>
                        <a:t> &lt; B &gt;  4 </a:t>
                      </a:r>
                      <a:r>
                        <a:rPr lang="en-US" sz="1800" b="1" i="0" u="none" strike="noStrike" kern="1200" dirty="0" err="1">
                          <a:solidFill>
                            <a:srgbClr val="000000"/>
                          </a:solidFill>
                          <a:effectLst/>
                          <a:latin typeface="Calibri" panose="020F0502020204030204" pitchFamily="34" charset="0"/>
                          <a:ea typeface="+mn-ea"/>
                          <a:cs typeface="+mn-cs"/>
                        </a:rPr>
                        <a:t>mnts</a:t>
                      </a:r>
                      <a:endParaRPr lang="en-US" sz="18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3929">
                <a:tc>
                  <a:txBody>
                    <a:bodyPr/>
                    <a:lstStyle/>
                    <a:p>
                      <a:pPr algn="ctr" fontAlgn="b"/>
                      <a:r>
                        <a:rPr lang="en-US" sz="2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4">
                        <a:lumMod val="60000"/>
                        <a:lumOff val="40000"/>
                      </a:schemeClr>
                    </a:solidFill>
                  </a:tcPr>
                </a:tc>
                <a:tc>
                  <a:txBody>
                    <a:bodyPr/>
                    <a:lstStyle/>
                    <a:p>
                      <a:pPr algn="ctr" fontAlgn="b"/>
                      <a:r>
                        <a:rPr lang="en-US" sz="2200" b="1" i="0" u="none" strike="noStrike" dirty="0">
                          <a:solidFill>
                            <a:schemeClr val="tx2"/>
                          </a:solidFill>
                          <a:effectLst/>
                          <a:latin typeface="Calibri" panose="020F0502020204030204" pitchFamily="34" charset="0"/>
                        </a:rPr>
                        <a:t>MB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kern="1200" dirty="0">
                          <a:solidFill>
                            <a:srgbClr val="000000"/>
                          </a:solidFill>
                          <a:effectLst/>
                          <a:latin typeface="Calibri" panose="020F0502020204030204" pitchFamily="34" charset="0"/>
                          <a:ea typeface="+mn-ea"/>
                          <a:cs typeface="+mn-cs"/>
                        </a:rPr>
                        <a:t> Y &gt; 4 </a:t>
                      </a:r>
                      <a:r>
                        <a:rPr lang="en-US" sz="1800" b="1" i="0" u="none" strike="noStrike" kern="1200" dirty="0" err="1">
                          <a:solidFill>
                            <a:srgbClr val="000000"/>
                          </a:solidFill>
                          <a:effectLst/>
                          <a:latin typeface="Calibri" panose="020F0502020204030204" pitchFamily="34" charset="0"/>
                          <a:ea typeface="+mn-ea"/>
                          <a:cs typeface="+mn-cs"/>
                        </a:rPr>
                        <a:t>mnts</a:t>
                      </a:r>
                      <a:endParaRPr lang="en-US" sz="1800" b="1" i="0" u="none" strike="noStrike" kern="1200" dirty="0">
                        <a:solidFill>
                          <a:srgbClr val="000000"/>
                        </a:solidFill>
                        <a:effectLst/>
                        <a:latin typeface="Calibri" panose="020F0502020204030204" pitchFamily="34" charset="0"/>
                        <a:ea typeface="+mn-ea"/>
                        <a:cs typeface="+mn-cs"/>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kern="1200" dirty="0">
                          <a:solidFill>
                            <a:srgbClr val="000000"/>
                          </a:solidFill>
                          <a:effectLst/>
                          <a:latin typeface="Calibri" panose="020F0502020204030204" pitchFamily="34" charset="0"/>
                          <a:ea typeface="+mn-ea"/>
                          <a:cs typeface="+mn-cs"/>
                        </a:rPr>
                        <a:t> idem as above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4" name="Title 1"/>
          <p:cNvSpPr txBox="1">
            <a:spLocks/>
          </p:cNvSpPr>
          <p:nvPr/>
        </p:nvSpPr>
        <p:spPr>
          <a:xfrm>
            <a:off x="457200" y="3405988"/>
            <a:ext cx="8544910" cy="586306"/>
          </a:xfrm>
          <a:prstGeom prst="rect">
            <a:avLst/>
          </a:prstGeom>
        </p:spPr>
        <p:txBody>
          <a:bodyPr vert="horz" lIns="91440" tIns="45720" rIns="91440" bIns="45720" rtlCol="0" anchor="ctr">
            <a:normAutofit fontScale="9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nl-NL" dirty="0" err="1">
                <a:solidFill>
                  <a:prstClr val="black"/>
                </a:solidFill>
              </a:rPr>
              <a:t>What</a:t>
            </a:r>
            <a:r>
              <a:rPr lang="nl-NL" dirty="0">
                <a:solidFill>
                  <a:prstClr val="black"/>
                </a:solidFill>
              </a:rPr>
              <a:t> is </a:t>
            </a:r>
            <a:r>
              <a:rPr lang="nl-NL" dirty="0" err="1">
                <a:solidFill>
                  <a:prstClr val="black"/>
                </a:solidFill>
              </a:rPr>
              <a:t>the</a:t>
            </a:r>
            <a:r>
              <a:rPr lang="nl-NL" dirty="0">
                <a:solidFill>
                  <a:prstClr val="black"/>
                </a:solidFill>
              </a:rPr>
              <a:t> start date of </a:t>
            </a:r>
            <a:r>
              <a:rPr lang="nl-NL" dirty="0" err="1">
                <a:solidFill>
                  <a:prstClr val="black"/>
                </a:solidFill>
              </a:rPr>
              <a:t>the</a:t>
            </a:r>
            <a:r>
              <a:rPr lang="nl-NL" dirty="0">
                <a:solidFill>
                  <a:prstClr val="black"/>
                </a:solidFill>
              </a:rPr>
              <a:t> </a:t>
            </a:r>
            <a:r>
              <a:rPr lang="nl-NL" dirty="0" err="1">
                <a:solidFill>
                  <a:prstClr val="black"/>
                </a:solidFill>
              </a:rPr>
              <a:t>certificate</a:t>
            </a:r>
            <a:r>
              <a:rPr lang="nl-NL" dirty="0">
                <a:solidFill>
                  <a:prstClr val="black"/>
                </a:solidFill>
              </a:rPr>
              <a:t>/ </a:t>
            </a:r>
            <a:r>
              <a:rPr lang="nl-NL" dirty="0" err="1">
                <a:solidFill>
                  <a:prstClr val="black"/>
                </a:solidFill>
              </a:rPr>
              <a:t>license</a:t>
            </a:r>
            <a:r>
              <a:rPr lang="nl-NL" dirty="0">
                <a:solidFill>
                  <a:prstClr val="black"/>
                </a:solidFill>
              </a:rPr>
              <a:t>?</a:t>
            </a:r>
          </a:p>
        </p:txBody>
      </p:sp>
      <p:graphicFrame>
        <p:nvGraphicFramePr>
          <p:cNvPr id="5" name="Table 4"/>
          <p:cNvGraphicFramePr>
            <a:graphicFrameLocks noGrp="1"/>
          </p:cNvGraphicFramePr>
          <p:nvPr>
            <p:extLst/>
          </p:nvPr>
        </p:nvGraphicFramePr>
        <p:xfrm>
          <a:off x="457200" y="4117241"/>
          <a:ext cx="8258100" cy="1510259"/>
        </p:xfrm>
        <a:graphic>
          <a:graphicData uri="http://schemas.openxmlformats.org/drawingml/2006/table">
            <a:tbl>
              <a:tblPr/>
              <a:tblGrid>
                <a:gridCol w="900884">
                  <a:extLst>
                    <a:ext uri="{9D8B030D-6E8A-4147-A177-3AD203B41FA5}">
                      <a16:colId xmlns:a16="http://schemas.microsoft.com/office/drawing/2014/main" val="20000"/>
                    </a:ext>
                  </a:extLst>
                </a:gridCol>
                <a:gridCol w="900884">
                  <a:extLst>
                    <a:ext uri="{9D8B030D-6E8A-4147-A177-3AD203B41FA5}">
                      <a16:colId xmlns:a16="http://schemas.microsoft.com/office/drawing/2014/main" val="20001"/>
                    </a:ext>
                  </a:extLst>
                </a:gridCol>
                <a:gridCol w="3059251">
                  <a:extLst>
                    <a:ext uri="{9D8B030D-6E8A-4147-A177-3AD203B41FA5}">
                      <a16:colId xmlns:a16="http://schemas.microsoft.com/office/drawing/2014/main" val="20002"/>
                    </a:ext>
                  </a:extLst>
                </a:gridCol>
                <a:gridCol w="3397081">
                  <a:extLst>
                    <a:ext uri="{9D8B030D-6E8A-4147-A177-3AD203B41FA5}">
                      <a16:colId xmlns:a16="http://schemas.microsoft.com/office/drawing/2014/main" val="20003"/>
                    </a:ext>
                  </a:extLst>
                </a:gridCol>
              </a:tblGrid>
              <a:tr h="393929">
                <a:tc>
                  <a:txBody>
                    <a:bodyPr/>
                    <a:lstStyle/>
                    <a:p>
                      <a:pPr algn="l" fontAlgn="b"/>
                      <a:r>
                        <a:rPr lang="en-US" sz="20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002B"/>
                    </a:solidFill>
                  </a:tcPr>
                </a:tc>
                <a:tc>
                  <a:txBody>
                    <a:bodyPr/>
                    <a:lstStyle/>
                    <a:p>
                      <a:pPr algn="l" fontAlgn="b"/>
                      <a:r>
                        <a:rPr lang="en-US" sz="2000" b="1" i="0" u="none" strike="noStrike">
                          <a:solidFill>
                            <a:srgbClr val="000000"/>
                          </a:solidFill>
                          <a:effectLst/>
                          <a:latin typeface="Calibri" panose="020F0502020204030204" pitchFamily="34"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002B"/>
                    </a:solidFill>
                  </a:tcPr>
                </a:tc>
                <a:tc>
                  <a:txBody>
                    <a:bodyPr/>
                    <a:lstStyle/>
                    <a:p>
                      <a:pPr algn="l" fontAlgn="b"/>
                      <a:r>
                        <a:rPr lang="en-US" sz="2000" b="1" i="0" u="none" strike="noStrike" dirty="0">
                          <a:solidFill>
                            <a:srgbClr val="FFFFFF"/>
                          </a:solidFill>
                          <a:effectLst/>
                          <a:latin typeface="Calibri" panose="020F0502020204030204" pitchFamily="34" charset="0"/>
                        </a:rPr>
                        <a:t>1st certificate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002B"/>
                    </a:solidFill>
                  </a:tcPr>
                </a:tc>
                <a:tc>
                  <a:txBody>
                    <a:bodyPr/>
                    <a:lstStyle/>
                    <a:p>
                      <a:pPr algn="l" fontAlgn="b"/>
                      <a:r>
                        <a:rPr lang="en-US" sz="2000" b="1" i="0" u="none" strike="noStrike" dirty="0">
                          <a:solidFill>
                            <a:srgbClr val="FFFFFF"/>
                          </a:solidFill>
                          <a:effectLst/>
                          <a:latin typeface="Calibri" panose="020F0502020204030204" pitchFamily="34" charset="0"/>
                        </a:rPr>
                        <a:t>Subsequent certificate</a:t>
                      </a: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E002B"/>
                    </a:solidFill>
                  </a:tcPr>
                </a:tc>
                <a:extLst>
                  <a:ext uri="{0D108BD9-81ED-4DB2-BD59-A6C34878D82A}">
                    <a16:rowId xmlns:a16="http://schemas.microsoft.com/office/drawing/2014/main" val="10000"/>
                  </a:ext>
                </a:extLst>
              </a:tr>
              <a:tr h="393929">
                <a:tc>
                  <a:txBody>
                    <a:bodyPr/>
                    <a:lstStyle/>
                    <a:p>
                      <a:pPr algn="ctr" fontAlgn="b"/>
                      <a:r>
                        <a:rPr lang="en-US" sz="2200" b="1" i="0" u="none" strike="noStrike" dirty="0" err="1">
                          <a:solidFill>
                            <a:srgbClr val="000000"/>
                          </a:solidFill>
                          <a:effectLst/>
                          <a:latin typeface="Calibri" panose="020F0502020204030204" pitchFamily="34" charset="0"/>
                        </a:rPr>
                        <a:t>ChoC</a:t>
                      </a:r>
                      <a:endParaRPr lang="en-US" sz="2200" b="1" i="0" u="none" strike="noStrike" dirty="0">
                        <a:solidFill>
                          <a:srgbClr val="000000"/>
                        </a:solidFill>
                        <a:effectLst/>
                        <a:latin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D2310B"/>
                    </a:solidFill>
                  </a:tcPr>
                </a:tc>
                <a:tc>
                  <a:txBody>
                    <a:bodyPr/>
                    <a:lstStyle/>
                    <a:p>
                      <a:pPr algn="ctr" fontAlgn="b"/>
                      <a:r>
                        <a:rPr lang="en-US" sz="2200" b="1" i="0" u="none" strike="noStrike" dirty="0">
                          <a:solidFill>
                            <a:srgbClr val="8E002B"/>
                          </a:solidFill>
                          <a:effectLst/>
                          <a:latin typeface="Calibri" panose="020F0502020204030204" pitchFamily="34" charset="0"/>
                        </a:rPr>
                        <a:t>IP/SG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800" b="1" i="0" u="none" strike="noStrike" kern="1200" dirty="0">
                          <a:solidFill>
                            <a:srgbClr val="000000"/>
                          </a:solidFill>
                          <a:effectLst/>
                          <a:latin typeface="Calibri" panose="020F0502020204030204" pitchFamily="34" charset="0"/>
                          <a:ea typeface="+mn-ea"/>
                          <a:cs typeface="+mn-cs"/>
                        </a:rPr>
                        <a:t> Date X </a:t>
                      </a:r>
                      <a:r>
                        <a:rPr lang="en-US" sz="1800" b="0" i="0" u="none" strike="noStrike" kern="1200" dirty="0">
                          <a:solidFill>
                            <a:srgbClr val="000000"/>
                          </a:solidFill>
                          <a:effectLst/>
                          <a:latin typeface="Calibri" panose="020F0502020204030204" pitchFamily="34" charset="0"/>
                          <a:ea typeface="+mn-ea"/>
                          <a:cs typeface="+mn-cs"/>
                        </a:rPr>
                        <a:t>or</a:t>
                      </a:r>
                      <a:r>
                        <a:rPr lang="en-US" sz="1800" b="1" i="0" u="none" strike="noStrike" kern="1200" dirty="0">
                          <a:solidFill>
                            <a:srgbClr val="000000"/>
                          </a:solidFill>
                          <a:effectLst/>
                          <a:latin typeface="Calibri" panose="020F0502020204030204" pitchFamily="34" charset="0"/>
                          <a:ea typeface="+mn-ea"/>
                          <a:cs typeface="+mn-cs"/>
                        </a:rPr>
                        <a:t> </a:t>
                      </a:r>
                    </a:p>
                    <a:p>
                      <a:pPr marL="0" marR="0" indent="0" algn="l" defTabSz="457200" rtl="0" eaLnBrk="1" fontAlgn="b" latinLnBrk="0" hangingPunct="1">
                        <a:lnSpc>
                          <a:spcPct val="100000"/>
                        </a:lnSpc>
                        <a:spcBef>
                          <a:spcPts val="0"/>
                        </a:spcBef>
                        <a:spcAft>
                          <a:spcPts val="0"/>
                        </a:spcAft>
                        <a:buClrTx/>
                        <a:buSzTx/>
                        <a:buFontTx/>
                        <a:buNone/>
                        <a:tabLst/>
                        <a:defRPr/>
                      </a:pPr>
                      <a:r>
                        <a:rPr lang="en-US" sz="1800" b="1" i="0" u="none" strike="noStrike" kern="1200" dirty="0">
                          <a:solidFill>
                            <a:srgbClr val="000000"/>
                          </a:solidFill>
                          <a:effectLst/>
                          <a:latin typeface="Calibri" panose="020F0502020204030204" pitchFamily="34" charset="0"/>
                          <a:ea typeface="+mn-ea"/>
                          <a:cs typeface="+mn-cs"/>
                        </a:rPr>
                        <a:t> Date of Certification Decision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kern="1200" dirty="0">
                          <a:solidFill>
                            <a:srgbClr val="000000"/>
                          </a:solidFill>
                          <a:effectLst/>
                          <a:latin typeface="Calibri" panose="020F0502020204030204" pitchFamily="34" charset="0"/>
                          <a:ea typeface="+mn-ea"/>
                          <a:cs typeface="+mn-cs"/>
                        </a:rPr>
                        <a:t> Following the cycle </a:t>
                      </a:r>
                    </a:p>
                    <a:p>
                      <a:pPr algn="l" fontAlgn="b"/>
                      <a:r>
                        <a:rPr lang="en-US" sz="1800" b="1" i="0" u="none" strike="noStrike" kern="1200" dirty="0">
                          <a:solidFill>
                            <a:srgbClr val="000000"/>
                          </a:solidFill>
                          <a:effectLst/>
                          <a:latin typeface="Calibri" panose="020F0502020204030204" pitchFamily="34" charset="0"/>
                          <a:ea typeface="+mn-ea"/>
                          <a:cs typeface="+mn-cs"/>
                        </a:rPr>
                        <a:t> </a:t>
                      </a:r>
                      <a:r>
                        <a:rPr lang="en-US" sz="1800" b="0" i="0" u="none" strike="noStrike" kern="1200" dirty="0">
                          <a:solidFill>
                            <a:srgbClr val="000000"/>
                          </a:solidFill>
                          <a:effectLst/>
                          <a:latin typeface="Calibri" panose="020F0502020204030204" pitchFamily="34" charset="0"/>
                          <a:ea typeface="+mn-ea"/>
                          <a:cs typeface="+mn-cs"/>
                        </a:rPr>
                        <a:t>(1 or 2 </a:t>
                      </a:r>
                      <a:r>
                        <a:rPr lang="en-US" sz="1800" b="0" i="0" u="none" strike="noStrike" kern="1200" dirty="0" err="1">
                          <a:solidFill>
                            <a:srgbClr val="000000"/>
                          </a:solidFill>
                          <a:effectLst/>
                          <a:latin typeface="Calibri" panose="020F0502020204030204" pitchFamily="34" charset="0"/>
                          <a:ea typeface="+mn-ea"/>
                          <a:cs typeface="+mn-cs"/>
                        </a:rPr>
                        <a:t>yrs</a:t>
                      </a:r>
                      <a:r>
                        <a:rPr lang="en-US" sz="1800" b="0" i="0" u="none" strike="noStrike" kern="1200" dirty="0">
                          <a:solidFill>
                            <a:srgbClr val="000000"/>
                          </a:solidFill>
                          <a:effectLst/>
                          <a:latin typeface="Calibri" panose="020F0502020204030204" pitchFamily="34" charset="0"/>
                          <a:ea typeface="+mn-ea"/>
                          <a:cs typeface="+mn-cs"/>
                        </a:rPr>
                        <a:t> validity)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93929">
                <a:tc>
                  <a:txBody>
                    <a:bodyPr/>
                    <a:lstStyle/>
                    <a:p>
                      <a:pPr algn="ctr" fontAlgn="b"/>
                      <a:r>
                        <a:rPr lang="en-US" sz="2200" b="1"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D2310B"/>
                    </a:solidFill>
                  </a:tcPr>
                </a:tc>
                <a:tc>
                  <a:txBody>
                    <a:bodyPr/>
                    <a:lstStyle/>
                    <a:p>
                      <a:pPr algn="ctr" fontAlgn="b"/>
                      <a:r>
                        <a:rPr lang="en-US" sz="2200" b="1" i="0" u="none" strike="noStrike" dirty="0">
                          <a:solidFill>
                            <a:srgbClr val="8E002B"/>
                          </a:solidFill>
                          <a:effectLst/>
                          <a:latin typeface="Calibri" panose="020F0502020204030204" pitchFamily="34" charset="0"/>
                        </a:rPr>
                        <a:t>MB</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kern="1200" dirty="0">
                          <a:solidFill>
                            <a:srgbClr val="000000"/>
                          </a:solidFill>
                          <a:effectLst/>
                          <a:latin typeface="Calibri" panose="020F0502020204030204" pitchFamily="34" charset="0"/>
                          <a:ea typeface="+mn-ea"/>
                          <a:cs typeface="+mn-cs"/>
                        </a:rPr>
                        <a:t> Date of Certification Decision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kern="1200" dirty="0">
                          <a:solidFill>
                            <a:srgbClr val="000000"/>
                          </a:solidFill>
                          <a:effectLst/>
                          <a:latin typeface="Calibri" panose="020F0502020204030204" pitchFamily="34" charset="0"/>
                          <a:ea typeface="+mn-ea"/>
                          <a:cs typeface="+mn-cs"/>
                        </a:rPr>
                        <a:t> Following the cycle </a:t>
                      </a:r>
                    </a:p>
                    <a:p>
                      <a:pPr algn="l" fontAlgn="b"/>
                      <a:r>
                        <a:rPr lang="en-US" sz="1800" b="1" i="0" u="none" strike="noStrike" kern="1200" dirty="0">
                          <a:solidFill>
                            <a:srgbClr val="000000"/>
                          </a:solidFill>
                          <a:effectLst/>
                          <a:latin typeface="Calibri" panose="020F0502020204030204" pitchFamily="34" charset="0"/>
                          <a:ea typeface="+mn-ea"/>
                          <a:cs typeface="+mn-cs"/>
                        </a:rPr>
                        <a:t> </a:t>
                      </a:r>
                      <a:r>
                        <a:rPr lang="en-US" sz="1800" b="0" i="0" u="none" strike="noStrike" kern="1200" dirty="0">
                          <a:solidFill>
                            <a:srgbClr val="000000"/>
                          </a:solidFill>
                          <a:effectLst/>
                          <a:latin typeface="Calibri" panose="020F0502020204030204" pitchFamily="34" charset="0"/>
                          <a:ea typeface="+mn-ea"/>
                          <a:cs typeface="+mn-cs"/>
                        </a:rPr>
                        <a:t>(1 or 2 </a:t>
                      </a:r>
                      <a:r>
                        <a:rPr lang="en-US" sz="1800" b="0" i="0" u="none" strike="noStrike" kern="1200" dirty="0" err="1">
                          <a:solidFill>
                            <a:srgbClr val="000000"/>
                          </a:solidFill>
                          <a:effectLst/>
                          <a:latin typeface="Calibri" panose="020F0502020204030204" pitchFamily="34" charset="0"/>
                          <a:ea typeface="+mn-ea"/>
                          <a:cs typeface="+mn-cs"/>
                        </a:rPr>
                        <a:t>yrs</a:t>
                      </a:r>
                      <a:r>
                        <a:rPr lang="en-US" sz="1800" b="0" i="0" u="none" strike="noStrike" kern="1200" dirty="0">
                          <a:solidFill>
                            <a:srgbClr val="000000"/>
                          </a:solidFill>
                          <a:effectLst/>
                          <a:latin typeface="Calibri" panose="020F0502020204030204" pitchFamily="34" charset="0"/>
                          <a:ea typeface="+mn-ea"/>
                          <a:cs typeface="+mn-cs"/>
                        </a:rPr>
                        <a:t> validity)</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nvPr>
        </p:nvGraphicFramePr>
        <p:xfrm>
          <a:off x="457200" y="6054127"/>
          <a:ext cx="6456332" cy="522678"/>
        </p:xfrm>
        <a:graphic>
          <a:graphicData uri="http://schemas.openxmlformats.org/drawingml/2006/table">
            <a:tbl>
              <a:tblPr>
                <a:tableStyleId>{46F890A9-2807-4EBB-B81D-B2AA78EC7F39}</a:tableStyleId>
              </a:tblPr>
              <a:tblGrid>
                <a:gridCol w="3059251">
                  <a:extLst>
                    <a:ext uri="{9D8B030D-6E8A-4147-A177-3AD203B41FA5}">
                      <a16:colId xmlns:a16="http://schemas.microsoft.com/office/drawing/2014/main" val="20002"/>
                    </a:ext>
                  </a:extLst>
                </a:gridCol>
                <a:gridCol w="3397081">
                  <a:extLst>
                    <a:ext uri="{9D8B030D-6E8A-4147-A177-3AD203B41FA5}">
                      <a16:colId xmlns:a16="http://schemas.microsoft.com/office/drawing/2014/main" val="20003"/>
                    </a:ext>
                  </a:extLst>
                </a:gridCol>
              </a:tblGrid>
              <a:tr h="261339">
                <a:tc>
                  <a:txBody>
                    <a:bodyPr/>
                    <a:lstStyle/>
                    <a:p>
                      <a:pPr algn="l" fontAlgn="b"/>
                      <a:r>
                        <a:rPr lang="en-US" sz="1600" i="1" u="none" strike="noStrike" kern="1200" dirty="0">
                          <a:solidFill>
                            <a:srgbClr val="225B6B"/>
                          </a:solidFill>
                          <a:effectLst/>
                        </a:rPr>
                        <a:t>X = date 1st UTZ purchase received</a:t>
                      </a:r>
                      <a:endParaRPr lang="en-US" sz="1600" b="0" i="1" u="none" strike="noStrike" kern="1200" dirty="0">
                        <a:solidFill>
                          <a:srgbClr val="225B6B"/>
                        </a:solidFill>
                        <a:effectLst/>
                        <a:latin typeface="Calibri" panose="020F0502020204030204" pitchFamily="34" charset="0"/>
                        <a:ea typeface="+mn-ea"/>
                        <a:cs typeface="+mn-cs"/>
                      </a:endParaRPr>
                    </a:p>
                  </a:txBody>
                  <a:tcPr marL="9525" marR="9525" marT="9525" marB="0" anchor="b">
                    <a:solidFill>
                      <a:schemeClr val="bg2"/>
                    </a:solidFill>
                  </a:tcPr>
                </a:tc>
                <a:tc>
                  <a:txBody>
                    <a:bodyPr/>
                    <a:lstStyle/>
                    <a:p>
                      <a:pPr algn="l" fontAlgn="b"/>
                      <a:r>
                        <a:rPr lang="en-US" sz="1600" i="1" u="none" strike="noStrike" dirty="0">
                          <a:solidFill>
                            <a:srgbClr val="225B6B"/>
                          </a:solidFill>
                          <a:effectLst/>
                        </a:rPr>
                        <a:t>B =  date of the expiry of the certificate</a:t>
                      </a:r>
                      <a:endParaRPr lang="en-US" sz="1600" b="0" i="1" u="none" strike="noStrike" dirty="0">
                        <a:solidFill>
                          <a:srgbClr val="225B6B"/>
                        </a:solidFill>
                        <a:effectLst/>
                        <a:latin typeface="Calibri" panose="020F0502020204030204" pitchFamily="34" charset="0"/>
                      </a:endParaRPr>
                    </a:p>
                  </a:txBody>
                  <a:tcPr marL="9525" marR="9525" marT="9525" marB="0" anchor="b">
                    <a:solidFill>
                      <a:schemeClr val="bg2"/>
                    </a:solidFill>
                  </a:tcPr>
                </a:tc>
                <a:extLst>
                  <a:ext uri="{0D108BD9-81ED-4DB2-BD59-A6C34878D82A}">
                    <a16:rowId xmlns:a16="http://schemas.microsoft.com/office/drawing/2014/main" val="10000"/>
                  </a:ext>
                </a:extLst>
              </a:tr>
              <a:tr h="261339">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en-US" sz="1600" i="1" u="none" strike="noStrike" kern="1200" dirty="0">
                          <a:solidFill>
                            <a:srgbClr val="225B6B"/>
                          </a:solidFill>
                          <a:effectLst/>
                        </a:rPr>
                        <a:t>Y = date 1st UTZ product purchased</a:t>
                      </a:r>
                      <a:endParaRPr lang="en-US" sz="1600" b="0" i="1" u="none" strike="noStrike" kern="1200" dirty="0">
                        <a:solidFill>
                          <a:srgbClr val="225B6B"/>
                        </a:solidFill>
                        <a:effectLst/>
                        <a:latin typeface="Calibri" panose="020F0502020204030204" pitchFamily="34" charset="0"/>
                        <a:ea typeface="+mn-ea"/>
                        <a:cs typeface="+mn-cs"/>
                      </a:endParaRPr>
                    </a:p>
                  </a:txBody>
                  <a:tcPr marL="9525" marR="9525" marT="9525" marB="0" anchor="b">
                    <a:solidFill>
                      <a:schemeClr val="bg2"/>
                    </a:solidFill>
                  </a:tcPr>
                </a:tc>
                <a:tc>
                  <a:txBody>
                    <a:bodyPr/>
                    <a:lstStyle/>
                    <a:p>
                      <a:pPr algn="l" fontAlgn="b"/>
                      <a:endParaRPr lang="en-US" sz="1600" b="0" i="1" u="none" strike="noStrike" dirty="0">
                        <a:solidFill>
                          <a:srgbClr val="225B6B"/>
                        </a:solidFill>
                        <a:effectLst/>
                        <a:latin typeface="Calibri" panose="020F0502020204030204" pitchFamily="34" charset="0"/>
                      </a:endParaRPr>
                    </a:p>
                  </a:txBody>
                  <a:tcPr marL="9525" marR="9525" marT="9525" marB="0" anchor="b">
                    <a:solidFill>
                      <a:schemeClr val="bg2"/>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66659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eaLnBrk="0" hangingPunct="0">
              <a:spcBef>
                <a:spcPct val="20000"/>
              </a:spcBef>
              <a:spcAft>
                <a:spcPts val="600"/>
              </a:spcAft>
              <a:defRPr/>
            </a:pPr>
            <a:r>
              <a:rPr lang="nl-NL" dirty="0" err="1"/>
              <a:t>Traceability</a:t>
            </a:r>
            <a:r>
              <a:rPr lang="nl-NL" dirty="0"/>
              <a:t> Levels</a:t>
            </a:r>
            <a:br>
              <a:rPr lang="nl-NL" dirty="0"/>
            </a:br>
            <a:br>
              <a:rPr lang="en-US" kern="0" dirty="0">
                <a:ea typeface="ＭＳ Ｐゴシック" pitchFamily="-107" charset="-128"/>
              </a:rPr>
            </a:br>
            <a:endParaRPr lang="nl-NL" dirty="0"/>
          </a:p>
        </p:txBody>
      </p:sp>
    </p:spTree>
    <p:extLst>
      <p:ext uri="{BB962C8B-B14F-4D97-AF65-F5344CB8AC3E}">
        <p14:creationId xmlns:p14="http://schemas.microsoft.com/office/powerpoint/2010/main" val="139098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nl-NL" dirty="0"/>
              <a:t>Three </a:t>
            </a:r>
            <a:r>
              <a:rPr lang="nl-NL" dirty="0" err="1"/>
              <a:t>traceability</a:t>
            </a:r>
            <a:r>
              <a:rPr lang="nl-NL" dirty="0"/>
              <a:t> levels</a:t>
            </a:r>
          </a:p>
        </p:txBody>
      </p:sp>
      <p:cxnSp>
        <p:nvCxnSpPr>
          <p:cNvPr id="5" name="Straight Connector 4"/>
          <p:cNvCxnSpPr/>
          <p:nvPr/>
        </p:nvCxnSpPr>
        <p:spPr>
          <a:xfrm>
            <a:off x="715010" y="4158526"/>
            <a:ext cx="7669422" cy="0"/>
          </a:xfrm>
          <a:prstGeom prst="line">
            <a:avLst/>
          </a:prstGeom>
          <a:ln w="9525">
            <a:solidFill>
              <a:schemeClr val="tx1">
                <a:lumMod val="60000"/>
                <a:lumOff val="40000"/>
              </a:schemeClr>
            </a:solidFill>
            <a:prstDash val="lgDash"/>
          </a:ln>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rot="16200000">
            <a:off x="223473" y="2762578"/>
            <a:ext cx="1567853" cy="584775"/>
          </a:xfrm>
          <a:prstGeom prst="rect">
            <a:avLst/>
          </a:prstGeom>
        </p:spPr>
        <p:txBody>
          <a:bodyPr wrap="square">
            <a:spAutoFit/>
          </a:bodyPr>
          <a:lstStyle/>
          <a:p>
            <a:pPr algn="ctr"/>
            <a:r>
              <a:rPr lang="en-US" sz="1600" b="1" dirty="0">
                <a:solidFill>
                  <a:srgbClr val="00A49A"/>
                </a:solidFill>
              </a:rPr>
              <a:t>Physical traceability</a:t>
            </a:r>
          </a:p>
        </p:txBody>
      </p:sp>
      <p:sp>
        <p:nvSpPr>
          <p:cNvPr id="7" name="Rectangle 6"/>
          <p:cNvSpPr/>
          <p:nvPr/>
        </p:nvSpPr>
        <p:spPr>
          <a:xfrm rot="16200000">
            <a:off x="78333" y="4852640"/>
            <a:ext cx="1858132" cy="584775"/>
          </a:xfrm>
          <a:prstGeom prst="rect">
            <a:avLst/>
          </a:prstGeom>
        </p:spPr>
        <p:txBody>
          <a:bodyPr wrap="square">
            <a:spAutoFit/>
          </a:bodyPr>
          <a:lstStyle/>
          <a:p>
            <a:pPr algn="ctr"/>
            <a:r>
              <a:rPr lang="en-US" sz="1600" b="1" dirty="0">
                <a:solidFill>
                  <a:srgbClr val="00A49A"/>
                </a:solidFill>
              </a:rPr>
              <a:t>Administrative traceability</a:t>
            </a:r>
          </a:p>
        </p:txBody>
      </p:sp>
      <p:cxnSp>
        <p:nvCxnSpPr>
          <p:cNvPr id="8" name="Straight Arrow Connector 7"/>
          <p:cNvCxnSpPr/>
          <p:nvPr/>
        </p:nvCxnSpPr>
        <p:spPr>
          <a:xfrm flipH="1">
            <a:off x="8542414" y="2866743"/>
            <a:ext cx="1" cy="2645546"/>
          </a:xfrm>
          <a:prstGeom prst="straightConnector1">
            <a:avLst/>
          </a:prstGeom>
          <a:ln>
            <a:solidFill>
              <a:schemeClr val="tx2">
                <a:lumMod val="20000"/>
                <a:lumOff val="80000"/>
              </a:schemeClr>
            </a:solidFill>
            <a:headEnd type="triangle" w="lg" len="med"/>
            <a:tailEnd type="triangle" w="lg" len="med"/>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7934492" y="2396609"/>
            <a:ext cx="1029449" cy="338554"/>
          </a:xfrm>
          <a:prstGeom prst="rect">
            <a:avLst/>
          </a:prstGeom>
        </p:spPr>
        <p:txBody>
          <a:bodyPr wrap="none">
            <a:spAutoFit/>
          </a:bodyPr>
          <a:lstStyle/>
          <a:p>
            <a:r>
              <a:rPr lang="en-US" sz="1600" i="1" dirty="0">
                <a:solidFill>
                  <a:srgbClr val="8E002B"/>
                </a:solidFill>
              </a:rPr>
              <a:t>Assurance</a:t>
            </a:r>
          </a:p>
        </p:txBody>
      </p:sp>
      <p:sp>
        <p:nvSpPr>
          <p:cNvPr id="10" name="Rectangle 9"/>
          <p:cNvSpPr/>
          <p:nvPr/>
        </p:nvSpPr>
        <p:spPr>
          <a:xfrm>
            <a:off x="8060552" y="5633613"/>
            <a:ext cx="963725" cy="338554"/>
          </a:xfrm>
          <a:prstGeom prst="rect">
            <a:avLst/>
          </a:prstGeom>
        </p:spPr>
        <p:txBody>
          <a:bodyPr wrap="none">
            <a:spAutoFit/>
          </a:bodyPr>
          <a:lstStyle/>
          <a:p>
            <a:r>
              <a:rPr lang="en-US" sz="1600" i="1" dirty="0">
                <a:solidFill>
                  <a:srgbClr val="8E002B"/>
                </a:solidFill>
              </a:rPr>
              <a:t>Flexibilit</a:t>
            </a:r>
            <a:r>
              <a:rPr lang="en-US" sz="1600" i="1" dirty="0">
                <a:solidFill>
                  <a:srgbClr val="8E002B"/>
                </a:solidFill>
                <a:cs typeface="Calibri"/>
              </a:rPr>
              <a:t>y</a:t>
            </a:r>
            <a:endParaRPr lang="en-US" sz="1600" i="1" dirty="0">
              <a:solidFill>
                <a:srgbClr val="8E002B"/>
              </a:solidFill>
            </a:endParaRPr>
          </a:p>
        </p:txBody>
      </p:sp>
      <p:sp>
        <p:nvSpPr>
          <p:cNvPr id="11" name="TextBox 10"/>
          <p:cNvSpPr txBox="1"/>
          <p:nvPr/>
        </p:nvSpPr>
        <p:spPr>
          <a:xfrm>
            <a:off x="1555845" y="2006794"/>
            <a:ext cx="4162567" cy="2215991"/>
          </a:xfrm>
          <a:prstGeom prst="rect">
            <a:avLst/>
          </a:prstGeom>
          <a:noFill/>
        </p:spPr>
        <p:txBody>
          <a:bodyPr wrap="square" rtlCol="0">
            <a:spAutoFit/>
          </a:bodyPr>
          <a:lstStyle/>
          <a:p>
            <a:r>
              <a:rPr lang="fr-FR" sz="2000" b="1"/>
              <a:t>Identity Preserved</a:t>
            </a:r>
          </a:p>
          <a:p>
            <a:r>
              <a:rPr lang="en-US" sz="1600"/>
              <a:t>Information on producer kept throughout the supply chain</a:t>
            </a:r>
          </a:p>
          <a:p>
            <a:pPr lvl="1"/>
            <a:endParaRPr lang="fr-FR" sz="1600"/>
          </a:p>
          <a:p>
            <a:r>
              <a:rPr lang="en-US" sz="2000" b="1"/>
              <a:t>Segregation</a:t>
            </a:r>
          </a:p>
          <a:p>
            <a:r>
              <a:rPr lang="de-DE" sz="1600"/>
              <a:t>Certified cocoa is kept segregated throughout the supply chain</a:t>
            </a:r>
            <a:endParaRPr lang="en-US" sz="1600"/>
          </a:p>
          <a:p>
            <a:endParaRPr lang="nl-NL" dirty="0"/>
          </a:p>
        </p:txBody>
      </p:sp>
      <p:sp>
        <p:nvSpPr>
          <p:cNvPr id="12" name="TextBox 11"/>
          <p:cNvSpPr txBox="1"/>
          <p:nvPr/>
        </p:nvSpPr>
        <p:spPr>
          <a:xfrm>
            <a:off x="1555845" y="4543864"/>
            <a:ext cx="5020926" cy="1169551"/>
          </a:xfrm>
          <a:prstGeom prst="rect">
            <a:avLst/>
          </a:prstGeom>
          <a:noFill/>
        </p:spPr>
        <p:txBody>
          <a:bodyPr wrap="none" rtlCol="0">
            <a:spAutoFit/>
          </a:bodyPr>
          <a:lstStyle/>
          <a:p>
            <a:r>
              <a:rPr lang="en-US" sz="2000" b="1" dirty="0"/>
              <a:t>Mass balance</a:t>
            </a:r>
          </a:p>
          <a:p>
            <a:r>
              <a:rPr lang="de-DE" sz="1600" dirty="0"/>
              <a:t>Certified cocoa and conventional cocoa are mixed during </a:t>
            </a:r>
          </a:p>
          <a:p>
            <a:r>
              <a:rPr lang="de-DE" sz="1600" dirty="0"/>
              <a:t>storage or production</a:t>
            </a:r>
            <a:endParaRPr lang="en-US" sz="1600" dirty="0"/>
          </a:p>
          <a:p>
            <a:endParaRPr lang="nl-NL" dirty="0"/>
          </a:p>
        </p:txBody>
      </p:sp>
      <p:sp>
        <p:nvSpPr>
          <p:cNvPr id="2" name="TextBox 1">
            <a:extLst>
              <a:ext uri="{FF2B5EF4-FFF2-40B4-BE49-F238E27FC236}">
                <a16:creationId xmlns:a16="http://schemas.microsoft.com/office/drawing/2014/main" id="{4B5CA80C-B921-4AD3-AD74-B70F997B5379}"/>
              </a:ext>
            </a:extLst>
          </p:cNvPr>
          <p:cNvSpPr txBox="1"/>
          <p:nvPr/>
        </p:nvSpPr>
        <p:spPr>
          <a:xfrm>
            <a:off x="6055109" y="3218461"/>
            <a:ext cx="2285878" cy="1569660"/>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path path="circle">
              <a:fillToRect r="100000" b="100000"/>
            </a:path>
            <a:tileRect l="-100000" t="-100000"/>
          </a:gradFill>
        </p:spPr>
        <p:txBody>
          <a:bodyPr wrap="square" rtlCol="0">
            <a:spAutoFit/>
          </a:bodyPr>
          <a:lstStyle/>
          <a:p>
            <a:r>
              <a:rPr lang="en-US" sz="1200" b="1" dirty="0"/>
              <a:t>IP and Segregation</a:t>
            </a:r>
            <a:r>
              <a:rPr lang="en-US" sz="1200" dirty="0"/>
              <a:t>: Assurance of the physical and administrative separation of certified goods</a:t>
            </a:r>
          </a:p>
          <a:p>
            <a:br>
              <a:rPr lang="en-US" sz="1200" dirty="0"/>
            </a:br>
            <a:r>
              <a:rPr lang="en-US" sz="1200" b="1" kern="0" dirty="0">
                <a:ea typeface="ＭＳ Ｐゴシック" pitchFamily="-107" charset="-128"/>
              </a:rPr>
              <a:t>Mass Balance</a:t>
            </a:r>
            <a:r>
              <a:rPr lang="en-US" sz="1200" kern="0" dirty="0">
                <a:ea typeface="ＭＳ Ｐゴシック" pitchFamily="-107" charset="-128"/>
              </a:rPr>
              <a:t>: Assurance of the administrative separation of certified goods</a:t>
            </a:r>
            <a:endParaRPr lang="en-NL" sz="1200" dirty="0"/>
          </a:p>
        </p:txBody>
      </p:sp>
    </p:spTree>
    <p:extLst>
      <p:ext uri="{BB962C8B-B14F-4D97-AF65-F5344CB8AC3E}">
        <p14:creationId xmlns:p14="http://schemas.microsoft.com/office/powerpoint/2010/main" val="2956478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nl-NL" dirty="0"/>
              <a:t>Identity </a:t>
            </a:r>
            <a:r>
              <a:rPr lang="nl-NL" dirty="0" err="1"/>
              <a:t>Preserved</a:t>
            </a:r>
            <a:endParaRPr lang="nl-NL" dirty="0"/>
          </a:p>
        </p:txBody>
      </p:sp>
      <p:sp>
        <p:nvSpPr>
          <p:cNvPr id="4" name="Content Placeholder 3"/>
          <p:cNvSpPr>
            <a:spLocks noGrp="1"/>
          </p:cNvSpPr>
          <p:nvPr>
            <p:ph idx="1"/>
          </p:nvPr>
        </p:nvSpPr>
        <p:spPr>
          <a:xfrm>
            <a:off x="144317" y="1394845"/>
            <a:ext cx="8229600" cy="5090363"/>
          </a:xfrm>
        </p:spPr>
        <p:txBody>
          <a:bodyPr>
            <a:normAutofit/>
          </a:bodyPr>
          <a:lstStyle/>
          <a:p>
            <a:r>
              <a:rPr lang="en-GB" sz="2000" dirty="0"/>
              <a:t>The identity of a certified producer or producer group is maintained along the supply chain. The product can be traced all the way back to the producer or producer group that it originates from.  </a:t>
            </a:r>
            <a:endParaRPr lang="nl-NL" sz="2000" dirty="0"/>
          </a:p>
          <a:p>
            <a:endParaRPr lang="nl-NL" sz="2000" dirty="0"/>
          </a:p>
          <a:p>
            <a:endParaRPr lang="nl-NL" sz="2000" dirty="0"/>
          </a:p>
        </p:txBody>
      </p:sp>
      <p:sp>
        <p:nvSpPr>
          <p:cNvPr id="5" name="TextBox 4"/>
          <p:cNvSpPr txBox="1"/>
          <p:nvPr/>
        </p:nvSpPr>
        <p:spPr>
          <a:xfrm>
            <a:off x="1244600" y="2473629"/>
            <a:ext cx="2213428" cy="369332"/>
          </a:xfrm>
          <a:prstGeom prst="rect">
            <a:avLst/>
          </a:prstGeom>
          <a:noFill/>
        </p:spPr>
        <p:txBody>
          <a:bodyPr wrap="square" rtlCol="0">
            <a:spAutoFit/>
          </a:bodyPr>
          <a:lstStyle/>
          <a:p>
            <a:r>
              <a:rPr lang="nl-NL" dirty="0"/>
              <a:t> Producer A</a:t>
            </a:r>
          </a:p>
        </p:txBody>
      </p:sp>
      <p:sp>
        <p:nvSpPr>
          <p:cNvPr id="6" name="TextBox 5"/>
          <p:cNvSpPr txBox="1"/>
          <p:nvPr/>
        </p:nvSpPr>
        <p:spPr>
          <a:xfrm>
            <a:off x="1284488" y="3842216"/>
            <a:ext cx="1226457" cy="369332"/>
          </a:xfrm>
          <a:prstGeom prst="rect">
            <a:avLst/>
          </a:prstGeom>
          <a:noFill/>
        </p:spPr>
        <p:txBody>
          <a:bodyPr wrap="square" rtlCol="0">
            <a:spAutoFit/>
          </a:bodyPr>
          <a:lstStyle/>
          <a:p>
            <a:r>
              <a:rPr lang="nl-NL" dirty="0"/>
              <a:t>Producer B</a:t>
            </a:r>
          </a:p>
        </p:txBody>
      </p:sp>
      <p:pic>
        <p:nvPicPr>
          <p:cNvPr id="7" name="Picture 6"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931" y="2489521"/>
            <a:ext cx="366056" cy="366056"/>
          </a:xfrm>
          <a:prstGeom prst="rect">
            <a:avLst/>
          </a:prstGeom>
        </p:spPr>
      </p:pic>
      <p:sp>
        <p:nvSpPr>
          <p:cNvPr id="8" name="TextBox 7"/>
          <p:cNvSpPr txBox="1"/>
          <p:nvPr/>
        </p:nvSpPr>
        <p:spPr>
          <a:xfrm>
            <a:off x="5370286" y="2823029"/>
            <a:ext cx="2293257" cy="369332"/>
          </a:xfrm>
          <a:prstGeom prst="rect">
            <a:avLst/>
          </a:prstGeom>
          <a:noFill/>
        </p:spPr>
        <p:txBody>
          <a:bodyPr wrap="square" rtlCol="0">
            <a:spAutoFit/>
          </a:bodyPr>
          <a:lstStyle/>
          <a:p>
            <a:r>
              <a:rPr lang="nl-NL" dirty="0"/>
              <a:t>First </a:t>
            </a:r>
            <a:r>
              <a:rPr lang="nl-NL" dirty="0" err="1"/>
              <a:t>Buyer</a:t>
            </a:r>
            <a:r>
              <a:rPr lang="nl-NL" dirty="0"/>
              <a:t> warehouse</a:t>
            </a:r>
          </a:p>
        </p:txBody>
      </p:sp>
      <p:sp>
        <p:nvSpPr>
          <p:cNvPr id="9" name="Rectangle 8"/>
          <p:cNvSpPr/>
          <p:nvPr/>
        </p:nvSpPr>
        <p:spPr>
          <a:xfrm>
            <a:off x="1400629" y="2881903"/>
            <a:ext cx="950685" cy="89145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l-NL"/>
          </a:p>
        </p:txBody>
      </p:sp>
      <p:sp>
        <p:nvSpPr>
          <p:cNvPr id="10" name="Rectangle 9"/>
          <p:cNvSpPr/>
          <p:nvPr/>
        </p:nvSpPr>
        <p:spPr>
          <a:xfrm>
            <a:off x="1400629" y="4211548"/>
            <a:ext cx="950685" cy="89145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sp>
        <p:nvSpPr>
          <p:cNvPr id="11" name="Rectangle 10"/>
          <p:cNvSpPr/>
          <p:nvPr/>
        </p:nvSpPr>
        <p:spPr>
          <a:xfrm>
            <a:off x="4572000" y="3192361"/>
            <a:ext cx="3686629" cy="2997200"/>
          </a:xfrm>
          <a:prstGeom prst="rect">
            <a:avLst/>
          </a:prstGeom>
          <a:noFill/>
          <a:ln>
            <a:solidFill>
              <a:srgbClr val="225B6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2" name="Rectangle 11"/>
          <p:cNvSpPr/>
          <p:nvPr/>
        </p:nvSpPr>
        <p:spPr>
          <a:xfrm>
            <a:off x="5281600" y="3528683"/>
            <a:ext cx="950685" cy="89145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l-NL"/>
          </a:p>
        </p:txBody>
      </p:sp>
      <p:pic>
        <p:nvPicPr>
          <p:cNvPr id="13" name="Picture 12"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914" y="3812797"/>
            <a:ext cx="366056" cy="366056"/>
          </a:xfrm>
          <a:prstGeom prst="rect">
            <a:avLst/>
          </a:prstGeom>
        </p:spPr>
      </p:pic>
      <p:sp>
        <p:nvSpPr>
          <p:cNvPr id="14" name="Rectangle 13"/>
          <p:cNvSpPr/>
          <p:nvPr/>
        </p:nvSpPr>
        <p:spPr>
          <a:xfrm>
            <a:off x="6568269" y="3526549"/>
            <a:ext cx="950685" cy="891455"/>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nl-NL"/>
          </a:p>
        </p:txBody>
      </p:sp>
      <p:cxnSp>
        <p:nvCxnSpPr>
          <p:cNvPr id="16" name="Straight Connector 15"/>
          <p:cNvCxnSpPr/>
          <p:nvPr/>
        </p:nvCxnSpPr>
        <p:spPr>
          <a:xfrm>
            <a:off x="5080000" y="4690961"/>
            <a:ext cx="2735943" cy="0"/>
          </a:xfrm>
          <a:prstGeom prst="line">
            <a:avLst/>
          </a:prstGeom>
          <a:ln>
            <a:solidFill>
              <a:srgbClr val="225B6B"/>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3034910" y="4669438"/>
            <a:ext cx="908791" cy="5610"/>
          </a:xfrm>
          <a:prstGeom prst="straightConnector1">
            <a:avLst/>
          </a:prstGeom>
          <a:ln>
            <a:solidFill>
              <a:srgbClr val="225B6B"/>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947111" y="4305716"/>
            <a:ext cx="1084387" cy="369332"/>
          </a:xfrm>
          <a:prstGeom prst="rect">
            <a:avLst/>
          </a:prstGeom>
          <a:noFill/>
        </p:spPr>
        <p:txBody>
          <a:bodyPr wrap="square" rtlCol="0">
            <a:spAutoFit/>
          </a:bodyPr>
          <a:lstStyle/>
          <a:p>
            <a:r>
              <a:rPr lang="nl-NL" dirty="0" err="1"/>
              <a:t>purchase</a:t>
            </a:r>
            <a:endParaRPr lang="nl-NL" dirty="0"/>
          </a:p>
        </p:txBody>
      </p:sp>
      <p:sp>
        <p:nvSpPr>
          <p:cNvPr id="21" name="TextBox 20"/>
          <p:cNvSpPr txBox="1"/>
          <p:nvPr/>
        </p:nvSpPr>
        <p:spPr>
          <a:xfrm>
            <a:off x="5219491" y="3523497"/>
            <a:ext cx="1301322" cy="307777"/>
          </a:xfrm>
          <a:prstGeom prst="rect">
            <a:avLst/>
          </a:prstGeom>
          <a:noFill/>
        </p:spPr>
        <p:txBody>
          <a:bodyPr wrap="square" rtlCol="0">
            <a:spAutoFit/>
          </a:bodyPr>
          <a:lstStyle/>
          <a:p>
            <a:r>
              <a:rPr lang="nl-NL" sz="1400" dirty="0"/>
              <a:t> Producer A</a:t>
            </a:r>
          </a:p>
        </p:txBody>
      </p:sp>
      <p:pic>
        <p:nvPicPr>
          <p:cNvPr id="22" name="Picture 21"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444" y="3208282"/>
            <a:ext cx="366056" cy="366056"/>
          </a:xfrm>
          <a:prstGeom prst="rect">
            <a:avLst/>
          </a:prstGeom>
        </p:spPr>
      </p:pic>
      <p:sp>
        <p:nvSpPr>
          <p:cNvPr id="24" name="TextBox 23"/>
          <p:cNvSpPr txBox="1"/>
          <p:nvPr/>
        </p:nvSpPr>
        <p:spPr>
          <a:xfrm>
            <a:off x="4698012" y="4756459"/>
            <a:ext cx="1168241" cy="307777"/>
          </a:xfrm>
          <a:prstGeom prst="rect">
            <a:avLst/>
          </a:prstGeom>
          <a:noFill/>
        </p:spPr>
        <p:txBody>
          <a:bodyPr wrap="square" rtlCol="0">
            <a:spAutoFit/>
          </a:bodyPr>
          <a:lstStyle/>
          <a:p>
            <a:r>
              <a:rPr lang="nl-NL" sz="1400" dirty="0" err="1"/>
              <a:t>Conventional</a:t>
            </a:r>
            <a:endParaRPr lang="nl-NL" sz="1400" dirty="0"/>
          </a:p>
        </p:txBody>
      </p:sp>
      <p:pic>
        <p:nvPicPr>
          <p:cNvPr id="25" name="Picture 24"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87" y="3348382"/>
            <a:ext cx="366056" cy="366056"/>
          </a:xfrm>
          <a:prstGeom prst="rect">
            <a:avLst/>
          </a:prstGeom>
        </p:spPr>
      </p:pic>
      <p:sp>
        <p:nvSpPr>
          <p:cNvPr id="26" name="Rectangle 25"/>
          <p:cNvSpPr/>
          <p:nvPr/>
        </p:nvSpPr>
        <p:spPr>
          <a:xfrm>
            <a:off x="1400629" y="5516143"/>
            <a:ext cx="950685" cy="89145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nl-NL"/>
          </a:p>
        </p:txBody>
      </p:sp>
      <p:sp>
        <p:nvSpPr>
          <p:cNvPr id="27" name="TextBox 26"/>
          <p:cNvSpPr txBox="1"/>
          <p:nvPr/>
        </p:nvSpPr>
        <p:spPr>
          <a:xfrm>
            <a:off x="1259243" y="5144334"/>
            <a:ext cx="1226457" cy="369332"/>
          </a:xfrm>
          <a:prstGeom prst="rect">
            <a:avLst/>
          </a:prstGeom>
          <a:noFill/>
        </p:spPr>
        <p:txBody>
          <a:bodyPr wrap="square" rtlCol="0">
            <a:spAutoFit/>
          </a:bodyPr>
          <a:lstStyle/>
          <a:p>
            <a:r>
              <a:rPr lang="nl-NL" dirty="0"/>
              <a:t>Producer C</a:t>
            </a:r>
          </a:p>
        </p:txBody>
      </p:sp>
      <p:sp>
        <p:nvSpPr>
          <p:cNvPr id="28" name="TextBox 27"/>
          <p:cNvSpPr txBox="1"/>
          <p:nvPr/>
        </p:nvSpPr>
        <p:spPr>
          <a:xfrm>
            <a:off x="6498451" y="3531470"/>
            <a:ext cx="1301322" cy="307777"/>
          </a:xfrm>
          <a:prstGeom prst="rect">
            <a:avLst/>
          </a:prstGeom>
          <a:noFill/>
        </p:spPr>
        <p:txBody>
          <a:bodyPr wrap="square" rtlCol="0">
            <a:spAutoFit/>
          </a:bodyPr>
          <a:lstStyle/>
          <a:p>
            <a:r>
              <a:rPr lang="nl-NL" sz="1400" dirty="0"/>
              <a:t> Producer B</a:t>
            </a:r>
          </a:p>
        </p:txBody>
      </p:sp>
      <p:pic>
        <p:nvPicPr>
          <p:cNvPr id="29" name="Picture 28"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583" y="3842216"/>
            <a:ext cx="366056" cy="366056"/>
          </a:xfrm>
          <a:prstGeom prst="rect">
            <a:avLst/>
          </a:prstGeom>
        </p:spPr>
      </p:pic>
      <p:sp>
        <p:nvSpPr>
          <p:cNvPr id="30" name="Rectangle 29"/>
          <p:cNvSpPr/>
          <p:nvPr/>
        </p:nvSpPr>
        <p:spPr>
          <a:xfrm>
            <a:off x="5939971" y="5142340"/>
            <a:ext cx="950685" cy="89145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nl-NL"/>
          </a:p>
        </p:txBody>
      </p:sp>
      <p:cxnSp>
        <p:nvCxnSpPr>
          <p:cNvPr id="32" name="Straight Connector 31"/>
          <p:cNvCxnSpPr/>
          <p:nvPr/>
        </p:nvCxnSpPr>
        <p:spPr>
          <a:xfrm>
            <a:off x="6408055" y="3574338"/>
            <a:ext cx="0" cy="731378"/>
          </a:xfrm>
          <a:prstGeom prst="line">
            <a:avLst/>
          </a:prstGeom>
          <a:ln>
            <a:solidFill>
              <a:srgbClr val="225B6B"/>
            </a:solidFill>
          </a:ln>
        </p:spPr>
        <p:style>
          <a:lnRef idx="2">
            <a:schemeClr val="accent1"/>
          </a:lnRef>
          <a:fillRef idx="0">
            <a:schemeClr val="accent1"/>
          </a:fillRef>
          <a:effectRef idx="1">
            <a:schemeClr val="accent1"/>
          </a:effectRef>
          <a:fontRef idx="minor">
            <a:schemeClr val="tx1"/>
          </a:fontRef>
        </p:style>
      </p:cxnSp>
      <p:pic>
        <p:nvPicPr>
          <p:cNvPr id="33" name="Picture 32"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9443" y="4474247"/>
            <a:ext cx="366056" cy="366056"/>
          </a:xfrm>
          <a:prstGeom prst="rect">
            <a:avLst/>
          </a:prstGeom>
        </p:spPr>
      </p:pic>
      <p:pic>
        <p:nvPicPr>
          <p:cNvPr id="34" name="Picture 33"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146" y="3886823"/>
            <a:ext cx="366056" cy="366056"/>
          </a:xfrm>
          <a:prstGeom prst="rect">
            <a:avLst/>
          </a:prstGeom>
        </p:spPr>
      </p:pic>
    </p:spTree>
    <p:extLst>
      <p:ext uri="{BB962C8B-B14F-4D97-AF65-F5344CB8AC3E}">
        <p14:creationId xmlns:p14="http://schemas.microsoft.com/office/powerpoint/2010/main" val="305771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err="1"/>
              <a:t>Segregation</a:t>
            </a:r>
            <a:endParaRPr lang="nl-NL" dirty="0"/>
          </a:p>
        </p:txBody>
      </p:sp>
      <p:sp>
        <p:nvSpPr>
          <p:cNvPr id="6" name="Content Placeholder 5"/>
          <p:cNvSpPr>
            <a:spLocks noGrp="1"/>
          </p:cNvSpPr>
          <p:nvPr>
            <p:ph idx="1"/>
          </p:nvPr>
        </p:nvSpPr>
        <p:spPr>
          <a:xfrm>
            <a:off x="457200" y="1248377"/>
            <a:ext cx="8229600" cy="5090363"/>
          </a:xfrm>
        </p:spPr>
        <p:txBody>
          <a:bodyPr>
            <a:normAutofit/>
          </a:bodyPr>
          <a:lstStyle/>
          <a:p>
            <a:r>
              <a:rPr lang="en-US" sz="2000" dirty="0"/>
              <a:t>UTZ certified product from different producers/producer groups can be mixed. It is certain that the product was produced by UTZ certified producers, however the identity of the specific producers is lost. </a:t>
            </a:r>
            <a:endParaRPr lang="nl-NL" sz="2000" dirty="0"/>
          </a:p>
        </p:txBody>
      </p:sp>
      <p:sp>
        <p:nvSpPr>
          <p:cNvPr id="7" name="Rectangle 6"/>
          <p:cNvSpPr/>
          <p:nvPr/>
        </p:nvSpPr>
        <p:spPr>
          <a:xfrm>
            <a:off x="1257328" y="2967334"/>
            <a:ext cx="950685" cy="89145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l-NL"/>
          </a:p>
        </p:txBody>
      </p:sp>
      <p:sp>
        <p:nvSpPr>
          <p:cNvPr id="8" name="Rectangle 7"/>
          <p:cNvSpPr/>
          <p:nvPr/>
        </p:nvSpPr>
        <p:spPr>
          <a:xfrm>
            <a:off x="1257328" y="5560283"/>
            <a:ext cx="950685" cy="89145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tangle 8"/>
          <p:cNvSpPr/>
          <p:nvPr/>
        </p:nvSpPr>
        <p:spPr>
          <a:xfrm>
            <a:off x="1257328" y="4287692"/>
            <a:ext cx="950685" cy="89145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sp>
        <p:nvSpPr>
          <p:cNvPr id="10" name="TextBox 9"/>
          <p:cNvSpPr txBox="1"/>
          <p:nvPr/>
        </p:nvSpPr>
        <p:spPr>
          <a:xfrm>
            <a:off x="1101299" y="2537538"/>
            <a:ext cx="2213428" cy="369332"/>
          </a:xfrm>
          <a:prstGeom prst="rect">
            <a:avLst/>
          </a:prstGeom>
          <a:noFill/>
        </p:spPr>
        <p:txBody>
          <a:bodyPr wrap="square" rtlCol="0">
            <a:spAutoFit/>
          </a:bodyPr>
          <a:lstStyle/>
          <a:p>
            <a:r>
              <a:rPr lang="nl-NL" dirty="0"/>
              <a:t> Producer A</a:t>
            </a:r>
          </a:p>
        </p:txBody>
      </p:sp>
      <p:sp>
        <p:nvSpPr>
          <p:cNvPr id="11" name="TextBox 10"/>
          <p:cNvSpPr txBox="1"/>
          <p:nvPr/>
        </p:nvSpPr>
        <p:spPr>
          <a:xfrm>
            <a:off x="1101299" y="3907777"/>
            <a:ext cx="2213428" cy="369332"/>
          </a:xfrm>
          <a:prstGeom prst="rect">
            <a:avLst/>
          </a:prstGeom>
          <a:noFill/>
        </p:spPr>
        <p:txBody>
          <a:bodyPr wrap="square" rtlCol="0">
            <a:spAutoFit/>
          </a:bodyPr>
          <a:lstStyle/>
          <a:p>
            <a:r>
              <a:rPr lang="nl-NL" dirty="0"/>
              <a:t> Producer B</a:t>
            </a:r>
          </a:p>
        </p:txBody>
      </p:sp>
      <p:sp>
        <p:nvSpPr>
          <p:cNvPr id="12" name="TextBox 11"/>
          <p:cNvSpPr txBox="1"/>
          <p:nvPr/>
        </p:nvSpPr>
        <p:spPr>
          <a:xfrm>
            <a:off x="1101299" y="5220478"/>
            <a:ext cx="2213428" cy="369332"/>
          </a:xfrm>
          <a:prstGeom prst="rect">
            <a:avLst/>
          </a:prstGeom>
          <a:noFill/>
        </p:spPr>
        <p:txBody>
          <a:bodyPr wrap="square" rtlCol="0">
            <a:spAutoFit/>
          </a:bodyPr>
          <a:lstStyle/>
          <a:p>
            <a:r>
              <a:rPr lang="nl-NL" dirty="0"/>
              <a:t> Producer C</a:t>
            </a:r>
          </a:p>
        </p:txBody>
      </p:sp>
      <p:pic>
        <p:nvPicPr>
          <p:cNvPr id="13" name="Picture 12"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01" y="2602396"/>
            <a:ext cx="366056" cy="366056"/>
          </a:xfrm>
          <a:prstGeom prst="rect">
            <a:avLst/>
          </a:prstGeom>
        </p:spPr>
      </p:pic>
      <p:pic>
        <p:nvPicPr>
          <p:cNvPr id="14" name="Picture 13"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601" y="3921636"/>
            <a:ext cx="366056" cy="366056"/>
          </a:xfrm>
          <a:prstGeom prst="rect">
            <a:avLst/>
          </a:prstGeom>
        </p:spPr>
      </p:pic>
      <p:pic>
        <p:nvPicPr>
          <p:cNvPr id="15" name="Picture 14"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642" y="3245695"/>
            <a:ext cx="366056" cy="366056"/>
          </a:xfrm>
          <a:prstGeom prst="rect">
            <a:avLst/>
          </a:prstGeom>
        </p:spPr>
      </p:pic>
      <p:pic>
        <p:nvPicPr>
          <p:cNvPr id="16" name="Picture 15"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9642" y="4544537"/>
            <a:ext cx="366056" cy="366056"/>
          </a:xfrm>
          <a:prstGeom prst="rect">
            <a:avLst/>
          </a:prstGeom>
        </p:spPr>
      </p:pic>
      <p:sp>
        <p:nvSpPr>
          <p:cNvPr id="17" name="TextBox 16"/>
          <p:cNvSpPr txBox="1"/>
          <p:nvPr/>
        </p:nvSpPr>
        <p:spPr>
          <a:xfrm>
            <a:off x="5370286" y="2823029"/>
            <a:ext cx="2293257" cy="369332"/>
          </a:xfrm>
          <a:prstGeom prst="rect">
            <a:avLst/>
          </a:prstGeom>
          <a:noFill/>
        </p:spPr>
        <p:txBody>
          <a:bodyPr wrap="square" rtlCol="0">
            <a:spAutoFit/>
          </a:bodyPr>
          <a:lstStyle/>
          <a:p>
            <a:r>
              <a:rPr lang="nl-NL" dirty="0"/>
              <a:t>First </a:t>
            </a:r>
            <a:r>
              <a:rPr lang="nl-NL" dirty="0" err="1"/>
              <a:t>Buyer</a:t>
            </a:r>
            <a:r>
              <a:rPr lang="nl-NL" dirty="0"/>
              <a:t> warehouse</a:t>
            </a:r>
          </a:p>
        </p:txBody>
      </p:sp>
      <p:sp>
        <p:nvSpPr>
          <p:cNvPr id="18" name="Rectangle 17"/>
          <p:cNvSpPr/>
          <p:nvPr/>
        </p:nvSpPr>
        <p:spPr>
          <a:xfrm>
            <a:off x="4572000" y="3192361"/>
            <a:ext cx="3686629" cy="2997200"/>
          </a:xfrm>
          <a:prstGeom prst="rect">
            <a:avLst/>
          </a:prstGeom>
          <a:noFill/>
          <a:ln>
            <a:solidFill>
              <a:srgbClr val="225B6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9" name="Rectangle 18"/>
          <p:cNvSpPr/>
          <p:nvPr/>
        </p:nvSpPr>
        <p:spPr>
          <a:xfrm>
            <a:off x="5423306" y="3461024"/>
            <a:ext cx="2006221" cy="921224"/>
          </a:xfrm>
          <a:prstGeom prst="rect">
            <a:avLst/>
          </a:prstGeom>
          <a:solidFill>
            <a:schemeClr val="accent4">
              <a:lumMod val="75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nl-NL"/>
          </a:p>
        </p:txBody>
      </p:sp>
      <p:sp>
        <p:nvSpPr>
          <p:cNvPr id="20" name="Rectangle 19"/>
          <p:cNvSpPr/>
          <p:nvPr/>
        </p:nvSpPr>
        <p:spPr>
          <a:xfrm>
            <a:off x="5939971" y="5135532"/>
            <a:ext cx="950685" cy="89145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21" name="Straight Connector 20"/>
          <p:cNvCxnSpPr/>
          <p:nvPr/>
        </p:nvCxnSpPr>
        <p:spPr>
          <a:xfrm>
            <a:off x="5080000" y="4690961"/>
            <a:ext cx="2735943" cy="0"/>
          </a:xfrm>
          <a:prstGeom prst="line">
            <a:avLst/>
          </a:prstGeom>
          <a:ln>
            <a:solidFill>
              <a:srgbClr val="225B6B"/>
            </a:solidFill>
          </a:ln>
        </p:spPr>
        <p:style>
          <a:lnRef idx="2">
            <a:schemeClr val="accent1"/>
          </a:lnRef>
          <a:fillRef idx="0">
            <a:schemeClr val="accent1"/>
          </a:fillRef>
          <a:effectRef idx="1">
            <a:schemeClr val="accent1"/>
          </a:effectRef>
          <a:fontRef idx="minor">
            <a:schemeClr val="tx1"/>
          </a:fontRef>
        </p:style>
      </p:cxnSp>
      <p:pic>
        <p:nvPicPr>
          <p:cNvPr id="22" name="Picture 21"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2285" y="3781469"/>
            <a:ext cx="366056" cy="366056"/>
          </a:xfrm>
          <a:prstGeom prst="rect">
            <a:avLst/>
          </a:prstGeom>
        </p:spPr>
      </p:pic>
      <p:pic>
        <p:nvPicPr>
          <p:cNvPr id="23" name="Picture 22"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944" y="3315165"/>
            <a:ext cx="366056" cy="366056"/>
          </a:xfrm>
          <a:prstGeom prst="rect">
            <a:avLst/>
          </a:prstGeom>
        </p:spPr>
      </p:pic>
      <p:sp>
        <p:nvSpPr>
          <p:cNvPr id="24" name="TextBox 23"/>
          <p:cNvSpPr txBox="1"/>
          <p:nvPr/>
        </p:nvSpPr>
        <p:spPr>
          <a:xfrm>
            <a:off x="4710152" y="4845786"/>
            <a:ext cx="1168241" cy="307777"/>
          </a:xfrm>
          <a:prstGeom prst="rect">
            <a:avLst/>
          </a:prstGeom>
          <a:noFill/>
        </p:spPr>
        <p:txBody>
          <a:bodyPr wrap="square" rtlCol="0">
            <a:spAutoFit/>
          </a:bodyPr>
          <a:lstStyle/>
          <a:p>
            <a:r>
              <a:rPr lang="nl-NL" sz="1400" dirty="0" err="1"/>
              <a:t>Conventional</a:t>
            </a:r>
            <a:endParaRPr lang="nl-NL" sz="1400" dirty="0"/>
          </a:p>
        </p:txBody>
      </p:sp>
      <p:cxnSp>
        <p:nvCxnSpPr>
          <p:cNvPr id="25" name="Straight Arrow Connector 24"/>
          <p:cNvCxnSpPr/>
          <p:nvPr/>
        </p:nvCxnSpPr>
        <p:spPr>
          <a:xfrm flipV="1">
            <a:off x="3034910" y="4669438"/>
            <a:ext cx="908791" cy="5610"/>
          </a:xfrm>
          <a:prstGeom prst="straightConnector1">
            <a:avLst/>
          </a:prstGeom>
          <a:ln>
            <a:solidFill>
              <a:srgbClr val="225B6B"/>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2947111" y="4305716"/>
            <a:ext cx="1084387" cy="369332"/>
          </a:xfrm>
          <a:prstGeom prst="rect">
            <a:avLst/>
          </a:prstGeom>
          <a:noFill/>
        </p:spPr>
        <p:txBody>
          <a:bodyPr wrap="square" rtlCol="0">
            <a:spAutoFit/>
          </a:bodyPr>
          <a:lstStyle/>
          <a:p>
            <a:r>
              <a:rPr lang="nl-NL" dirty="0" err="1"/>
              <a:t>purchase</a:t>
            </a:r>
            <a:endParaRPr lang="nl-NL" dirty="0"/>
          </a:p>
        </p:txBody>
      </p:sp>
    </p:spTree>
    <p:extLst>
      <p:ext uri="{BB962C8B-B14F-4D97-AF65-F5344CB8AC3E}">
        <p14:creationId xmlns:p14="http://schemas.microsoft.com/office/powerpoint/2010/main" val="188606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Mass Balance</a:t>
            </a:r>
          </a:p>
        </p:txBody>
      </p:sp>
      <p:sp>
        <p:nvSpPr>
          <p:cNvPr id="6" name="Content Placeholder 5"/>
          <p:cNvSpPr>
            <a:spLocks noGrp="1"/>
          </p:cNvSpPr>
          <p:nvPr>
            <p:ph idx="1"/>
          </p:nvPr>
        </p:nvSpPr>
        <p:spPr>
          <a:xfrm>
            <a:off x="457200" y="1248377"/>
            <a:ext cx="8229600" cy="5090363"/>
          </a:xfrm>
        </p:spPr>
        <p:txBody>
          <a:bodyPr/>
          <a:lstStyle/>
          <a:p>
            <a:r>
              <a:rPr lang="en-US" sz="2000" dirty="0"/>
              <a:t>Administrative traceability of a certified product. </a:t>
            </a:r>
            <a:r>
              <a:rPr lang="nl-NL" sz="2000" dirty="0"/>
              <a:t>The </a:t>
            </a:r>
            <a:r>
              <a:rPr lang="nl-NL" sz="2000" dirty="0" err="1"/>
              <a:t>proportion</a:t>
            </a:r>
            <a:r>
              <a:rPr lang="nl-NL" sz="2000" dirty="0"/>
              <a:t> of </a:t>
            </a:r>
            <a:r>
              <a:rPr lang="nl-NL" sz="2000" dirty="0" err="1"/>
              <a:t>outputs</a:t>
            </a:r>
            <a:r>
              <a:rPr lang="nl-NL" sz="2000" dirty="0"/>
              <a:t> </a:t>
            </a:r>
            <a:r>
              <a:rPr lang="nl-NL" sz="2000" dirty="0" err="1"/>
              <a:t>sold</a:t>
            </a:r>
            <a:r>
              <a:rPr lang="nl-NL" sz="2000" dirty="0"/>
              <a:t> as UTZ is </a:t>
            </a:r>
            <a:r>
              <a:rPr lang="nl-NL" sz="2000" dirty="0" err="1"/>
              <a:t>equal</a:t>
            </a:r>
            <a:r>
              <a:rPr lang="nl-NL" sz="2000" dirty="0"/>
              <a:t> </a:t>
            </a:r>
            <a:r>
              <a:rPr lang="nl-NL" sz="2000" dirty="0" err="1"/>
              <a:t>to</a:t>
            </a:r>
            <a:r>
              <a:rPr lang="nl-NL" sz="2000" dirty="0"/>
              <a:t> the </a:t>
            </a:r>
            <a:r>
              <a:rPr lang="nl-NL" sz="2000" dirty="0" err="1"/>
              <a:t>proportion</a:t>
            </a:r>
            <a:r>
              <a:rPr lang="nl-NL" sz="2000" dirty="0"/>
              <a:t> of </a:t>
            </a:r>
            <a:r>
              <a:rPr lang="nl-NL" sz="2000" dirty="0" err="1"/>
              <a:t>inputs</a:t>
            </a:r>
            <a:r>
              <a:rPr lang="nl-NL" sz="2000" dirty="0"/>
              <a:t> </a:t>
            </a:r>
            <a:r>
              <a:rPr lang="nl-NL" sz="2000" dirty="0" err="1"/>
              <a:t>purchased</a:t>
            </a:r>
            <a:r>
              <a:rPr lang="nl-NL" sz="2000" dirty="0"/>
              <a:t> as UTZ.</a:t>
            </a:r>
          </a:p>
          <a:p>
            <a:r>
              <a:rPr lang="nl-NL" sz="2000" i="1" dirty="0"/>
              <a:t>(</a:t>
            </a:r>
            <a:r>
              <a:rPr lang="nl-NL" sz="2000" i="1" dirty="0" err="1"/>
              <a:t>please</a:t>
            </a:r>
            <a:r>
              <a:rPr lang="nl-NL" sz="2000" i="1" dirty="0"/>
              <a:t> </a:t>
            </a:r>
            <a:r>
              <a:rPr lang="nl-NL" sz="2000" i="1" dirty="0" err="1"/>
              <a:t>see</a:t>
            </a:r>
            <a:r>
              <a:rPr lang="nl-NL" sz="2000" i="1" dirty="0"/>
              <a:t> slide 28 ff </a:t>
            </a:r>
            <a:r>
              <a:rPr lang="nl-NL" sz="2000" i="1" dirty="0" err="1"/>
              <a:t>for</a:t>
            </a:r>
            <a:r>
              <a:rPr lang="nl-NL" sz="2000" i="1" dirty="0"/>
              <a:t> more information)</a:t>
            </a:r>
          </a:p>
          <a:p>
            <a:endParaRPr lang="nl-NL" dirty="0"/>
          </a:p>
        </p:txBody>
      </p:sp>
      <p:sp>
        <p:nvSpPr>
          <p:cNvPr id="7" name="Rectangle 6"/>
          <p:cNvSpPr/>
          <p:nvPr/>
        </p:nvSpPr>
        <p:spPr>
          <a:xfrm>
            <a:off x="669911" y="2966216"/>
            <a:ext cx="950685" cy="891455"/>
          </a:xfrm>
          <a:prstGeom prst="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nl-NL"/>
          </a:p>
        </p:txBody>
      </p:sp>
      <p:sp>
        <p:nvSpPr>
          <p:cNvPr id="8" name="Rectangle 7"/>
          <p:cNvSpPr/>
          <p:nvPr/>
        </p:nvSpPr>
        <p:spPr>
          <a:xfrm>
            <a:off x="669911" y="5559165"/>
            <a:ext cx="950685" cy="891455"/>
          </a:xfrm>
          <a:prstGeom prst="rect">
            <a:avLst/>
          </a:prstGeom>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9" name="Rectangle 8"/>
          <p:cNvSpPr/>
          <p:nvPr/>
        </p:nvSpPr>
        <p:spPr>
          <a:xfrm>
            <a:off x="669911" y="4286574"/>
            <a:ext cx="950685" cy="891455"/>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nl-NL"/>
          </a:p>
        </p:txBody>
      </p:sp>
      <p:pic>
        <p:nvPicPr>
          <p:cNvPr id="10" name="Picture 9"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84" y="2601278"/>
            <a:ext cx="366056" cy="366056"/>
          </a:xfrm>
          <a:prstGeom prst="rect">
            <a:avLst/>
          </a:prstGeom>
        </p:spPr>
      </p:pic>
      <p:pic>
        <p:nvPicPr>
          <p:cNvPr id="11" name="Picture 10"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184" y="3920518"/>
            <a:ext cx="366056" cy="366056"/>
          </a:xfrm>
          <a:prstGeom prst="rect">
            <a:avLst/>
          </a:prstGeom>
        </p:spPr>
      </p:pic>
      <p:pic>
        <p:nvPicPr>
          <p:cNvPr id="12" name="Picture 11"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25" y="3244577"/>
            <a:ext cx="366056" cy="366056"/>
          </a:xfrm>
          <a:prstGeom prst="rect">
            <a:avLst/>
          </a:prstGeom>
        </p:spPr>
      </p:pic>
      <p:pic>
        <p:nvPicPr>
          <p:cNvPr id="13" name="Picture 12"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225" y="4543419"/>
            <a:ext cx="366056" cy="366056"/>
          </a:xfrm>
          <a:prstGeom prst="rect">
            <a:avLst/>
          </a:prstGeom>
        </p:spPr>
      </p:pic>
      <p:sp>
        <p:nvSpPr>
          <p:cNvPr id="14" name="TextBox 13"/>
          <p:cNvSpPr txBox="1"/>
          <p:nvPr/>
        </p:nvSpPr>
        <p:spPr>
          <a:xfrm>
            <a:off x="513882" y="2566153"/>
            <a:ext cx="2213428" cy="369332"/>
          </a:xfrm>
          <a:prstGeom prst="rect">
            <a:avLst/>
          </a:prstGeom>
          <a:noFill/>
        </p:spPr>
        <p:txBody>
          <a:bodyPr wrap="square" rtlCol="0">
            <a:spAutoFit/>
          </a:bodyPr>
          <a:lstStyle/>
          <a:p>
            <a:r>
              <a:rPr lang="nl-NL" dirty="0"/>
              <a:t> Producer A</a:t>
            </a:r>
          </a:p>
        </p:txBody>
      </p:sp>
      <p:sp>
        <p:nvSpPr>
          <p:cNvPr id="16" name="TextBox 15"/>
          <p:cNvSpPr txBox="1"/>
          <p:nvPr/>
        </p:nvSpPr>
        <p:spPr>
          <a:xfrm>
            <a:off x="520851" y="3949354"/>
            <a:ext cx="2213428" cy="369332"/>
          </a:xfrm>
          <a:prstGeom prst="rect">
            <a:avLst/>
          </a:prstGeom>
          <a:noFill/>
        </p:spPr>
        <p:txBody>
          <a:bodyPr wrap="square" rtlCol="0">
            <a:spAutoFit/>
          </a:bodyPr>
          <a:lstStyle/>
          <a:p>
            <a:r>
              <a:rPr lang="nl-NL" dirty="0"/>
              <a:t> Producer B</a:t>
            </a:r>
          </a:p>
        </p:txBody>
      </p:sp>
      <p:sp>
        <p:nvSpPr>
          <p:cNvPr id="17" name="TextBox 16"/>
          <p:cNvSpPr txBox="1"/>
          <p:nvPr/>
        </p:nvSpPr>
        <p:spPr>
          <a:xfrm>
            <a:off x="520851" y="5218096"/>
            <a:ext cx="2213428" cy="369332"/>
          </a:xfrm>
          <a:prstGeom prst="rect">
            <a:avLst/>
          </a:prstGeom>
          <a:noFill/>
        </p:spPr>
        <p:txBody>
          <a:bodyPr wrap="square" rtlCol="0">
            <a:spAutoFit/>
          </a:bodyPr>
          <a:lstStyle/>
          <a:p>
            <a:r>
              <a:rPr lang="nl-NL" dirty="0"/>
              <a:t> Producer C</a:t>
            </a:r>
          </a:p>
        </p:txBody>
      </p:sp>
      <p:sp>
        <p:nvSpPr>
          <p:cNvPr id="18" name="TextBox 17"/>
          <p:cNvSpPr txBox="1"/>
          <p:nvPr/>
        </p:nvSpPr>
        <p:spPr>
          <a:xfrm>
            <a:off x="3705081" y="2858516"/>
            <a:ext cx="2293257" cy="369332"/>
          </a:xfrm>
          <a:prstGeom prst="rect">
            <a:avLst/>
          </a:prstGeom>
          <a:noFill/>
        </p:spPr>
        <p:txBody>
          <a:bodyPr wrap="square" rtlCol="0">
            <a:spAutoFit/>
          </a:bodyPr>
          <a:lstStyle/>
          <a:p>
            <a:r>
              <a:rPr lang="nl-NL" dirty="0"/>
              <a:t>First </a:t>
            </a:r>
            <a:r>
              <a:rPr lang="nl-NL" dirty="0" err="1"/>
              <a:t>Buyer</a:t>
            </a:r>
            <a:r>
              <a:rPr lang="nl-NL" dirty="0"/>
              <a:t> warehouse</a:t>
            </a:r>
          </a:p>
        </p:txBody>
      </p:sp>
      <p:sp>
        <p:nvSpPr>
          <p:cNvPr id="19" name="Rectangle 18"/>
          <p:cNvSpPr/>
          <p:nvPr/>
        </p:nvSpPr>
        <p:spPr>
          <a:xfrm>
            <a:off x="2966517" y="3227847"/>
            <a:ext cx="3686629" cy="2997200"/>
          </a:xfrm>
          <a:prstGeom prst="rect">
            <a:avLst/>
          </a:prstGeom>
          <a:noFill/>
          <a:ln>
            <a:solidFill>
              <a:srgbClr val="225B6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0" name="Rectangle 19"/>
          <p:cNvSpPr/>
          <p:nvPr/>
        </p:nvSpPr>
        <p:spPr>
          <a:xfrm>
            <a:off x="3442579" y="4254657"/>
            <a:ext cx="2818263" cy="94169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1" name="TextBox 20"/>
          <p:cNvSpPr txBox="1"/>
          <p:nvPr/>
        </p:nvSpPr>
        <p:spPr>
          <a:xfrm>
            <a:off x="1852834" y="4153408"/>
            <a:ext cx="1084387" cy="369332"/>
          </a:xfrm>
          <a:prstGeom prst="rect">
            <a:avLst/>
          </a:prstGeom>
          <a:noFill/>
        </p:spPr>
        <p:txBody>
          <a:bodyPr wrap="square" rtlCol="0">
            <a:spAutoFit/>
          </a:bodyPr>
          <a:lstStyle/>
          <a:p>
            <a:r>
              <a:rPr lang="nl-NL" dirty="0" err="1"/>
              <a:t>purchase</a:t>
            </a:r>
            <a:endParaRPr lang="nl-NL" dirty="0"/>
          </a:p>
        </p:txBody>
      </p:sp>
      <p:cxnSp>
        <p:nvCxnSpPr>
          <p:cNvPr id="22" name="Straight Arrow Connector 21"/>
          <p:cNvCxnSpPr/>
          <p:nvPr/>
        </p:nvCxnSpPr>
        <p:spPr>
          <a:xfrm flipV="1">
            <a:off x="1924946" y="4510857"/>
            <a:ext cx="908791" cy="5610"/>
          </a:xfrm>
          <a:prstGeom prst="straightConnector1">
            <a:avLst/>
          </a:prstGeom>
          <a:ln>
            <a:solidFill>
              <a:srgbClr val="225B6B"/>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6796953" y="4583227"/>
            <a:ext cx="511423" cy="0"/>
          </a:xfrm>
          <a:prstGeom prst="straightConnector1">
            <a:avLst/>
          </a:prstGeom>
          <a:ln>
            <a:solidFill>
              <a:srgbClr val="225B6B"/>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682442" y="4254657"/>
            <a:ext cx="1098277" cy="338554"/>
          </a:xfrm>
          <a:prstGeom prst="rect">
            <a:avLst/>
          </a:prstGeom>
          <a:noFill/>
        </p:spPr>
        <p:txBody>
          <a:bodyPr wrap="square" rtlCol="0">
            <a:spAutoFit/>
          </a:bodyPr>
          <a:lstStyle/>
          <a:p>
            <a:r>
              <a:rPr lang="nl-NL" sz="1600" dirty="0" err="1"/>
              <a:t>sold</a:t>
            </a:r>
            <a:r>
              <a:rPr lang="nl-NL" sz="1600" dirty="0"/>
              <a:t> as</a:t>
            </a:r>
          </a:p>
        </p:txBody>
      </p:sp>
      <p:sp>
        <p:nvSpPr>
          <p:cNvPr id="26" name="Rectangle 25"/>
          <p:cNvSpPr/>
          <p:nvPr/>
        </p:nvSpPr>
        <p:spPr>
          <a:xfrm>
            <a:off x="7640010" y="3057899"/>
            <a:ext cx="950685" cy="89145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7" name="Rectangle 26"/>
          <p:cNvSpPr/>
          <p:nvPr/>
        </p:nvSpPr>
        <p:spPr>
          <a:xfrm>
            <a:off x="7643651" y="3961573"/>
            <a:ext cx="950685" cy="891455"/>
          </a:xfrm>
          <a:prstGeom prst="rect">
            <a:avLst/>
          </a:prstGeom>
          <a:solidFill>
            <a:schemeClr val="accent6">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8" name="Rectangle 27"/>
          <p:cNvSpPr/>
          <p:nvPr/>
        </p:nvSpPr>
        <p:spPr>
          <a:xfrm>
            <a:off x="7655927" y="5474865"/>
            <a:ext cx="950685" cy="891455"/>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9" name="Picture 28" descr="UTZ 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2324" y="3787352"/>
            <a:ext cx="366056" cy="366056"/>
          </a:xfrm>
          <a:prstGeom prst="rect">
            <a:avLst/>
          </a:prstGeom>
        </p:spPr>
      </p:pic>
    </p:spTree>
    <p:extLst>
      <p:ext uri="{BB962C8B-B14F-4D97-AF65-F5344CB8AC3E}">
        <p14:creationId xmlns:p14="http://schemas.microsoft.com/office/powerpoint/2010/main" val="26531190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57431"/>
            <a:ext cx="7603834" cy="1465728"/>
          </a:xfrm>
        </p:spPr>
        <p:txBody>
          <a:bodyPr>
            <a:normAutofit fontScale="90000"/>
          </a:bodyPr>
          <a:lstStyle/>
          <a:p>
            <a:r>
              <a:rPr lang="nl-NL" sz="2700" b="0" dirty="0" err="1"/>
              <a:t>SCAs</a:t>
            </a:r>
            <a:r>
              <a:rPr lang="nl-NL" sz="2700" b="0" dirty="0"/>
              <a:t> </a:t>
            </a:r>
            <a:r>
              <a:rPr lang="nl-NL" sz="2700" b="0" dirty="0" err="1"/>
              <a:t>can</a:t>
            </a:r>
            <a:r>
              <a:rPr lang="nl-NL" sz="2700" b="0" dirty="0"/>
              <a:t> </a:t>
            </a:r>
            <a:r>
              <a:rPr lang="nl-NL" sz="2700" b="0" dirty="0" err="1"/>
              <a:t>only</a:t>
            </a:r>
            <a:r>
              <a:rPr lang="nl-NL" sz="2700" b="0" dirty="0"/>
              <a:t> </a:t>
            </a:r>
            <a:r>
              <a:rPr lang="nl-NL" sz="2700" b="0" dirty="0" err="1"/>
              <a:t>sell</a:t>
            </a:r>
            <a:r>
              <a:rPr lang="nl-NL" sz="2700" b="0" dirty="0"/>
              <a:t> product </a:t>
            </a:r>
            <a:r>
              <a:rPr lang="nl-NL" sz="2700" b="0" dirty="0" err="1"/>
              <a:t>under</a:t>
            </a:r>
            <a:r>
              <a:rPr lang="nl-NL" sz="2700" b="0" dirty="0"/>
              <a:t> </a:t>
            </a:r>
            <a:r>
              <a:rPr lang="nl-NL" sz="2700" b="0" dirty="0" err="1"/>
              <a:t>the</a:t>
            </a:r>
            <a:r>
              <a:rPr lang="nl-NL" sz="2700" b="0" dirty="0"/>
              <a:t> </a:t>
            </a:r>
            <a:r>
              <a:rPr lang="nl-NL" sz="2700" b="0" dirty="0" err="1"/>
              <a:t>same</a:t>
            </a:r>
            <a:r>
              <a:rPr lang="nl-NL" sz="2700" b="0" dirty="0"/>
              <a:t> or </a:t>
            </a:r>
            <a:r>
              <a:rPr lang="nl-NL" sz="2700" b="0" dirty="0" err="1"/>
              <a:t>weaker</a:t>
            </a:r>
            <a:r>
              <a:rPr lang="nl-NL" sz="2700" b="0" dirty="0"/>
              <a:t> </a:t>
            </a:r>
            <a:r>
              <a:rPr lang="nl-NL" sz="2700" b="0" dirty="0" err="1"/>
              <a:t>traceability</a:t>
            </a:r>
            <a:r>
              <a:rPr lang="nl-NL" sz="2700" b="0" dirty="0"/>
              <a:t> level as </a:t>
            </a:r>
            <a:r>
              <a:rPr lang="nl-NL" sz="2700" b="0" dirty="0" err="1"/>
              <a:t>the</a:t>
            </a:r>
            <a:r>
              <a:rPr lang="nl-NL" sz="2700" b="0" dirty="0"/>
              <a:t> </a:t>
            </a:r>
            <a:r>
              <a:rPr lang="nl-NL" sz="2700" b="0" dirty="0" err="1"/>
              <a:t>one</a:t>
            </a:r>
            <a:r>
              <a:rPr lang="nl-NL" sz="2700" b="0" dirty="0"/>
              <a:t> </a:t>
            </a:r>
            <a:r>
              <a:rPr lang="nl-NL" sz="2700" b="0" dirty="0" err="1"/>
              <a:t>they</a:t>
            </a:r>
            <a:r>
              <a:rPr lang="nl-NL" sz="2700" b="0" dirty="0"/>
              <a:t> </a:t>
            </a:r>
            <a:r>
              <a:rPr lang="nl-NL" sz="2700" b="0" dirty="0" err="1"/>
              <a:t>purchased</a:t>
            </a:r>
            <a:r>
              <a:rPr lang="nl-NL" sz="2700" b="0" dirty="0"/>
              <a:t> </a:t>
            </a:r>
            <a:r>
              <a:rPr lang="nl-NL" sz="2700" b="0" dirty="0" err="1"/>
              <a:t>it</a:t>
            </a:r>
            <a:r>
              <a:rPr lang="nl-NL" sz="2700" b="0" dirty="0"/>
              <a:t> </a:t>
            </a:r>
            <a:r>
              <a:rPr lang="nl-NL" sz="2700" b="0" dirty="0" err="1"/>
              <a:t>for</a:t>
            </a:r>
            <a:r>
              <a:rPr lang="nl-NL" sz="2700" b="0" dirty="0"/>
              <a:t>. </a:t>
            </a:r>
            <a:br>
              <a:rPr lang="nl-NL" dirty="0"/>
            </a:br>
            <a:endParaRPr lang="nl-NL" dirty="0"/>
          </a:p>
        </p:txBody>
      </p:sp>
      <p:pic>
        <p:nvPicPr>
          <p:cNvPr id="7" name="Content Placeholder 6"/>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07542" y="2631821"/>
            <a:ext cx="6837426" cy="2680843"/>
          </a:xfrm>
          <a:prstGeom prst="rect">
            <a:avLst/>
          </a:prstGeom>
        </p:spPr>
      </p:pic>
    </p:spTree>
    <p:extLst>
      <p:ext uri="{BB962C8B-B14F-4D97-AF65-F5344CB8AC3E}">
        <p14:creationId xmlns:p14="http://schemas.microsoft.com/office/powerpoint/2010/main" val="2438410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4000" dirty="0">
                <a:solidFill>
                  <a:schemeClr val="accent3">
                    <a:lumMod val="50000"/>
                  </a:schemeClr>
                </a:solidFill>
              </a:rPr>
            </a:br>
            <a:r>
              <a:rPr lang="en-US" sz="4000" dirty="0">
                <a:solidFill>
                  <a:schemeClr val="accent3">
                    <a:lumMod val="50000"/>
                  </a:schemeClr>
                </a:solidFill>
              </a:rPr>
              <a:t>Traceability Systems</a:t>
            </a:r>
            <a:br>
              <a:rPr lang="en-US" sz="3100" dirty="0"/>
            </a:br>
            <a:r>
              <a:rPr lang="en-US" i="1" dirty="0">
                <a:solidFill>
                  <a:schemeClr val="accent3">
                    <a:lumMod val="50000"/>
                  </a:schemeClr>
                </a:solidFill>
              </a:rPr>
              <a:t>GIP and MultiTrace</a:t>
            </a:r>
            <a:br>
              <a:rPr lang="en-US" sz="2000" dirty="0"/>
            </a:br>
            <a:endParaRPr lang="fr-FR" sz="1800" dirty="0">
              <a:solidFill>
                <a:schemeClr val="bg2">
                  <a:lumMod val="50000"/>
                </a:schemeClr>
              </a:solidFill>
            </a:endParaRPr>
          </a:p>
        </p:txBody>
      </p:sp>
    </p:spTree>
    <p:extLst>
      <p:ext uri="{BB962C8B-B14F-4D97-AF65-F5344CB8AC3E}">
        <p14:creationId xmlns:p14="http://schemas.microsoft.com/office/powerpoint/2010/main" val="320562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br>
              <a:rPr lang="en-US" sz="4000" dirty="0">
                <a:solidFill>
                  <a:schemeClr val="accent3">
                    <a:lumMod val="50000"/>
                  </a:schemeClr>
                </a:solidFill>
              </a:rPr>
            </a:br>
            <a:r>
              <a:rPr lang="en-US" sz="4800" dirty="0">
                <a:solidFill>
                  <a:schemeClr val="accent3">
                    <a:lumMod val="50000"/>
                  </a:schemeClr>
                </a:solidFill>
              </a:rPr>
              <a:t>Introduction</a:t>
            </a:r>
            <a:br>
              <a:rPr lang="en-US" sz="3100" dirty="0"/>
            </a:br>
            <a:br>
              <a:rPr lang="en-US" sz="3600" dirty="0"/>
            </a:br>
            <a:br>
              <a:rPr lang="en-US" sz="1400" dirty="0"/>
            </a:br>
            <a:br>
              <a:rPr lang="en-US" sz="1200" dirty="0">
                <a:solidFill>
                  <a:schemeClr val="accent3">
                    <a:lumMod val="50000"/>
                  </a:schemeClr>
                </a:solidFill>
              </a:rPr>
            </a:br>
            <a:br>
              <a:rPr lang="en-US" sz="1200" dirty="0">
                <a:solidFill>
                  <a:schemeClr val="accent3">
                    <a:lumMod val="50000"/>
                  </a:schemeClr>
                </a:solidFill>
              </a:rPr>
            </a:br>
            <a:br>
              <a:rPr lang="en-US" sz="2000" dirty="0"/>
            </a:br>
            <a:endParaRPr lang="fr-FR" sz="1800" dirty="0">
              <a:solidFill>
                <a:schemeClr val="bg2">
                  <a:lumMod val="50000"/>
                </a:schemeClr>
              </a:solidFill>
            </a:endParaRPr>
          </a:p>
        </p:txBody>
      </p:sp>
    </p:spTree>
    <p:extLst>
      <p:ext uri="{BB962C8B-B14F-4D97-AF65-F5344CB8AC3E}">
        <p14:creationId xmlns:p14="http://schemas.microsoft.com/office/powerpoint/2010/main" val="3884342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93" name="Rectangle 55"/>
          <p:cNvSpPr>
            <a:spLocks noChangeArrowheads="1"/>
          </p:cNvSpPr>
          <p:nvPr/>
        </p:nvSpPr>
        <p:spPr bwMode="auto">
          <a:xfrm>
            <a:off x="468313" y="235636"/>
            <a:ext cx="7416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r>
              <a:rPr lang="en-US" sz="3200" b="1" dirty="0">
                <a:latin typeface="+mj-lt"/>
              </a:rPr>
              <a:t>What is the Good Inside Portal?</a:t>
            </a:r>
          </a:p>
        </p:txBody>
      </p:sp>
      <p:sp>
        <p:nvSpPr>
          <p:cNvPr id="150" name="Rectangle 149"/>
          <p:cNvSpPr/>
          <p:nvPr/>
        </p:nvSpPr>
        <p:spPr>
          <a:xfrm>
            <a:off x="1423254" y="6238201"/>
            <a:ext cx="6820032" cy="369332"/>
          </a:xfrm>
          <a:prstGeom prst="rect">
            <a:avLst/>
          </a:prstGeom>
        </p:spPr>
        <p:txBody>
          <a:bodyPr wrap="square">
            <a:spAutoFit/>
          </a:bodyPr>
          <a:lstStyle/>
          <a:p>
            <a:r>
              <a:rPr lang="en-US" dirty="0">
                <a:cs typeface="Calibri" pitchFamily="34" charset="0"/>
              </a:rPr>
              <a:t>→  </a:t>
            </a:r>
            <a:r>
              <a:rPr lang="en-US" u="sng" dirty="0"/>
              <a:t>An online traceability system for sustainably produced goods</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319" y="1075651"/>
            <a:ext cx="7419975" cy="516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994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6D92C-A61A-4353-995C-F99C04A568F4}"/>
              </a:ext>
            </a:extLst>
          </p:cNvPr>
          <p:cNvSpPr>
            <a:spLocks noGrp="1"/>
          </p:cNvSpPr>
          <p:nvPr>
            <p:ph type="title"/>
          </p:nvPr>
        </p:nvSpPr>
        <p:spPr/>
        <p:txBody>
          <a:bodyPr>
            <a:normAutofit fontScale="90000"/>
          </a:bodyPr>
          <a:lstStyle/>
          <a:p>
            <a:r>
              <a:rPr lang="en-US" dirty="0"/>
              <a:t>What is MultiTrace? – </a:t>
            </a:r>
            <a:r>
              <a:rPr lang="en-US" dirty="0">
                <a:solidFill>
                  <a:srgbClr val="FF0000"/>
                </a:solidFill>
              </a:rPr>
              <a:t>need a nice slide here, @Cintia, please help</a:t>
            </a:r>
            <a:endParaRPr lang="en-NL" dirty="0">
              <a:solidFill>
                <a:srgbClr val="FF0000"/>
              </a:solidFill>
            </a:endParaRPr>
          </a:p>
        </p:txBody>
      </p:sp>
    </p:spTree>
    <p:extLst>
      <p:ext uri="{BB962C8B-B14F-4D97-AF65-F5344CB8AC3E}">
        <p14:creationId xmlns:p14="http://schemas.microsoft.com/office/powerpoint/2010/main" val="923076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8CCBD6-257E-4A55-A83A-DECF8EC841F6}"/>
              </a:ext>
            </a:extLst>
          </p:cNvPr>
          <p:cNvSpPr>
            <a:spLocks noGrp="1"/>
          </p:cNvSpPr>
          <p:nvPr>
            <p:ph type="title"/>
          </p:nvPr>
        </p:nvSpPr>
        <p:spPr/>
        <p:txBody>
          <a:bodyPr/>
          <a:lstStyle/>
          <a:p>
            <a:r>
              <a:rPr lang="en-US" dirty="0"/>
              <a:t>Who needs certification?</a:t>
            </a:r>
            <a:endParaRPr lang="en-NL" dirty="0"/>
          </a:p>
        </p:txBody>
      </p:sp>
    </p:spTree>
    <p:extLst>
      <p:ext uri="{BB962C8B-B14F-4D97-AF65-F5344CB8AC3E}">
        <p14:creationId xmlns:p14="http://schemas.microsoft.com/office/powerpoint/2010/main" val="40535667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8918"/>
            <a:ext cx="7603834" cy="586306"/>
          </a:xfrm>
        </p:spPr>
        <p:txBody>
          <a:bodyPr>
            <a:normAutofit fontScale="90000"/>
          </a:bodyPr>
          <a:lstStyle/>
          <a:p>
            <a:r>
              <a:rPr lang="en-US" dirty="0"/>
              <a:t>Who must be certified?</a:t>
            </a:r>
          </a:p>
        </p:txBody>
      </p:sp>
      <p:sp>
        <p:nvSpPr>
          <p:cNvPr id="7" name="Rectangle 3"/>
          <p:cNvSpPr txBox="1">
            <a:spLocks noChangeArrowheads="1"/>
          </p:cNvSpPr>
          <p:nvPr/>
        </p:nvSpPr>
        <p:spPr bwMode="auto">
          <a:xfrm>
            <a:off x="1698566" y="1439351"/>
            <a:ext cx="3328729" cy="533576"/>
          </a:xfrm>
          <a:prstGeom prst="rect">
            <a:avLst/>
          </a:prstGeom>
          <a:noFill/>
          <a:ln w="9525">
            <a:noFill/>
            <a:miter lim="800000"/>
            <a:headEnd/>
            <a:tailEnd/>
          </a:ln>
        </p:spPr>
        <p:txBody>
          <a:bodyPr/>
          <a:lstStyle/>
          <a:p>
            <a:pPr eaLnBrk="0" hangingPunct="0">
              <a:spcBef>
                <a:spcPct val="20000"/>
              </a:spcBef>
              <a:defRPr/>
            </a:pPr>
            <a:r>
              <a:rPr lang="en-GB" sz="2000" kern="0" dirty="0">
                <a:solidFill>
                  <a:srgbClr val="225B6B"/>
                </a:solidFill>
              </a:rPr>
              <a:t>Legal ownership?</a:t>
            </a:r>
          </a:p>
        </p:txBody>
      </p:sp>
      <p:sp>
        <p:nvSpPr>
          <p:cNvPr id="8" name="Rectangle 3"/>
          <p:cNvSpPr txBox="1">
            <a:spLocks noChangeArrowheads="1"/>
          </p:cNvSpPr>
          <p:nvPr/>
        </p:nvSpPr>
        <p:spPr bwMode="auto">
          <a:xfrm>
            <a:off x="1698566" y="2739181"/>
            <a:ext cx="3328729" cy="883845"/>
          </a:xfrm>
          <a:prstGeom prst="rect">
            <a:avLst/>
          </a:prstGeom>
          <a:noFill/>
          <a:ln w="9525">
            <a:noFill/>
            <a:miter lim="800000"/>
            <a:headEnd/>
            <a:tailEnd/>
          </a:ln>
        </p:spPr>
        <p:txBody>
          <a:bodyPr/>
          <a:lstStyle/>
          <a:p>
            <a:pPr eaLnBrk="0" hangingPunct="0">
              <a:spcBef>
                <a:spcPct val="20000"/>
              </a:spcBef>
              <a:defRPr/>
            </a:pPr>
            <a:r>
              <a:rPr lang="en-GB" sz="2000" kern="0" dirty="0">
                <a:solidFill>
                  <a:srgbClr val="225B6B"/>
                </a:solidFill>
              </a:rPr>
              <a:t>Physically handle </a:t>
            </a:r>
          </a:p>
          <a:p>
            <a:pPr eaLnBrk="0" hangingPunct="0">
              <a:spcBef>
                <a:spcPct val="20000"/>
              </a:spcBef>
              <a:defRPr/>
            </a:pPr>
            <a:r>
              <a:rPr lang="en-GB" sz="2000" kern="0" dirty="0">
                <a:solidFill>
                  <a:srgbClr val="225B6B"/>
                </a:solidFill>
              </a:rPr>
              <a:t>UTZ product?</a:t>
            </a:r>
          </a:p>
        </p:txBody>
      </p:sp>
      <p:sp>
        <p:nvSpPr>
          <p:cNvPr id="9" name="Rectangle 3"/>
          <p:cNvSpPr txBox="1">
            <a:spLocks noChangeArrowheads="1"/>
          </p:cNvSpPr>
          <p:nvPr/>
        </p:nvSpPr>
        <p:spPr bwMode="auto">
          <a:xfrm>
            <a:off x="1698566" y="4448391"/>
            <a:ext cx="2031023" cy="770806"/>
          </a:xfrm>
          <a:prstGeom prst="rect">
            <a:avLst/>
          </a:prstGeom>
          <a:noFill/>
          <a:ln w="9525">
            <a:noFill/>
            <a:miter lim="800000"/>
            <a:headEnd/>
            <a:tailEnd/>
          </a:ln>
        </p:spPr>
        <p:txBody>
          <a:bodyPr/>
          <a:lstStyle>
            <a:defPPr>
              <a:defRPr lang="nl-NL"/>
            </a:defPPr>
            <a:lvl1pPr eaLnBrk="0" hangingPunct="0">
              <a:spcBef>
                <a:spcPct val="20000"/>
              </a:spcBef>
              <a:defRPr sz="2000" kern="0">
                <a:solidFill>
                  <a:srgbClr val="225B6B"/>
                </a:solidFill>
              </a:defRPr>
            </a:lvl1pPr>
          </a:lstStyle>
          <a:p>
            <a:r>
              <a:rPr lang="en-GB" dirty="0"/>
              <a:t>Product Claim </a:t>
            </a:r>
            <a:r>
              <a:rPr lang="en-GB" sz="1800" dirty="0"/>
              <a:t>(B2B/B2C)</a:t>
            </a:r>
          </a:p>
        </p:txBody>
      </p:sp>
      <p:sp>
        <p:nvSpPr>
          <p:cNvPr id="10" name="Right Brace 9"/>
          <p:cNvSpPr/>
          <p:nvPr/>
        </p:nvSpPr>
        <p:spPr bwMode="auto">
          <a:xfrm>
            <a:off x="5214117" y="1459125"/>
            <a:ext cx="151238" cy="3160128"/>
          </a:xfrm>
          <a:prstGeom prst="rightBrace">
            <a:avLst/>
          </a:prstGeom>
          <a:noFill/>
          <a:ln w="38100">
            <a:solidFill>
              <a:srgbClr val="990033"/>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a:defRPr/>
            </a:pPr>
            <a:endParaRPr lang="en-US" sz="3200">
              <a:ln w="18000">
                <a:solidFill>
                  <a:srgbClr val="84B154">
                    <a:satMod val="140000"/>
                  </a:srgbClr>
                </a:solidFill>
                <a:prstDash val="solid"/>
                <a:miter lim="800000"/>
              </a:ln>
              <a:noFill/>
              <a:effectLst>
                <a:glow rad="228600">
                  <a:srgbClr val="F4901E">
                    <a:satMod val="175000"/>
                    <a:alpha val="40000"/>
                  </a:srgbClr>
                </a:glow>
                <a:outerShdw blurRad="25500" dist="23000" dir="7020000" algn="tl">
                  <a:srgbClr val="000000">
                    <a:alpha val="50000"/>
                  </a:srgbClr>
                </a:outerShdw>
              </a:effectLst>
              <a:latin typeface="Arial" charset="0"/>
            </a:endParaRPr>
          </a:p>
        </p:txBody>
      </p:sp>
      <p:sp>
        <p:nvSpPr>
          <p:cNvPr id="11" name="TextBox 1"/>
          <p:cNvSpPr txBox="1">
            <a:spLocks noChangeArrowheads="1"/>
          </p:cNvSpPr>
          <p:nvPr/>
        </p:nvSpPr>
        <p:spPr bwMode="auto">
          <a:xfrm>
            <a:off x="1698566" y="2138870"/>
            <a:ext cx="926706" cy="3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nl-NL" sz="2000" b="1" dirty="0">
                <a:solidFill>
                  <a:srgbClr val="225B6B"/>
                </a:solidFill>
                <a:latin typeface="+mj-lt"/>
              </a:rPr>
              <a:t>AND</a:t>
            </a:r>
          </a:p>
        </p:txBody>
      </p:sp>
      <p:sp>
        <p:nvSpPr>
          <p:cNvPr id="12" name="TextBox 14"/>
          <p:cNvSpPr txBox="1">
            <a:spLocks noChangeArrowheads="1"/>
          </p:cNvSpPr>
          <p:nvPr/>
        </p:nvSpPr>
        <p:spPr bwMode="auto">
          <a:xfrm>
            <a:off x="1698566" y="3817167"/>
            <a:ext cx="926707" cy="35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nl-NL" sz="2000" b="1" dirty="0">
                <a:solidFill>
                  <a:srgbClr val="225B6B"/>
                </a:solidFill>
                <a:latin typeface="+mj-lt"/>
              </a:rPr>
              <a:t>AND</a:t>
            </a:r>
          </a:p>
        </p:txBody>
      </p:sp>
      <p:pic>
        <p:nvPicPr>
          <p:cNvPr id="14"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79253" y="1439351"/>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79253" y="2873334"/>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79253" y="4282536"/>
            <a:ext cx="347798" cy="33171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672435" y="2145071"/>
            <a:ext cx="2684166" cy="1562761"/>
          </a:xfrm>
          <a:prstGeom prst="rect">
            <a:avLst/>
          </a:prstGeom>
          <a:noFill/>
        </p:spPr>
        <p:txBody>
          <a:bodyPr wrap="square" rtlCol="0">
            <a:spAutoFit/>
          </a:bodyPr>
          <a:lstStyle/>
          <a:p>
            <a:r>
              <a:rPr lang="en-US" sz="3600" b="1" dirty="0">
                <a:solidFill>
                  <a:srgbClr val="225B6B"/>
                </a:solidFill>
              </a:rPr>
              <a:t>Chain of Custody Certification</a:t>
            </a:r>
          </a:p>
        </p:txBody>
      </p:sp>
      <p:sp>
        <p:nvSpPr>
          <p:cNvPr id="22" name="Rectangle 21"/>
          <p:cNvSpPr/>
          <p:nvPr/>
        </p:nvSpPr>
        <p:spPr>
          <a:xfrm>
            <a:off x="457200" y="5224977"/>
            <a:ext cx="8170333" cy="1200329"/>
          </a:xfrm>
          <a:prstGeom prst="rect">
            <a:avLst/>
          </a:prstGeom>
        </p:spPr>
        <p:txBody>
          <a:bodyPr wrap="square">
            <a:spAutoFit/>
          </a:bodyPr>
          <a:lstStyle/>
          <a:p>
            <a:r>
              <a:rPr lang="en-US" dirty="0">
                <a:solidFill>
                  <a:srgbClr val="225B6B"/>
                </a:solidFill>
              </a:rPr>
              <a:t>The physical handling activities are different for each commodity and can be found in the Chain of Custody product annex.</a:t>
            </a:r>
          </a:p>
          <a:p>
            <a:r>
              <a:rPr lang="en-US" dirty="0"/>
              <a:t>For coffee also actors that physically handle the coffee from cherry to green coffee (even as subcontractor) must be certified.</a:t>
            </a:r>
          </a:p>
        </p:txBody>
      </p:sp>
      <p:grpSp>
        <p:nvGrpSpPr>
          <p:cNvPr id="21" name="Group 20"/>
          <p:cNvGrpSpPr/>
          <p:nvPr/>
        </p:nvGrpSpPr>
        <p:grpSpPr>
          <a:xfrm>
            <a:off x="539070" y="4237107"/>
            <a:ext cx="778479" cy="982627"/>
            <a:chOff x="457200" y="1807774"/>
            <a:chExt cx="2590800" cy="3036435"/>
          </a:xfrm>
        </p:grpSpPr>
        <p:pic>
          <p:nvPicPr>
            <p:cNvPr id="23" name="Picture 22" descr="C:\Documents and Settings\tejada000\My Documents\My Pictures\UTZ Cocoa adapted.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7200" y="1807774"/>
              <a:ext cx="2590800" cy="303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169660"/>
              <a:ext cx="983343" cy="82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5" name="Picture 14"/>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612775" y="2812018"/>
            <a:ext cx="761797" cy="9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prstDash val="dash"/>
                <a:miter lim="800000"/>
                <a:headEnd/>
                <a:tailEnd/>
              </a14:hiddenLine>
            </a:ext>
          </a:extLst>
        </p:spPr>
      </p:pic>
      <p:pic>
        <p:nvPicPr>
          <p:cNvPr id="26" name="Picture 22"/>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36575" y="1218727"/>
            <a:ext cx="901097" cy="12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prstDash val="dash"/>
                <a:miter lim="800000"/>
                <a:headEnd/>
                <a:tailEnd/>
              </a14:hiddenLine>
            </a:ext>
          </a:extLst>
        </p:spPr>
      </p:pic>
    </p:spTree>
    <p:extLst>
      <p:ext uri="{BB962C8B-B14F-4D97-AF65-F5344CB8AC3E}">
        <p14:creationId xmlns:p14="http://schemas.microsoft.com/office/powerpoint/2010/main" val="282442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7"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dirty="0">
                <a:solidFill>
                  <a:schemeClr val="tx2"/>
                </a:solidFill>
              </a:rPr>
              <a:t>What about traders?</a:t>
            </a:r>
          </a:p>
        </p:txBody>
      </p:sp>
      <p:pic>
        <p:nvPicPr>
          <p:cNvPr id="13" name="Picture 2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36575" y="1218727"/>
            <a:ext cx="901097" cy="12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prstDash val="dash"/>
                <a:miter lim="800000"/>
                <a:headEnd/>
                <a:tailEnd/>
              </a14:hiddenLine>
            </a:ext>
          </a:extLst>
        </p:spPr>
      </p:pic>
      <p:sp>
        <p:nvSpPr>
          <p:cNvPr id="14" name="Rectangle 3"/>
          <p:cNvSpPr txBox="1">
            <a:spLocks noChangeArrowheads="1"/>
          </p:cNvSpPr>
          <p:nvPr/>
        </p:nvSpPr>
        <p:spPr bwMode="auto">
          <a:xfrm>
            <a:off x="1778000" y="1553759"/>
            <a:ext cx="3058447" cy="544456"/>
          </a:xfrm>
          <a:prstGeom prst="rect">
            <a:avLst/>
          </a:prstGeom>
          <a:noFill/>
          <a:ln w="9525">
            <a:noFill/>
            <a:miter lim="800000"/>
            <a:headEnd/>
            <a:tailEnd/>
          </a:ln>
        </p:spPr>
        <p:txBody>
          <a:bodyPr/>
          <a:lstStyle/>
          <a:p>
            <a:pPr eaLnBrk="0" hangingPunct="0">
              <a:spcBef>
                <a:spcPct val="20000"/>
              </a:spcBef>
              <a:defRPr/>
            </a:pPr>
            <a:r>
              <a:rPr lang="en-GB" sz="2000" kern="0" dirty="0">
                <a:solidFill>
                  <a:srgbClr val="225B6B"/>
                </a:solidFill>
              </a:rPr>
              <a:t>Legal ownership?</a:t>
            </a:r>
          </a:p>
        </p:txBody>
      </p:sp>
      <p:sp>
        <p:nvSpPr>
          <p:cNvPr id="15" name="Rectangle 3"/>
          <p:cNvSpPr txBox="1">
            <a:spLocks noChangeArrowheads="1"/>
          </p:cNvSpPr>
          <p:nvPr/>
        </p:nvSpPr>
        <p:spPr bwMode="auto">
          <a:xfrm>
            <a:off x="1778000" y="2888606"/>
            <a:ext cx="3058447" cy="901866"/>
          </a:xfrm>
          <a:prstGeom prst="rect">
            <a:avLst/>
          </a:prstGeom>
          <a:noFill/>
          <a:ln w="9525">
            <a:noFill/>
            <a:miter lim="800000"/>
            <a:headEnd/>
            <a:tailEnd/>
          </a:ln>
        </p:spPr>
        <p:txBody>
          <a:bodyPr/>
          <a:lstStyle/>
          <a:p>
            <a:pPr eaLnBrk="0" hangingPunct="0">
              <a:spcBef>
                <a:spcPct val="20000"/>
              </a:spcBef>
              <a:defRPr/>
            </a:pPr>
            <a:r>
              <a:rPr lang="en-GB" sz="2000" b="1" kern="0" dirty="0">
                <a:solidFill>
                  <a:srgbClr val="C00000"/>
                </a:solidFill>
              </a:rPr>
              <a:t>DO NOT </a:t>
            </a:r>
            <a:r>
              <a:rPr lang="en-GB" sz="2000" kern="0" dirty="0">
                <a:solidFill>
                  <a:srgbClr val="225B6B"/>
                </a:solidFill>
              </a:rPr>
              <a:t>Physically </a:t>
            </a:r>
            <a:br>
              <a:rPr lang="en-GB" sz="2000" kern="0" dirty="0">
                <a:solidFill>
                  <a:srgbClr val="225B6B"/>
                </a:solidFill>
              </a:rPr>
            </a:br>
            <a:r>
              <a:rPr lang="en-GB" sz="2000" kern="0" dirty="0">
                <a:solidFill>
                  <a:srgbClr val="225B6B"/>
                </a:solidFill>
              </a:rPr>
              <a:t>handle the</a:t>
            </a:r>
          </a:p>
          <a:p>
            <a:pPr eaLnBrk="0" hangingPunct="0">
              <a:spcBef>
                <a:spcPct val="20000"/>
              </a:spcBef>
              <a:defRPr/>
            </a:pPr>
            <a:r>
              <a:rPr lang="en-GB" sz="2000" kern="0" dirty="0">
                <a:solidFill>
                  <a:srgbClr val="225B6B"/>
                </a:solidFill>
              </a:rPr>
              <a:t>UTZ product?</a:t>
            </a:r>
          </a:p>
        </p:txBody>
      </p:sp>
      <p:sp>
        <p:nvSpPr>
          <p:cNvPr id="16" name="Rectangle 3"/>
          <p:cNvSpPr txBox="1">
            <a:spLocks noChangeArrowheads="1"/>
          </p:cNvSpPr>
          <p:nvPr/>
        </p:nvSpPr>
        <p:spPr bwMode="auto">
          <a:xfrm>
            <a:off x="1778000" y="4620323"/>
            <a:ext cx="1792908" cy="745712"/>
          </a:xfrm>
          <a:prstGeom prst="rect">
            <a:avLst/>
          </a:prstGeom>
          <a:noFill/>
          <a:ln w="9525">
            <a:noFill/>
            <a:miter lim="800000"/>
            <a:headEnd/>
            <a:tailEnd/>
          </a:ln>
        </p:spPr>
        <p:txBody>
          <a:bodyPr/>
          <a:lstStyle>
            <a:defPPr>
              <a:defRPr lang="nl-NL"/>
            </a:defPPr>
            <a:lvl1pPr eaLnBrk="0" hangingPunct="0">
              <a:spcBef>
                <a:spcPct val="20000"/>
              </a:spcBef>
              <a:defRPr sz="2000" kern="0">
                <a:solidFill>
                  <a:srgbClr val="225B6B"/>
                </a:solidFill>
              </a:defRPr>
            </a:lvl1pPr>
          </a:lstStyle>
          <a:p>
            <a:r>
              <a:rPr lang="en-GB" dirty="0"/>
              <a:t>Product Claim </a:t>
            </a:r>
            <a:r>
              <a:rPr lang="en-GB" sz="1800" dirty="0"/>
              <a:t>(B2B/B2C)</a:t>
            </a:r>
          </a:p>
        </p:txBody>
      </p:sp>
      <p:sp>
        <p:nvSpPr>
          <p:cNvPr id="17" name="Right Brace 16"/>
          <p:cNvSpPr/>
          <p:nvPr/>
        </p:nvSpPr>
        <p:spPr bwMode="auto">
          <a:xfrm>
            <a:off x="5541961" y="1844364"/>
            <a:ext cx="138958" cy="3224565"/>
          </a:xfrm>
          <a:prstGeom prst="rightBrace">
            <a:avLst/>
          </a:prstGeom>
          <a:noFill/>
          <a:ln w="38100">
            <a:solidFill>
              <a:srgbClr val="990033"/>
            </a:solidFill>
            <a:headEnd type="none" w="med" len="med"/>
            <a:tailEnd type="none" w="med" len="med"/>
          </a:ln>
        </p:spPr>
        <p:style>
          <a:lnRef idx="1">
            <a:schemeClr val="dk1"/>
          </a:lnRef>
          <a:fillRef idx="0">
            <a:schemeClr val="dk1"/>
          </a:fillRef>
          <a:effectRef idx="0">
            <a:schemeClr val="dk1"/>
          </a:effectRef>
          <a:fontRef idx="minor">
            <a:schemeClr val="tx1"/>
          </a:fontRef>
        </p:style>
        <p:txBody>
          <a:bodyPr/>
          <a:lstStyle/>
          <a:p>
            <a:pPr>
              <a:defRPr/>
            </a:pPr>
            <a:endParaRPr lang="en-US" sz="3200">
              <a:ln w="18000">
                <a:solidFill>
                  <a:srgbClr val="84B154">
                    <a:satMod val="140000"/>
                  </a:srgbClr>
                </a:solidFill>
                <a:prstDash val="solid"/>
                <a:miter lim="800000"/>
              </a:ln>
              <a:noFill/>
              <a:effectLst>
                <a:glow rad="228600">
                  <a:srgbClr val="F4901E">
                    <a:satMod val="175000"/>
                    <a:alpha val="40000"/>
                  </a:srgbClr>
                </a:glow>
                <a:outerShdw blurRad="25500" dist="23000" dir="7020000" algn="tl">
                  <a:srgbClr val="000000">
                    <a:alpha val="50000"/>
                  </a:srgbClr>
                </a:outerShdw>
              </a:effectLst>
              <a:latin typeface="Arial" charset="0"/>
            </a:endParaRPr>
          </a:p>
        </p:txBody>
      </p:sp>
      <p:sp>
        <p:nvSpPr>
          <p:cNvPr id="20" name="TextBox 1"/>
          <p:cNvSpPr txBox="1">
            <a:spLocks noChangeArrowheads="1"/>
          </p:cNvSpPr>
          <p:nvPr/>
        </p:nvSpPr>
        <p:spPr bwMode="auto">
          <a:xfrm>
            <a:off x="1985963" y="6219825"/>
            <a:ext cx="355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endParaRPr lang="nl-NL" sz="1400" dirty="0">
              <a:solidFill>
                <a:srgbClr val="225B6B"/>
              </a:solidFill>
            </a:endParaRPr>
          </a:p>
        </p:txBody>
      </p:sp>
      <p:sp>
        <p:nvSpPr>
          <p:cNvPr id="21" name="TextBox 1"/>
          <p:cNvSpPr txBox="1">
            <a:spLocks noChangeArrowheads="1"/>
          </p:cNvSpPr>
          <p:nvPr/>
        </p:nvSpPr>
        <p:spPr bwMode="auto">
          <a:xfrm>
            <a:off x="1778001" y="2321762"/>
            <a:ext cx="8514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nl-NL" sz="2000" b="1" dirty="0">
                <a:solidFill>
                  <a:srgbClr val="225B6B"/>
                </a:solidFill>
                <a:latin typeface="+mj-lt"/>
              </a:rPr>
              <a:t>BUT</a:t>
            </a:r>
          </a:p>
        </p:txBody>
      </p:sp>
      <p:sp>
        <p:nvSpPr>
          <p:cNvPr id="22" name="TextBox 14"/>
          <p:cNvSpPr txBox="1">
            <a:spLocks noChangeArrowheads="1"/>
          </p:cNvSpPr>
          <p:nvPr/>
        </p:nvSpPr>
        <p:spPr bwMode="auto">
          <a:xfrm>
            <a:off x="1778000" y="4205786"/>
            <a:ext cx="85146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nl-NL" sz="2000" b="1" dirty="0">
                <a:solidFill>
                  <a:srgbClr val="225B6B"/>
                </a:solidFill>
                <a:latin typeface="+mj-lt"/>
              </a:rPr>
              <a:t>AND</a:t>
            </a:r>
          </a:p>
        </p:txBody>
      </p:sp>
      <p:pic>
        <p:nvPicPr>
          <p:cNvPr id="23" name="Picture 1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2775" y="2812018"/>
            <a:ext cx="761797" cy="9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rgbClr val="000000"/>
                </a:solidFill>
                <a:prstDash val="dash"/>
                <a:miter lim="800000"/>
                <a:headEnd/>
                <a:tailEnd/>
              </a14:hiddenLine>
            </a:ext>
          </a:extLst>
        </p:spPr>
      </p:pic>
      <p:pic>
        <p:nvPicPr>
          <p:cNvPr id="24" name="Picture 4" descr="http://ecdn1.hark.com/images/000/007/108/7108/original.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12774" y="1531241"/>
            <a:ext cx="340365" cy="34036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ecdn1.hark.com/images/000/007/108/7108/original.0"/>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112774" y="4722946"/>
            <a:ext cx="340365" cy="34036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6105171" y="1720840"/>
            <a:ext cx="2466220" cy="4154984"/>
          </a:xfrm>
          <a:prstGeom prst="rect">
            <a:avLst/>
          </a:prstGeom>
          <a:noFill/>
        </p:spPr>
        <p:txBody>
          <a:bodyPr wrap="square" rtlCol="0">
            <a:spAutoFit/>
          </a:bodyPr>
          <a:lstStyle/>
          <a:p>
            <a:r>
              <a:rPr lang="en-US" sz="2400" b="1" dirty="0">
                <a:solidFill>
                  <a:srgbClr val="225B6B"/>
                </a:solidFill>
              </a:rPr>
              <a:t>If one of the three conditions does not apply (such as physical handling in the case of traders), Chain of Custody certification</a:t>
            </a:r>
          </a:p>
          <a:p>
            <a:r>
              <a:rPr lang="nl-NL" sz="2400" b="1" u="sng" dirty="0" err="1">
                <a:solidFill>
                  <a:srgbClr val="C00000"/>
                </a:solidFill>
              </a:rPr>
              <a:t>not</a:t>
            </a:r>
            <a:r>
              <a:rPr lang="nl-NL" sz="2400" b="1" u="sng" dirty="0">
                <a:solidFill>
                  <a:srgbClr val="C00000"/>
                </a:solidFill>
              </a:rPr>
              <a:t> </a:t>
            </a:r>
            <a:r>
              <a:rPr lang="nl-NL" sz="2400" b="1" u="sng" dirty="0" err="1">
                <a:solidFill>
                  <a:srgbClr val="C00000"/>
                </a:solidFill>
              </a:rPr>
              <a:t>needed</a:t>
            </a:r>
            <a:r>
              <a:rPr lang="nl-NL" sz="2400" b="1" u="sng" dirty="0">
                <a:solidFill>
                  <a:srgbClr val="C00000"/>
                </a:solidFill>
              </a:rPr>
              <a:t> </a:t>
            </a:r>
            <a:r>
              <a:rPr lang="nl-NL" sz="2400" b="1" u="sng" dirty="0" err="1">
                <a:solidFill>
                  <a:srgbClr val="C00000"/>
                </a:solidFill>
              </a:rPr>
              <a:t>and</a:t>
            </a:r>
            <a:r>
              <a:rPr lang="nl-NL" sz="2400" b="1" u="sng" dirty="0">
                <a:solidFill>
                  <a:srgbClr val="C00000"/>
                </a:solidFill>
              </a:rPr>
              <a:t> SCA </a:t>
            </a:r>
            <a:r>
              <a:rPr lang="nl-NL" sz="2400" b="1" dirty="0" err="1">
                <a:solidFill>
                  <a:schemeClr val="tx1">
                    <a:lumMod val="75000"/>
                  </a:schemeClr>
                </a:solidFill>
              </a:rPr>
              <a:t>will</a:t>
            </a:r>
            <a:r>
              <a:rPr lang="nl-NL" sz="2400" b="1" dirty="0">
                <a:solidFill>
                  <a:schemeClr val="tx1">
                    <a:lumMod val="75000"/>
                  </a:schemeClr>
                </a:solidFill>
              </a:rPr>
              <a:t> </a:t>
            </a:r>
            <a:r>
              <a:rPr lang="nl-NL" sz="2400" b="1" dirty="0" err="1">
                <a:solidFill>
                  <a:schemeClr val="tx1">
                    <a:lumMod val="75000"/>
                  </a:schemeClr>
                </a:solidFill>
              </a:rPr>
              <a:t>receive</a:t>
            </a:r>
            <a:r>
              <a:rPr lang="nl-NL" sz="2400" b="1" dirty="0">
                <a:solidFill>
                  <a:schemeClr val="tx1">
                    <a:lumMod val="75000"/>
                  </a:schemeClr>
                </a:solidFill>
              </a:rPr>
              <a:t> a </a:t>
            </a:r>
            <a:r>
              <a:rPr lang="nl-NL" sz="2400" b="1" dirty="0" err="1">
                <a:solidFill>
                  <a:schemeClr val="tx1">
                    <a:lumMod val="75000"/>
                  </a:schemeClr>
                </a:solidFill>
              </a:rPr>
              <a:t>license</a:t>
            </a:r>
            <a:r>
              <a:rPr lang="nl-NL" sz="2400" b="1" dirty="0">
                <a:solidFill>
                  <a:schemeClr val="tx1">
                    <a:lumMod val="75000"/>
                  </a:schemeClr>
                </a:solidFill>
              </a:rPr>
              <a:t> </a:t>
            </a:r>
            <a:r>
              <a:rPr lang="nl-NL" sz="2400" b="1" dirty="0" err="1">
                <a:solidFill>
                  <a:schemeClr val="tx1">
                    <a:lumMod val="75000"/>
                  </a:schemeClr>
                </a:solidFill>
              </a:rPr>
              <a:t>instead</a:t>
            </a:r>
            <a:endParaRPr lang="en-US" sz="2400" b="1" dirty="0">
              <a:solidFill>
                <a:schemeClr val="tx1">
                  <a:lumMod val="75000"/>
                </a:schemeClr>
              </a:solidFill>
            </a:endParaRPr>
          </a:p>
        </p:txBody>
      </p:sp>
      <p:grpSp>
        <p:nvGrpSpPr>
          <p:cNvPr id="19" name="Group 18"/>
          <p:cNvGrpSpPr/>
          <p:nvPr/>
        </p:nvGrpSpPr>
        <p:grpSpPr>
          <a:xfrm>
            <a:off x="539070" y="4237107"/>
            <a:ext cx="778479" cy="982627"/>
            <a:chOff x="457200" y="1807774"/>
            <a:chExt cx="2590800" cy="3036435"/>
          </a:xfrm>
        </p:grpSpPr>
        <p:pic>
          <p:nvPicPr>
            <p:cNvPr id="28" name="Picture 27" descr="C:\Documents and Settings\tejada000\My Documents\My Pictures\UTZ Cocoa adapted.jp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7200" y="1807774"/>
              <a:ext cx="2590800" cy="3036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2169660"/>
              <a:ext cx="983343" cy="822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2337" y="3087955"/>
            <a:ext cx="461237" cy="50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3924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399" y="3128701"/>
            <a:ext cx="2467687" cy="31148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Rectangle 2"/>
          <p:cNvSpPr txBox="1">
            <a:spLocks noChangeArrowheads="1"/>
          </p:cNvSpPr>
          <p:nvPr/>
        </p:nvSpPr>
        <p:spPr bwMode="auto">
          <a:xfrm>
            <a:off x="609600" y="312738"/>
            <a:ext cx="7067550" cy="1143000"/>
          </a:xfrm>
          <a:prstGeom prst="rect">
            <a:avLst/>
          </a:prstGeom>
        </p:spPr>
        <p:txBody>
          <a:bodyPr vert="horz" lIns="91440" tIns="45720" rIns="91440" bIns="45720" rtlCol="0" anchor="ctr">
            <a:normAutofit/>
          </a:bodyPr>
          <a:lstStyle>
            <a:lvl1pPr>
              <a:spcBef>
                <a:spcPct val="0"/>
              </a:spcBef>
              <a:buNone/>
              <a:defRPr sz="3200" b="1">
                <a:latin typeface="Century Gothic" pitchFamily="34" charset="0"/>
                <a:ea typeface="+mj-ea"/>
                <a:cs typeface="+mj-cs"/>
              </a:defRPr>
            </a:lvl1pPr>
          </a:lstStyle>
          <a:p>
            <a:r>
              <a:rPr lang="en-US" dirty="0">
                <a:latin typeface="Corbel"/>
              </a:rPr>
              <a:t>A certificate is…</a:t>
            </a:r>
          </a:p>
        </p:txBody>
      </p:sp>
      <p:sp>
        <p:nvSpPr>
          <p:cNvPr id="31" name="Rectangle 3"/>
          <p:cNvSpPr txBox="1">
            <a:spLocks noChangeArrowheads="1"/>
          </p:cNvSpPr>
          <p:nvPr/>
        </p:nvSpPr>
        <p:spPr bwMode="auto">
          <a:xfrm>
            <a:off x="609601" y="1162050"/>
            <a:ext cx="3962400" cy="1754325"/>
          </a:xfrm>
          <a:prstGeom prst="rect">
            <a:avLst/>
          </a:prstGeom>
          <a:noFill/>
          <a:ln w="9525">
            <a:noFill/>
            <a:miter lim="800000"/>
            <a:headEnd/>
            <a:tailEnd/>
          </a:ln>
        </p:spPr>
        <p:txBody>
          <a:bodyPr/>
          <a:lstStyle/>
          <a:p>
            <a:pPr eaLnBrk="0" hangingPunct="0">
              <a:lnSpc>
                <a:spcPct val="150000"/>
              </a:lnSpc>
              <a:spcBef>
                <a:spcPct val="20000"/>
              </a:spcBef>
              <a:spcAft>
                <a:spcPts val="600"/>
              </a:spcAft>
              <a:defRPr/>
            </a:pPr>
            <a:r>
              <a:rPr lang="en-AU" kern="0" dirty="0">
                <a:latin typeface="Corbel" panose="020B0503020204020204" pitchFamily="34" charset="0"/>
                <a:cs typeface="Calibri" pitchFamily="34" charset="0"/>
              </a:rPr>
              <a:t>…the document issued by the Certification Body when an audited producer or supply chain actor complies with the requirements of UTZ Certified. </a:t>
            </a:r>
          </a:p>
          <a:p>
            <a:pPr algn="just" eaLnBrk="0" hangingPunct="0">
              <a:lnSpc>
                <a:spcPct val="150000"/>
              </a:lnSpc>
              <a:spcBef>
                <a:spcPct val="20000"/>
              </a:spcBef>
              <a:spcAft>
                <a:spcPts val="600"/>
              </a:spcAft>
              <a:defRPr/>
            </a:pPr>
            <a:endParaRPr lang="en-AU" sz="2000" kern="0" dirty="0">
              <a:solidFill>
                <a:srgbClr val="225B6B"/>
              </a:solidFill>
              <a:cs typeface="Calibri" pitchFamily="34" charset="0"/>
            </a:endParaRPr>
          </a:p>
          <a:p>
            <a:pPr marL="285750" indent="-285750" eaLnBrk="0" hangingPunct="0">
              <a:lnSpc>
                <a:spcPct val="150000"/>
              </a:lnSpc>
              <a:spcBef>
                <a:spcPct val="20000"/>
              </a:spcBef>
              <a:spcAft>
                <a:spcPts val="600"/>
              </a:spcAft>
              <a:buFont typeface="Arial" pitchFamily="34" charset="0"/>
              <a:buChar char="•"/>
              <a:defRPr/>
            </a:pPr>
            <a:endParaRPr lang="en-GB" sz="1600" kern="0" dirty="0">
              <a:solidFill>
                <a:srgbClr val="225B6B"/>
              </a:solidFill>
              <a:latin typeface="Century Gothic" pitchFamily="34" charset="0"/>
              <a:cs typeface="Calibri" pitchFamily="34" charset="0"/>
            </a:endParaRPr>
          </a:p>
        </p:txBody>
      </p:sp>
      <p:sp>
        <p:nvSpPr>
          <p:cNvPr id="2" name="Rectangle 1"/>
          <p:cNvSpPr/>
          <p:nvPr/>
        </p:nvSpPr>
        <p:spPr>
          <a:xfrm>
            <a:off x="4924076" y="1162050"/>
            <a:ext cx="4019550" cy="1754326"/>
          </a:xfrm>
          <a:prstGeom prst="rect">
            <a:avLst/>
          </a:prstGeom>
        </p:spPr>
        <p:txBody>
          <a:bodyPr wrap="square">
            <a:spAutoFit/>
          </a:bodyPr>
          <a:lstStyle/>
          <a:p>
            <a:pPr eaLnBrk="0" hangingPunct="0">
              <a:lnSpc>
                <a:spcPct val="150000"/>
              </a:lnSpc>
              <a:spcBef>
                <a:spcPct val="20000"/>
              </a:spcBef>
              <a:spcAft>
                <a:spcPts val="600"/>
              </a:spcAft>
              <a:defRPr/>
            </a:pPr>
            <a:r>
              <a:rPr lang="en-AU" kern="0" dirty="0">
                <a:latin typeface="Corbel" panose="020B0503020204020204" pitchFamily="34" charset="0"/>
                <a:cs typeface="Calibri" pitchFamily="34" charset="0"/>
              </a:rPr>
              <a:t>… allows the UTZ Certified SCA to access and use the Traceability System to record their transactions of UTZ products. </a:t>
            </a:r>
          </a:p>
        </p:txBody>
      </p:sp>
      <p:sp>
        <p:nvSpPr>
          <p:cNvPr id="6" name="Rectangle 2"/>
          <p:cNvSpPr txBox="1">
            <a:spLocks noChangeArrowheads="1"/>
          </p:cNvSpPr>
          <p:nvPr/>
        </p:nvSpPr>
        <p:spPr bwMode="auto">
          <a:xfrm>
            <a:off x="4876800" y="293688"/>
            <a:ext cx="3257550" cy="1143000"/>
          </a:xfrm>
          <a:prstGeom prst="rect">
            <a:avLst/>
          </a:prstGeom>
        </p:spPr>
        <p:txBody>
          <a:bodyPr vert="horz" lIns="91440" tIns="45720" rIns="91440" bIns="45720" rtlCol="0" anchor="ctr">
            <a:normAutofit/>
          </a:bodyPr>
          <a:lstStyle>
            <a:lvl1pPr>
              <a:spcBef>
                <a:spcPct val="0"/>
              </a:spcBef>
              <a:buNone/>
              <a:defRPr sz="3200" b="1">
                <a:latin typeface="Century Gothic" pitchFamily="34" charset="0"/>
                <a:ea typeface="+mj-ea"/>
                <a:cs typeface="+mj-cs"/>
              </a:defRPr>
            </a:lvl1pPr>
          </a:lstStyle>
          <a:p>
            <a:r>
              <a:rPr lang="en-US" dirty="0">
                <a:latin typeface="Corbel"/>
              </a:rPr>
              <a:t>A license …</a:t>
            </a: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3740" y="3128701"/>
            <a:ext cx="3564157" cy="238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3"/>
          <p:cNvSpPr txBox="1">
            <a:spLocks noChangeArrowheads="1"/>
          </p:cNvSpPr>
          <p:nvPr/>
        </p:nvSpPr>
        <p:spPr bwMode="auto">
          <a:xfrm>
            <a:off x="4876800" y="5416040"/>
            <a:ext cx="3848100" cy="1213360"/>
          </a:xfrm>
          <a:prstGeom prst="rect">
            <a:avLst/>
          </a:prstGeom>
          <a:noFill/>
          <a:ln w="9525">
            <a:noFill/>
            <a:miter lim="800000"/>
            <a:headEnd/>
            <a:tailEnd/>
          </a:ln>
        </p:spPr>
        <p:txBody>
          <a:bodyPr/>
          <a:lstStyle/>
          <a:p>
            <a:pPr algn="just" eaLnBrk="0" hangingPunct="0">
              <a:spcBef>
                <a:spcPct val="20000"/>
              </a:spcBef>
              <a:spcAft>
                <a:spcPts val="600"/>
              </a:spcAft>
              <a:defRPr/>
            </a:pPr>
            <a:endParaRPr lang="en-AU" sz="1600" kern="0" dirty="0">
              <a:solidFill>
                <a:srgbClr val="225B6B"/>
              </a:solidFill>
              <a:cs typeface="Calibri" pitchFamily="34" charset="0"/>
            </a:endParaRPr>
          </a:p>
          <a:p>
            <a:pPr algn="just" eaLnBrk="0" hangingPunct="0">
              <a:defRPr/>
            </a:pPr>
            <a:r>
              <a:rPr lang="en-AU" sz="1600" kern="0" dirty="0">
                <a:latin typeface="Corbel" panose="020B0503020204020204" pitchFamily="34" charset="0"/>
                <a:cs typeface="Calibri" pitchFamily="34" charset="0"/>
              </a:rPr>
              <a:t>The information in the license reflects the information from the certificate.</a:t>
            </a:r>
          </a:p>
          <a:p>
            <a:pPr eaLnBrk="0" hangingPunct="0">
              <a:spcBef>
                <a:spcPct val="20000"/>
              </a:spcBef>
              <a:spcAft>
                <a:spcPts val="600"/>
              </a:spcAft>
              <a:defRPr/>
            </a:pPr>
            <a:endParaRPr lang="en-AU" sz="1600" kern="0" dirty="0">
              <a:solidFill>
                <a:srgbClr val="225B6B"/>
              </a:solidFill>
              <a:latin typeface="Century Gothic" pitchFamily="34" charset="0"/>
              <a:cs typeface="Calibri" pitchFamily="34" charset="0"/>
            </a:endParaRPr>
          </a:p>
          <a:p>
            <a:pPr marL="285750" indent="-285750" eaLnBrk="0" hangingPunct="0">
              <a:spcBef>
                <a:spcPct val="20000"/>
              </a:spcBef>
              <a:spcAft>
                <a:spcPts val="600"/>
              </a:spcAft>
              <a:buFont typeface="Arial" pitchFamily="34" charset="0"/>
              <a:buChar char="•"/>
              <a:defRPr/>
            </a:pPr>
            <a:endParaRPr lang="en-GB" sz="1600" kern="0" dirty="0">
              <a:solidFill>
                <a:srgbClr val="225B6B"/>
              </a:solidFill>
              <a:latin typeface="Century Gothic" pitchFamily="34" charset="0"/>
              <a:cs typeface="Calibri" pitchFamily="34" charset="0"/>
            </a:endParaRPr>
          </a:p>
        </p:txBody>
      </p:sp>
    </p:spTree>
    <p:extLst>
      <p:ext uri="{BB962C8B-B14F-4D97-AF65-F5344CB8AC3E}">
        <p14:creationId xmlns:p14="http://schemas.microsoft.com/office/powerpoint/2010/main" val="37342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err="1"/>
              <a:t>What</a:t>
            </a:r>
            <a:r>
              <a:rPr lang="nl-NL" dirty="0"/>
              <a:t> </a:t>
            </a:r>
            <a:r>
              <a:rPr lang="nl-NL" dirty="0" err="1"/>
              <a:t>about</a:t>
            </a:r>
            <a:r>
              <a:rPr lang="nl-NL" dirty="0"/>
              <a:t> subcontractors?</a:t>
            </a:r>
          </a:p>
        </p:txBody>
      </p:sp>
      <p:sp>
        <p:nvSpPr>
          <p:cNvPr id="3" name="TextBox 2"/>
          <p:cNvSpPr txBox="1"/>
          <p:nvPr/>
        </p:nvSpPr>
        <p:spPr>
          <a:xfrm>
            <a:off x="130630" y="3822698"/>
            <a:ext cx="8847908" cy="1200329"/>
          </a:xfrm>
          <a:prstGeom prst="rect">
            <a:avLst/>
          </a:prstGeom>
          <a:noFill/>
        </p:spPr>
        <p:txBody>
          <a:bodyPr wrap="square" rtlCol="0">
            <a:spAutoFit/>
          </a:bodyPr>
          <a:lstStyle/>
          <a:p>
            <a:r>
              <a:rPr lang="nl-NL" dirty="0">
                <a:solidFill>
                  <a:schemeClr val="tx2">
                    <a:lumMod val="75000"/>
                  </a:schemeClr>
                </a:solidFill>
              </a:rPr>
              <a:t>Subcontractors </a:t>
            </a:r>
            <a:r>
              <a:rPr lang="nl-NL" dirty="0" err="1">
                <a:solidFill>
                  <a:schemeClr val="tx2">
                    <a:lumMod val="75000"/>
                  </a:schemeClr>
                </a:solidFill>
              </a:rPr>
              <a:t>generally</a:t>
            </a:r>
            <a:r>
              <a:rPr lang="nl-NL" dirty="0">
                <a:solidFill>
                  <a:schemeClr val="tx2">
                    <a:lumMod val="75000"/>
                  </a:schemeClr>
                </a:solidFill>
              </a:rPr>
              <a:t> do </a:t>
            </a:r>
            <a:r>
              <a:rPr lang="nl-NL" dirty="0" err="1">
                <a:solidFill>
                  <a:schemeClr val="tx2">
                    <a:lumMod val="75000"/>
                  </a:schemeClr>
                </a:solidFill>
              </a:rPr>
              <a:t>not</a:t>
            </a:r>
            <a:r>
              <a:rPr lang="nl-NL" dirty="0">
                <a:solidFill>
                  <a:schemeClr val="tx2">
                    <a:lumMod val="75000"/>
                  </a:schemeClr>
                </a:solidFill>
              </a:rPr>
              <a:t> </a:t>
            </a:r>
            <a:r>
              <a:rPr lang="nl-NL" dirty="0" err="1">
                <a:solidFill>
                  <a:schemeClr val="tx2">
                    <a:lumMod val="75000"/>
                  </a:schemeClr>
                </a:solidFill>
              </a:rPr>
              <a:t>need</a:t>
            </a:r>
            <a:r>
              <a:rPr lang="nl-NL" dirty="0">
                <a:solidFill>
                  <a:schemeClr val="tx2">
                    <a:lumMod val="75000"/>
                  </a:schemeClr>
                </a:solidFill>
              </a:rPr>
              <a:t> </a:t>
            </a:r>
            <a:r>
              <a:rPr lang="nl-NL" dirty="0" err="1">
                <a:solidFill>
                  <a:schemeClr val="tx2">
                    <a:lumMod val="75000"/>
                  </a:schemeClr>
                </a:solidFill>
              </a:rPr>
              <a:t>to</a:t>
            </a:r>
            <a:r>
              <a:rPr lang="nl-NL" dirty="0">
                <a:solidFill>
                  <a:schemeClr val="tx2">
                    <a:lumMod val="75000"/>
                  </a:schemeClr>
                </a:solidFill>
              </a:rPr>
              <a:t> </a:t>
            </a:r>
            <a:r>
              <a:rPr lang="nl-NL" dirty="0" err="1">
                <a:solidFill>
                  <a:schemeClr val="tx2">
                    <a:lumMod val="75000"/>
                  </a:schemeClr>
                </a:solidFill>
              </a:rPr>
              <a:t>be</a:t>
            </a:r>
            <a:r>
              <a:rPr lang="nl-NL" dirty="0">
                <a:solidFill>
                  <a:schemeClr val="tx2">
                    <a:lumMod val="75000"/>
                  </a:schemeClr>
                </a:solidFill>
              </a:rPr>
              <a:t> </a:t>
            </a:r>
            <a:r>
              <a:rPr lang="nl-NL" dirty="0" err="1">
                <a:solidFill>
                  <a:schemeClr val="tx2">
                    <a:lumMod val="75000"/>
                  </a:schemeClr>
                </a:solidFill>
              </a:rPr>
              <a:t>certified</a:t>
            </a:r>
            <a:r>
              <a:rPr lang="nl-NL" dirty="0">
                <a:solidFill>
                  <a:schemeClr val="tx2">
                    <a:lumMod val="75000"/>
                  </a:schemeClr>
                </a:solidFill>
              </a:rPr>
              <a:t>. The </a:t>
            </a:r>
            <a:r>
              <a:rPr lang="nl-NL" dirty="0" err="1">
                <a:solidFill>
                  <a:schemeClr val="tx2">
                    <a:lumMod val="75000"/>
                  </a:schemeClr>
                </a:solidFill>
              </a:rPr>
              <a:t>subcontracting</a:t>
            </a:r>
            <a:r>
              <a:rPr lang="nl-NL" dirty="0">
                <a:solidFill>
                  <a:schemeClr val="tx2">
                    <a:lumMod val="75000"/>
                  </a:schemeClr>
                </a:solidFill>
              </a:rPr>
              <a:t> company </a:t>
            </a:r>
            <a:r>
              <a:rPr lang="nl-NL" dirty="0" err="1">
                <a:solidFill>
                  <a:schemeClr val="tx2">
                    <a:lumMod val="75000"/>
                  </a:schemeClr>
                </a:solidFill>
              </a:rPr>
              <a:t>however</a:t>
            </a:r>
            <a:r>
              <a:rPr lang="nl-NL" dirty="0">
                <a:solidFill>
                  <a:schemeClr val="tx2">
                    <a:lumMod val="75000"/>
                  </a:schemeClr>
                </a:solidFill>
              </a:rPr>
              <a:t> </a:t>
            </a:r>
            <a:r>
              <a:rPr lang="nl-NL" dirty="0" err="1">
                <a:solidFill>
                  <a:schemeClr val="tx2">
                    <a:lumMod val="75000"/>
                  </a:schemeClr>
                </a:solidFill>
              </a:rPr>
              <a:t>needs</a:t>
            </a:r>
            <a:r>
              <a:rPr lang="nl-NL" dirty="0">
                <a:solidFill>
                  <a:schemeClr val="tx2">
                    <a:lumMod val="75000"/>
                  </a:schemeClr>
                </a:solidFill>
              </a:rPr>
              <a:t> </a:t>
            </a:r>
            <a:r>
              <a:rPr lang="nl-NL" dirty="0" err="1">
                <a:solidFill>
                  <a:schemeClr val="tx2">
                    <a:lumMod val="75000"/>
                  </a:schemeClr>
                </a:solidFill>
              </a:rPr>
              <a:t>to</a:t>
            </a:r>
            <a:r>
              <a:rPr lang="nl-NL" dirty="0">
                <a:solidFill>
                  <a:schemeClr val="tx2">
                    <a:lumMod val="75000"/>
                  </a:schemeClr>
                </a:solidFill>
              </a:rPr>
              <a:t> have </a:t>
            </a:r>
            <a:r>
              <a:rPr lang="nl-NL" dirty="0" err="1">
                <a:solidFill>
                  <a:schemeClr val="tx2">
                    <a:lumMod val="75000"/>
                  </a:schemeClr>
                </a:solidFill>
              </a:rPr>
              <a:t>the</a:t>
            </a:r>
            <a:r>
              <a:rPr lang="nl-NL" dirty="0">
                <a:solidFill>
                  <a:schemeClr val="tx2">
                    <a:lumMod val="75000"/>
                  </a:schemeClr>
                </a:solidFill>
              </a:rPr>
              <a:t> </a:t>
            </a:r>
            <a:r>
              <a:rPr lang="nl-NL" dirty="0" err="1">
                <a:solidFill>
                  <a:schemeClr val="tx2">
                    <a:lumMod val="75000"/>
                  </a:schemeClr>
                </a:solidFill>
              </a:rPr>
              <a:t>subcontractor’s</a:t>
            </a:r>
            <a:r>
              <a:rPr lang="nl-NL" dirty="0">
                <a:solidFill>
                  <a:schemeClr val="tx2">
                    <a:lumMod val="75000"/>
                  </a:schemeClr>
                </a:solidFill>
              </a:rPr>
              <a:t> </a:t>
            </a:r>
            <a:r>
              <a:rPr lang="nl-NL" dirty="0" err="1">
                <a:solidFill>
                  <a:schemeClr val="tx2">
                    <a:lumMod val="75000"/>
                  </a:schemeClr>
                </a:solidFill>
              </a:rPr>
              <a:t>activities</a:t>
            </a:r>
            <a:r>
              <a:rPr lang="nl-NL" dirty="0">
                <a:solidFill>
                  <a:schemeClr val="tx2">
                    <a:lumMod val="75000"/>
                  </a:schemeClr>
                </a:solidFill>
              </a:rPr>
              <a:t> </a:t>
            </a:r>
            <a:r>
              <a:rPr lang="nl-NL" dirty="0" err="1">
                <a:solidFill>
                  <a:schemeClr val="tx2">
                    <a:lumMod val="75000"/>
                  </a:schemeClr>
                </a:solidFill>
              </a:rPr>
              <a:t>included</a:t>
            </a:r>
            <a:r>
              <a:rPr lang="nl-NL" dirty="0">
                <a:solidFill>
                  <a:schemeClr val="tx2">
                    <a:lumMod val="75000"/>
                  </a:schemeClr>
                </a:solidFill>
              </a:rPr>
              <a:t> in </a:t>
            </a:r>
            <a:r>
              <a:rPr lang="nl-NL" dirty="0" err="1">
                <a:solidFill>
                  <a:schemeClr val="tx2">
                    <a:lumMod val="75000"/>
                  </a:schemeClr>
                </a:solidFill>
              </a:rPr>
              <a:t>their</a:t>
            </a:r>
            <a:r>
              <a:rPr lang="nl-NL" dirty="0">
                <a:solidFill>
                  <a:schemeClr val="tx2">
                    <a:lumMod val="75000"/>
                  </a:schemeClr>
                </a:solidFill>
              </a:rPr>
              <a:t> scope of audit. In below case, </a:t>
            </a:r>
            <a:r>
              <a:rPr lang="nl-NL" dirty="0" err="1">
                <a:solidFill>
                  <a:schemeClr val="tx2">
                    <a:lumMod val="75000"/>
                  </a:schemeClr>
                </a:solidFill>
              </a:rPr>
              <a:t>the</a:t>
            </a:r>
            <a:r>
              <a:rPr lang="nl-NL" dirty="0">
                <a:solidFill>
                  <a:schemeClr val="tx2">
                    <a:lumMod val="75000"/>
                  </a:schemeClr>
                </a:solidFill>
              </a:rPr>
              <a:t> auditor of company A </a:t>
            </a:r>
            <a:r>
              <a:rPr lang="nl-NL" dirty="0" err="1">
                <a:solidFill>
                  <a:schemeClr val="tx2">
                    <a:lumMod val="75000"/>
                  </a:schemeClr>
                </a:solidFill>
              </a:rPr>
              <a:t>may</a:t>
            </a:r>
            <a:r>
              <a:rPr lang="nl-NL" dirty="0">
                <a:solidFill>
                  <a:schemeClr val="tx2">
                    <a:lumMod val="75000"/>
                  </a:schemeClr>
                </a:solidFill>
              </a:rPr>
              <a:t> </a:t>
            </a:r>
            <a:r>
              <a:rPr lang="nl-NL" dirty="0" err="1">
                <a:solidFill>
                  <a:schemeClr val="tx2">
                    <a:lumMod val="75000"/>
                  </a:schemeClr>
                </a:solidFill>
              </a:rPr>
              <a:t>decide</a:t>
            </a:r>
            <a:r>
              <a:rPr lang="nl-NL" dirty="0">
                <a:solidFill>
                  <a:schemeClr val="tx2">
                    <a:lumMod val="75000"/>
                  </a:schemeClr>
                </a:solidFill>
              </a:rPr>
              <a:t> </a:t>
            </a:r>
            <a:r>
              <a:rPr lang="nl-NL" dirty="0" err="1">
                <a:solidFill>
                  <a:schemeClr val="tx2">
                    <a:lumMod val="75000"/>
                  </a:schemeClr>
                </a:solidFill>
              </a:rPr>
              <a:t>to</a:t>
            </a:r>
            <a:r>
              <a:rPr lang="nl-NL" dirty="0">
                <a:solidFill>
                  <a:schemeClr val="tx2">
                    <a:lumMod val="75000"/>
                  </a:schemeClr>
                </a:solidFill>
              </a:rPr>
              <a:t> </a:t>
            </a:r>
            <a:r>
              <a:rPr lang="nl-NL" dirty="0" err="1">
                <a:solidFill>
                  <a:schemeClr val="tx2">
                    <a:lumMod val="75000"/>
                  </a:schemeClr>
                </a:solidFill>
              </a:rPr>
              <a:t>physically</a:t>
            </a:r>
            <a:r>
              <a:rPr lang="nl-NL" dirty="0">
                <a:solidFill>
                  <a:schemeClr val="tx2">
                    <a:lumMod val="75000"/>
                  </a:schemeClr>
                </a:solidFill>
              </a:rPr>
              <a:t> audit </a:t>
            </a:r>
            <a:r>
              <a:rPr lang="nl-NL" dirty="0" err="1">
                <a:solidFill>
                  <a:schemeClr val="tx2">
                    <a:lumMod val="75000"/>
                  </a:schemeClr>
                </a:solidFill>
              </a:rPr>
              <a:t>their</a:t>
            </a:r>
            <a:r>
              <a:rPr lang="nl-NL" dirty="0">
                <a:solidFill>
                  <a:schemeClr val="tx2">
                    <a:lumMod val="75000"/>
                  </a:schemeClr>
                </a:solidFill>
              </a:rPr>
              <a:t> subcontractor. </a:t>
            </a:r>
            <a:r>
              <a:rPr lang="nl-NL" dirty="0" err="1">
                <a:solidFill>
                  <a:schemeClr val="tx2">
                    <a:lumMod val="75000"/>
                  </a:schemeClr>
                </a:solidFill>
              </a:rPr>
              <a:t>Physical</a:t>
            </a:r>
            <a:r>
              <a:rPr lang="nl-NL" dirty="0">
                <a:solidFill>
                  <a:schemeClr val="tx2">
                    <a:lumMod val="75000"/>
                  </a:schemeClr>
                </a:solidFill>
              </a:rPr>
              <a:t> audits </a:t>
            </a:r>
            <a:r>
              <a:rPr lang="nl-NL" dirty="0" err="1">
                <a:solidFill>
                  <a:schemeClr val="tx2">
                    <a:lumMod val="75000"/>
                  </a:schemeClr>
                </a:solidFill>
              </a:rPr>
              <a:t>for</a:t>
            </a:r>
            <a:r>
              <a:rPr lang="nl-NL" dirty="0">
                <a:solidFill>
                  <a:schemeClr val="tx2">
                    <a:lumMod val="75000"/>
                  </a:schemeClr>
                </a:solidFill>
              </a:rPr>
              <a:t> subcontractors </a:t>
            </a:r>
            <a:r>
              <a:rPr lang="nl-NL" dirty="0" err="1">
                <a:solidFill>
                  <a:schemeClr val="tx2">
                    <a:lumMod val="75000"/>
                  </a:schemeClr>
                </a:solidFill>
              </a:rPr>
              <a:t>engaged</a:t>
            </a:r>
            <a:r>
              <a:rPr lang="nl-NL" dirty="0">
                <a:solidFill>
                  <a:schemeClr val="tx2">
                    <a:lumMod val="75000"/>
                  </a:schemeClr>
                </a:solidFill>
              </a:rPr>
              <a:t> in </a:t>
            </a:r>
            <a:r>
              <a:rPr lang="nl-NL" dirty="0" err="1">
                <a:solidFill>
                  <a:schemeClr val="tx2">
                    <a:lumMod val="75000"/>
                  </a:schemeClr>
                </a:solidFill>
              </a:rPr>
              <a:t>the</a:t>
            </a:r>
            <a:r>
              <a:rPr lang="nl-NL" dirty="0">
                <a:solidFill>
                  <a:schemeClr val="tx2">
                    <a:lumMod val="75000"/>
                  </a:schemeClr>
                </a:solidFill>
              </a:rPr>
              <a:t> </a:t>
            </a:r>
            <a:r>
              <a:rPr lang="nl-NL" dirty="0" err="1">
                <a:solidFill>
                  <a:schemeClr val="tx2">
                    <a:lumMod val="75000"/>
                  </a:schemeClr>
                </a:solidFill>
              </a:rPr>
              <a:t>following</a:t>
            </a:r>
            <a:r>
              <a:rPr lang="nl-NL" dirty="0">
                <a:solidFill>
                  <a:schemeClr val="tx2">
                    <a:lumMod val="75000"/>
                  </a:schemeClr>
                </a:solidFill>
              </a:rPr>
              <a:t> </a:t>
            </a:r>
            <a:r>
              <a:rPr lang="nl-NL" dirty="0" err="1">
                <a:solidFill>
                  <a:schemeClr val="tx2">
                    <a:lumMod val="75000"/>
                  </a:schemeClr>
                </a:solidFill>
              </a:rPr>
              <a:t>physical</a:t>
            </a:r>
            <a:r>
              <a:rPr lang="nl-NL" dirty="0">
                <a:solidFill>
                  <a:schemeClr val="tx2">
                    <a:lumMod val="75000"/>
                  </a:schemeClr>
                </a:solidFill>
              </a:rPr>
              <a:t> handling are </a:t>
            </a:r>
            <a:r>
              <a:rPr lang="nl-NL" dirty="0" err="1">
                <a:solidFill>
                  <a:schemeClr val="tx2">
                    <a:lumMod val="75000"/>
                  </a:schemeClr>
                </a:solidFill>
              </a:rPr>
              <a:t>always</a:t>
            </a:r>
            <a:r>
              <a:rPr lang="nl-NL" dirty="0">
                <a:solidFill>
                  <a:schemeClr val="tx2">
                    <a:lumMod val="75000"/>
                  </a:schemeClr>
                </a:solidFill>
              </a:rPr>
              <a:t> </a:t>
            </a:r>
            <a:r>
              <a:rPr lang="nl-NL" dirty="0" err="1">
                <a:solidFill>
                  <a:schemeClr val="tx2">
                    <a:lumMod val="75000"/>
                  </a:schemeClr>
                </a:solidFill>
              </a:rPr>
              <a:t>mandatory</a:t>
            </a:r>
            <a:r>
              <a:rPr lang="nl-NL" dirty="0">
                <a:solidFill>
                  <a:schemeClr val="tx2">
                    <a:lumMod val="75000"/>
                  </a:schemeClr>
                </a:solidFill>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866" y="1650521"/>
            <a:ext cx="1484195" cy="9203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977" y="1894230"/>
            <a:ext cx="1091186" cy="676657"/>
          </a:xfrm>
          <a:prstGeom prst="rect">
            <a:avLst/>
          </a:prstGeom>
        </p:spPr>
      </p:pic>
      <p:sp>
        <p:nvSpPr>
          <p:cNvPr id="6" name="TextBox 5"/>
          <p:cNvSpPr txBox="1"/>
          <p:nvPr/>
        </p:nvSpPr>
        <p:spPr>
          <a:xfrm>
            <a:off x="1832389" y="2843216"/>
            <a:ext cx="1293148" cy="923330"/>
          </a:xfrm>
          <a:prstGeom prst="rect">
            <a:avLst/>
          </a:prstGeom>
          <a:noFill/>
        </p:spPr>
        <p:txBody>
          <a:bodyPr wrap="square" rtlCol="0">
            <a:spAutoFit/>
          </a:bodyPr>
          <a:lstStyle/>
          <a:p>
            <a:r>
              <a:rPr lang="nl-NL" dirty="0"/>
              <a:t>Company A</a:t>
            </a:r>
          </a:p>
          <a:p>
            <a:pPr marL="285750" indent="-285750">
              <a:buFontTx/>
              <a:buChar char="-"/>
            </a:pPr>
            <a:r>
              <a:rPr lang="nl-NL" dirty="0" err="1"/>
              <a:t>Owns</a:t>
            </a:r>
            <a:endParaRPr lang="nl-NL" dirty="0"/>
          </a:p>
          <a:p>
            <a:pPr marL="285750" indent="-285750">
              <a:buFontTx/>
              <a:buChar char="-"/>
            </a:pPr>
            <a:r>
              <a:rPr lang="nl-NL" dirty="0"/>
              <a:t>Claims</a:t>
            </a:r>
          </a:p>
        </p:txBody>
      </p:sp>
      <p:sp>
        <p:nvSpPr>
          <p:cNvPr id="7" name="TextBox 6"/>
          <p:cNvSpPr txBox="1"/>
          <p:nvPr/>
        </p:nvSpPr>
        <p:spPr>
          <a:xfrm>
            <a:off x="5340263" y="2843216"/>
            <a:ext cx="1568131" cy="646331"/>
          </a:xfrm>
          <a:prstGeom prst="rect">
            <a:avLst/>
          </a:prstGeom>
          <a:noFill/>
        </p:spPr>
        <p:txBody>
          <a:bodyPr wrap="square" rtlCol="0">
            <a:spAutoFit/>
          </a:bodyPr>
          <a:lstStyle/>
          <a:p>
            <a:r>
              <a:rPr lang="nl-NL" dirty="0"/>
              <a:t>Subcontractor</a:t>
            </a:r>
          </a:p>
          <a:p>
            <a:pPr marL="285750" indent="-285750">
              <a:buFontTx/>
              <a:buChar char="-"/>
            </a:pPr>
            <a:r>
              <a:rPr lang="nl-NL" dirty="0"/>
              <a:t>Handles</a:t>
            </a:r>
          </a:p>
        </p:txBody>
      </p:sp>
      <p:sp>
        <p:nvSpPr>
          <p:cNvPr id="11" name="Right Arrow 10"/>
          <p:cNvSpPr/>
          <p:nvPr/>
        </p:nvSpPr>
        <p:spPr>
          <a:xfrm>
            <a:off x="3802458" y="2063393"/>
            <a:ext cx="1123121" cy="338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3"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49414" t="78507" r="40138" b="3396"/>
          <a:stretch/>
        </p:blipFill>
        <p:spPr bwMode="auto">
          <a:xfrm>
            <a:off x="856465" y="1625512"/>
            <a:ext cx="699030" cy="84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3782" y="1353183"/>
            <a:ext cx="501968" cy="501968"/>
          </a:xfrm>
          <a:prstGeom prst="rect">
            <a:avLst/>
          </a:prstGeom>
        </p:spPr>
      </p:pic>
      <p:pic>
        <p:nvPicPr>
          <p:cNvPr id="14" name="Picture 13"/>
          <p:cNvPicPr>
            <a:picLocks noChangeAspect="1" noChangeArrowheads="1"/>
          </p:cNvPicPr>
          <p:nvPr/>
        </p:nvPicPr>
        <p:blipFill rotWithShape="1">
          <a:blip r:embed="rId5">
            <a:extLst>
              <a:ext uri="{28A0092B-C50C-407E-A947-70E740481C1C}">
                <a14:useLocalDpi xmlns:a14="http://schemas.microsoft.com/office/drawing/2010/main" val="0"/>
              </a:ext>
            </a:extLst>
          </a:blip>
          <a:srcRect l="49414" t="78507" r="40138" b="3396"/>
          <a:stretch/>
        </p:blipFill>
        <p:spPr bwMode="auto">
          <a:xfrm>
            <a:off x="6598163" y="1649738"/>
            <a:ext cx="699030" cy="84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97193" y="1388555"/>
            <a:ext cx="511110" cy="501968"/>
          </a:xfrm>
          <a:prstGeom prst="rect">
            <a:avLst/>
          </a:prstGeom>
        </p:spPr>
      </p:pic>
      <p:pic>
        <p:nvPicPr>
          <p:cNvPr id="8" name="Picture 7">
            <a:extLst>
              <a:ext uri="{FF2B5EF4-FFF2-40B4-BE49-F238E27FC236}">
                <a16:creationId xmlns:a16="http://schemas.microsoft.com/office/drawing/2014/main" id="{EBB64C2B-7CCF-4970-9667-A0191106F1BB}"/>
              </a:ext>
            </a:extLst>
          </p:cNvPr>
          <p:cNvPicPr>
            <a:picLocks noChangeAspect="1"/>
          </p:cNvPicPr>
          <p:nvPr/>
        </p:nvPicPr>
        <p:blipFill>
          <a:blip r:embed="rId8"/>
          <a:stretch>
            <a:fillRect/>
          </a:stretch>
        </p:blipFill>
        <p:spPr>
          <a:xfrm>
            <a:off x="993484" y="5081928"/>
            <a:ext cx="7067550" cy="1362075"/>
          </a:xfrm>
          <a:prstGeom prst="rect">
            <a:avLst/>
          </a:prstGeom>
        </p:spPr>
      </p:pic>
    </p:spTree>
    <p:extLst>
      <p:ext uri="{BB962C8B-B14F-4D97-AF65-F5344CB8AC3E}">
        <p14:creationId xmlns:p14="http://schemas.microsoft.com/office/powerpoint/2010/main" val="2721000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345" y="4086962"/>
            <a:ext cx="7904603" cy="586306"/>
          </a:xfrm>
        </p:spPr>
        <p:txBody>
          <a:bodyPr>
            <a:normAutofit fontScale="90000"/>
          </a:bodyPr>
          <a:lstStyle/>
          <a:p>
            <a:r>
              <a:rPr lang="nl-NL" sz="3100" b="0" dirty="0" err="1"/>
              <a:t>If</a:t>
            </a:r>
            <a:r>
              <a:rPr lang="nl-NL" sz="3100" b="0" dirty="0"/>
              <a:t> </a:t>
            </a:r>
            <a:r>
              <a:rPr lang="nl-NL" sz="3100" b="0" dirty="0" err="1"/>
              <a:t>the</a:t>
            </a:r>
            <a:r>
              <a:rPr lang="nl-NL" sz="3100" b="0" dirty="0"/>
              <a:t> subcontractor is </a:t>
            </a:r>
            <a:r>
              <a:rPr lang="nl-NL" sz="3100" b="0" dirty="0" err="1"/>
              <a:t>already</a:t>
            </a:r>
            <a:r>
              <a:rPr lang="nl-NL" sz="3100" b="0" dirty="0"/>
              <a:t> </a:t>
            </a:r>
            <a:r>
              <a:rPr lang="nl-NL" sz="3100" b="0" dirty="0" err="1"/>
              <a:t>certified</a:t>
            </a:r>
            <a:r>
              <a:rPr lang="nl-NL" sz="3100" b="0" dirty="0"/>
              <a:t> on </a:t>
            </a:r>
            <a:r>
              <a:rPr lang="nl-NL" sz="3100" b="0" dirty="0" err="1"/>
              <a:t>their</a:t>
            </a:r>
            <a:r>
              <a:rPr lang="nl-NL" sz="3100" b="0" dirty="0"/>
              <a:t> </a:t>
            </a:r>
            <a:r>
              <a:rPr lang="nl-NL" sz="3100" b="0" dirty="0" err="1"/>
              <a:t>own</a:t>
            </a:r>
            <a:r>
              <a:rPr lang="nl-NL" sz="3100" b="0" dirty="0"/>
              <a:t>, </a:t>
            </a:r>
            <a:r>
              <a:rPr lang="nl-NL" sz="3100" b="0" dirty="0" err="1"/>
              <a:t>it</a:t>
            </a:r>
            <a:r>
              <a:rPr lang="nl-NL" sz="3100" b="0" dirty="0"/>
              <a:t> is </a:t>
            </a:r>
            <a:r>
              <a:rPr lang="nl-NL" sz="3100" b="0" dirty="0" err="1"/>
              <a:t>not</a:t>
            </a:r>
            <a:r>
              <a:rPr lang="nl-NL" sz="3100" b="0" dirty="0"/>
              <a:t> </a:t>
            </a:r>
            <a:r>
              <a:rPr lang="nl-NL" sz="3100" b="0" dirty="0" err="1"/>
              <a:t>necessary</a:t>
            </a:r>
            <a:r>
              <a:rPr lang="nl-NL" sz="3100" b="0" dirty="0"/>
              <a:t> </a:t>
            </a:r>
            <a:r>
              <a:rPr lang="nl-NL" sz="3100" b="0" dirty="0" err="1"/>
              <a:t>for</a:t>
            </a:r>
            <a:r>
              <a:rPr lang="nl-NL" sz="3100" b="0" dirty="0"/>
              <a:t> Company A </a:t>
            </a:r>
            <a:r>
              <a:rPr lang="nl-NL" sz="3100" b="0" dirty="0" err="1"/>
              <a:t>to</a:t>
            </a:r>
            <a:r>
              <a:rPr lang="nl-NL" sz="3100" b="0" dirty="0"/>
              <a:t> </a:t>
            </a:r>
            <a:r>
              <a:rPr lang="nl-NL" sz="3100" b="0" dirty="0" err="1"/>
              <a:t>be</a:t>
            </a:r>
            <a:r>
              <a:rPr lang="nl-NL" sz="3100" b="0" dirty="0"/>
              <a:t> </a:t>
            </a:r>
            <a:r>
              <a:rPr lang="nl-NL" sz="3100" b="0" dirty="0" err="1"/>
              <a:t>certified</a:t>
            </a:r>
            <a:r>
              <a:rPr lang="nl-NL" sz="3100" b="0" dirty="0"/>
              <a:t>.</a:t>
            </a:r>
            <a:br>
              <a:rPr lang="nl-NL" dirty="0"/>
            </a:br>
            <a:endParaRPr lang="nl-NL"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032" y="1165813"/>
            <a:ext cx="1484195" cy="92036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2143" y="1409522"/>
            <a:ext cx="1091186" cy="676657"/>
          </a:xfrm>
          <a:prstGeom prst="rect">
            <a:avLst/>
          </a:prstGeom>
        </p:spPr>
      </p:pic>
      <p:sp>
        <p:nvSpPr>
          <p:cNvPr id="5" name="TextBox 4"/>
          <p:cNvSpPr txBox="1"/>
          <p:nvPr/>
        </p:nvSpPr>
        <p:spPr>
          <a:xfrm>
            <a:off x="1797555" y="2358508"/>
            <a:ext cx="1293148" cy="923330"/>
          </a:xfrm>
          <a:prstGeom prst="rect">
            <a:avLst/>
          </a:prstGeom>
          <a:noFill/>
        </p:spPr>
        <p:txBody>
          <a:bodyPr wrap="square" rtlCol="0">
            <a:spAutoFit/>
          </a:bodyPr>
          <a:lstStyle/>
          <a:p>
            <a:r>
              <a:rPr lang="nl-NL" dirty="0"/>
              <a:t>Company A</a:t>
            </a:r>
          </a:p>
          <a:p>
            <a:pPr marL="285750" indent="-285750">
              <a:buFontTx/>
              <a:buChar char="-"/>
            </a:pPr>
            <a:r>
              <a:rPr lang="nl-NL" dirty="0" err="1"/>
              <a:t>Owns</a:t>
            </a:r>
            <a:endParaRPr lang="nl-NL" dirty="0"/>
          </a:p>
          <a:p>
            <a:pPr marL="285750" indent="-285750">
              <a:buFontTx/>
              <a:buChar char="-"/>
            </a:pPr>
            <a:r>
              <a:rPr lang="nl-NL" dirty="0"/>
              <a:t>Claims</a:t>
            </a:r>
          </a:p>
        </p:txBody>
      </p:sp>
      <p:sp>
        <p:nvSpPr>
          <p:cNvPr id="6" name="TextBox 5"/>
          <p:cNvSpPr txBox="1"/>
          <p:nvPr/>
        </p:nvSpPr>
        <p:spPr>
          <a:xfrm>
            <a:off x="5305429" y="2358508"/>
            <a:ext cx="1568131" cy="646331"/>
          </a:xfrm>
          <a:prstGeom prst="rect">
            <a:avLst/>
          </a:prstGeom>
          <a:noFill/>
        </p:spPr>
        <p:txBody>
          <a:bodyPr wrap="square" rtlCol="0">
            <a:spAutoFit/>
          </a:bodyPr>
          <a:lstStyle/>
          <a:p>
            <a:r>
              <a:rPr lang="nl-NL" dirty="0"/>
              <a:t>Subcontractor</a:t>
            </a:r>
          </a:p>
          <a:p>
            <a:pPr marL="285750" indent="-285750">
              <a:buFontTx/>
              <a:buChar char="-"/>
            </a:pPr>
            <a:r>
              <a:rPr lang="nl-NL" dirty="0"/>
              <a:t>Handles</a:t>
            </a:r>
          </a:p>
        </p:txBody>
      </p:sp>
      <p:sp>
        <p:nvSpPr>
          <p:cNvPr id="7" name="Right Arrow 6"/>
          <p:cNvSpPr/>
          <p:nvPr/>
        </p:nvSpPr>
        <p:spPr>
          <a:xfrm>
            <a:off x="3767624" y="1578685"/>
            <a:ext cx="1123121" cy="338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8"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49414" t="78507" r="40138" b="3396"/>
          <a:stretch/>
        </p:blipFill>
        <p:spPr bwMode="auto">
          <a:xfrm>
            <a:off x="821631" y="1140804"/>
            <a:ext cx="699030" cy="84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359" y="914829"/>
            <a:ext cx="501968" cy="501968"/>
          </a:xfrm>
          <a:prstGeom prst="rect">
            <a:avLst/>
          </a:prstGeom>
        </p:spPr>
      </p:pic>
      <p:pic>
        <p:nvPicPr>
          <p:cNvPr id="10"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49414" t="78507" r="40138" b="3396"/>
          <a:stretch/>
        </p:blipFill>
        <p:spPr bwMode="auto">
          <a:xfrm>
            <a:off x="6563329" y="1165030"/>
            <a:ext cx="699030" cy="842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477" y="803521"/>
            <a:ext cx="511110" cy="501968"/>
          </a:xfrm>
          <a:prstGeom prst="rect">
            <a:avLst/>
          </a:prstGeom>
        </p:spPr>
      </p:pic>
    </p:spTree>
    <p:extLst>
      <p:ext uri="{BB962C8B-B14F-4D97-AF65-F5344CB8AC3E}">
        <p14:creationId xmlns:p14="http://schemas.microsoft.com/office/powerpoint/2010/main" val="101002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18714" y="192836"/>
            <a:ext cx="8596229" cy="6032421"/>
          </a:xfrm>
          <a:prstGeom prst="rect">
            <a:avLst/>
          </a:prstGeom>
          <a:noFill/>
        </p:spPr>
        <p:txBody>
          <a:bodyPr wrap="square" rtlCol="0">
            <a:spAutoFit/>
          </a:bodyPr>
          <a:lstStyle/>
          <a:p>
            <a:endParaRPr lang="en-US" sz="3200" b="1" dirty="0"/>
          </a:p>
          <a:p>
            <a:r>
              <a:rPr lang="en-US" sz="3200" b="1" dirty="0"/>
              <a:t>Summary – who does not need certification:</a:t>
            </a:r>
          </a:p>
          <a:p>
            <a:pPr marL="342900" indent="-342900">
              <a:buFontTx/>
              <a:buChar char="-"/>
            </a:pPr>
            <a:endParaRPr lang="en-US" sz="2400" dirty="0"/>
          </a:p>
          <a:p>
            <a:pPr marL="342900" indent="-342900">
              <a:buFontTx/>
              <a:buChar char="-"/>
            </a:pPr>
            <a:r>
              <a:rPr lang="en-US" sz="2000" dirty="0"/>
              <a:t>Traders that do not physically handle UTZ product  and do not</a:t>
            </a:r>
            <a:r>
              <a:rPr lang="en-US" sz="2000" b="1" dirty="0"/>
              <a:t> </a:t>
            </a:r>
            <a:r>
              <a:rPr lang="en-US" sz="2000" dirty="0"/>
              <a:t>subcontract activities that fall under the category “physical handling”</a:t>
            </a:r>
          </a:p>
          <a:p>
            <a:endParaRPr lang="en-US" sz="2000" dirty="0"/>
          </a:p>
          <a:p>
            <a:pPr marL="342900" indent="-342900">
              <a:buFontTx/>
              <a:buChar char="-"/>
            </a:pPr>
            <a:r>
              <a:rPr lang="en-US" sz="2000" dirty="0"/>
              <a:t>Traders that subcontract already certified units to conduct activities that fall under the category “physical handling” </a:t>
            </a:r>
          </a:p>
          <a:p>
            <a:endParaRPr lang="en-US" sz="2000" dirty="0"/>
          </a:p>
          <a:p>
            <a:pPr marL="342900" indent="-342900">
              <a:buFontTx/>
              <a:buChar char="-"/>
            </a:pPr>
            <a:r>
              <a:rPr lang="en-US" sz="2000" dirty="0"/>
              <a:t>Small volume supply chain actors </a:t>
            </a:r>
            <a:r>
              <a:rPr lang="en-US" sz="2000" dirty="0">
                <a:solidFill>
                  <a:srgbClr val="225B6B"/>
                </a:solidFill>
              </a:rPr>
              <a:t>(200 MT for coffee/tea and 100 MT for cocoa, total volume certified + not certified)</a:t>
            </a:r>
          </a:p>
          <a:p>
            <a:pPr marL="342900" indent="-342900">
              <a:buFontTx/>
              <a:buChar char="-"/>
            </a:pPr>
            <a:endParaRPr lang="en-US" sz="2000" dirty="0"/>
          </a:p>
          <a:p>
            <a:pPr marL="342900" indent="-342900">
              <a:buFontTx/>
              <a:buChar char="-"/>
            </a:pPr>
            <a:r>
              <a:rPr lang="en-US" sz="2000" dirty="0"/>
              <a:t>Members purchasing UTZ certified input, but who do not make a claim about UTZ Certified or sustainable / responsible sourcing on product level</a:t>
            </a:r>
          </a:p>
          <a:p>
            <a:pPr marL="342900" indent="-342900">
              <a:buFontTx/>
              <a:buChar char="-"/>
            </a:pPr>
            <a:endParaRPr lang="en-US" sz="2000" dirty="0"/>
          </a:p>
          <a:p>
            <a:pPr marL="342900" indent="-342900">
              <a:buFontTx/>
              <a:buChar char="-"/>
            </a:pPr>
            <a:r>
              <a:rPr lang="en-US" sz="2000" dirty="0"/>
              <a:t>Companies that have gone through an RA audit are able to apply for mutual recognition and receive an UTZ trading license without needing an audit</a:t>
            </a:r>
          </a:p>
          <a:p>
            <a:endParaRPr lang="en-US" dirty="0"/>
          </a:p>
        </p:txBody>
      </p:sp>
    </p:spTree>
    <p:extLst>
      <p:ext uri="{BB962C8B-B14F-4D97-AF65-F5344CB8AC3E}">
        <p14:creationId xmlns:p14="http://schemas.microsoft.com/office/powerpoint/2010/main" val="356668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dirty="0">
                <a:solidFill>
                  <a:schemeClr val="accent3">
                    <a:lumMod val="50000"/>
                  </a:schemeClr>
                </a:solidFill>
              </a:rPr>
            </a:br>
            <a:r>
              <a:rPr lang="en-US" sz="4800" dirty="0">
                <a:solidFill>
                  <a:schemeClr val="accent3">
                    <a:lumMod val="50000"/>
                  </a:schemeClr>
                </a:solidFill>
              </a:rPr>
              <a:t>Timelines for the certification process</a:t>
            </a:r>
            <a:br>
              <a:rPr lang="en-US" sz="3100" dirty="0"/>
            </a:br>
            <a:br>
              <a:rPr lang="en-US" sz="3600" dirty="0"/>
            </a:br>
            <a:br>
              <a:rPr lang="en-US" sz="1400" dirty="0"/>
            </a:br>
            <a:br>
              <a:rPr lang="en-US" sz="1200" dirty="0">
                <a:solidFill>
                  <a:schemeClr val="accent3">
                    <a:lumMod val="50000"/>
                  </a:schemeClr>
                </a:solidFill>
              </a:rPr>
            </a:br>
            <a:br>
              <a:rPr lang="en-US" sz="1200" dirty="0">
                <a:solidFill>
                  <a:schemeClr val="accent3">
                    <a:lumMod val="50000"/>
                  </a:schemeClr>
                </a:solidFill>
              </a:rPr>
            </a:br>
            <a:br>
              <a:rPr lang="en-US" sz="2000" dirty="0"/>
            </a:br>
            <a:endParaRPr lang="fr-FR" sz="1800" dirty="0">
              <a:solidFill>
                <a:schemeClr val="bg2">
                  <a:lumMod val="50000"/>
                </a:schemeClr>
              </a:solidFill>
            </a:endParaRPr>
          </a:p>
        </p:txBody>
      </p:sp>
    </p:spTree>
    <p:extLst>
      <p:ext uri="{BB962C8B-B14F-4D97-AF65-F5344CB8AC3E}">
        <p14:creationId xmlns:p14="http://schemas.microsoft.com/office/powerpoint/2010/main" val="194545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377864"/>
            <a:ext cx="7603834" cy="586306"/>
          </a:xfrm>
        </p:spPr>
        <p:txBody>
          <a:bodyPr>
            <a:noAutofit/>
          </a:bodyPr>
          <a:lstStyle/>
          <a:p>
            <a:pPr eaLnBrk="1" hangingPunct="1">
              <a:defRPr/>
            </a:pPr>
            <a:r>
              <a:rPr lang="en-US" sz="3200" dirty="0"/>
              <a:t>Chain of Custody - What is it?</a:t>
            </a:r>
          </a:p>
        </p:txBody>
      </p:sp>
      <p:sp>
        <p:nvSpPr>
          <p:cNvPr id="17411" name="Rectangle 3"/>
          <p:cNvSpPr>
            <a:spLocks noChangeArrowheads="1"/>
          </p:cNvSpPr>
          <p:nvPr/>
        </p:nvSpPr>
        <p:spPr bwMode="auto">
          <a:xfrm>
            <a:off x="183163" y="1339337"/>
            <a:ext cx="8777674" cy="3357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eaLnBrk="0" hangingPunct="0">
              <a:spcBef>
                <a:spcPct val="20000"/>
              </a:spcBef>
              <a:spcAft>
                <a:spcPts val="600"/>
              </a:spcAft>
              <a:buFontTx/>
              <a:buChar char="•"/>
              <a:defRPr/>
            </a:pPr>
            <a:r>
              <a:rPr lang="en-US" sz="2400" dirty="0"/>
              <a:t>Set of administrative and technical rules</a:t>
            </a:r>
          </a:p>
          <a:p>
            <a:pPr marL="342900" indent="-342900" eaLnBrk="0" hangingPunct="0">
              <a:spcBef>
                <a:spcPct val="20000"/>
              </a:spcBef>
              <a:spcAft>
                <a:spcPts val="600"/>
              </a:spcAft>
              <a:buFontTx/>
              <a:buChar char="•"/>
              <a:defRPr/>
            </a:pPr>
            <a:r>
              <a:rPr lang="en-US" sz="2400" dirty="0"/>
              <a:t>Traceability all along the supply chain </a:t>
            </a:r>
          </a:p>
          <a:p>
            <a:pPr eaLnBrk="0" hangingPunct="0">
              <a:spcBef>
                <a:spcPct val="20000"/>
              </a:spcBef>
              <a:spcAft>
                <a:spcPts val="600"/>
              </a:spcAft>
              <a:defRPr/>
            </a:pPr>
            <a:r>
              <a:rPr lang="en-US" sz="2400" dirty="0"/>
              <a:t>With the objective to:</a:t>
            </a:r>
          </a:p>
          <a:p>
            <a:pPr marL="342900" indent="-342900" eaLnBrk="0" hangingPunct="0">
              <a:spcBef>
                <a:spcPct val="20000"/>
              </a:spcBef>
              <a:spcAft>
                <a:spcPts val="600"/>
              </a:spcAft>
              <a:buFontTx/>
              <a:buChar char="•"/>
              <a:defRPr/>
            </a:pPr>
            <a:r>
              <a:rPr lang="en-US" sz="2400" dirty="0"/>
              <a:t>Prevent the mixing of UTZ certified products with non-UTZ certified products</a:t>
            </a:r>
          </a:p>
          <a:p>
            <a:pPr marL="342900" indent="-342900" eaLnBrk="0" hangingPunct="0">
              <a:spcBef>
                <a:spcPct val="20000"/>
              </a:spcBef>
              <a:spcAft>
                <a:spcPts val="600"/>
              </a:spcAft>
              <a:buFontTx/>
              <a:buChar char="•"/>
              <a:defRPr/>
            </a:pPr>
            <a:r>
              <a:rPr lang="en-US" sz="2400" dirty="0"/>
              <a:t>Ensure that products with an UTZ claim are indeed UTZ certified</a:t>
            </a:r>
          </a:p>
          <a:p>
            <a:pPr marL="342900" indent="-342900" eaLnBrk="0" hangingPunct="0">
              <a:spcBef>
                <a:spcPct val="20000"/>
              </a:spcBef>
              <a:spcAft>
                <a:spcPts val="600"/>
              </a:spcAft>
              <a:buFontTx/>
              <a:buChar char="•"/>
              <a:defRPr/>
            </a:pPr>
            <a:endParaRPr lang="en-US" sz="2000" dirty="0"/>
          </a:p>
        </p:txBody>
      </p:sp>
      <p:grpSp>
        <p:nvGrpSpPr>
          <p:cNvPr id="2" name="Group 1"/>
          <p:cNvGrpSpPr/>
          <p:nvPr/>
        </p:nvGrpSpPr>
        <p:grpSpPr>
          <a:xfrm>
            <a:off x="689962" y="4955582"/>
            <a:ext cx="7759700" cy="1443037"/>
            <a:chOff x="628650" y="2830258"/>
            <a:chExt cx="7759700" cy="1443037"/>
          </a:xfrm>
        </p:grpSpPr>
        <p:pic>
          <p:nvPicPr>
            <p:cNvPr id="17412" name="Picture 4" descr="Transport Smallholder Per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830258"/>
              <a:ext cx="1358900" cy="141605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descr="Transport Viet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2388" y="2830258"/>
              <a:ext cx="1511300" cy="1416050"/>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9"/>
            <p:cNvPicPr>
              <a:picLocks noChangeAspect="1" noChangeArrowheads="1"/>
            </p:cNvPicPr>
            <p:nvPr/>
          </p:nvPicPr>
          <p:blipFill>
            <a:blip r:embed="rId5"/>
            <a:srcRect/>
            <a:stretch>
              <a:fillRect/>
            </a:stretch>
          </p:blipFill>
          <p:spPr bwMode="auto">
            <a:xfrm>
              <a:off x="4716463" y="2831845"/>
              <a:ext cx="1655762" cy="1441450"/>
            </a:xfrm>
            <a:prstGeom prst="rect">
              <a:avLst/>
            </a:prstGeom>
            <a:ln>
              <a:noFill/>
            </a:ln>
            <a:effectLst>
              <a:outerShdw blurRad="292100" dist="139700" dir="2700000" algn="tl" rotWithShape="0">
                <a:srgbClr val="333333">
                  <a:alpha val="65000"/>
                </a:srgbClr>
              </a:outerShdw>
            </a:effectLst>
          </p:spPr>
        </p:pic>
        <p:pic>
          <p:nvPicPr>
            <p:cNvPr id="1741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7050" y="2839783"/>
              <a:ext cx="1511300" cy="1382712"/>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483307568"/>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349" y="304310"/>
            <a:ext cx="7110304" cy="634082"/>
          </a:xfrm>
        </p:spPr>
        <p:txBody>
          <a:bodyPr>
            <a:normAutofit fontScale="90000"/>
          </a:bodyPr>
          <a:lstStyle/>
          <a:p>
            <a:r>
              <a:rPr lang="nl-NL" sz="3600" b="1" dirty="0">
                <a:solidFill>
                  <a:srgbClr val="8E002B"/>
                </a:solidFill>
                <a:latin typeface="Corbel" panose="020B0503020204020204" pitchFamily="34" charset="0"/>
              </a:rPr>
              <a:t>Non-conformities</a:t>
            </a:r>
            <a:endParaRPr lang="nl-NL" dirty="0"/>
          </a:p>
        </p:txBody>
      </p:sp>
      <p:sp>
        <p:nvSpPr>
          <p:cNvPr id="4" name="Rounded Rectangle 3"/>
          <p:cNvSpPr/>
          <p:nvPr/>
        </p:nvSpPr>
        <p:spPr>
          <a:xfrm>
            <a:off x="590550" y="5391150"/>
            <a:ext cx="7972425" cy="704850"/>
          </a:xfrm>
          <a:prstGeom prst="roundRect">
            <a:avLst/>
          </a:prstGeom>
          <a:solidFill>
            <a:schemeClr val="accent2">
              <a:lumMod val="50000"/>
            </a:schemeClr>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Certificate</a:t>
            </a:r>
          </a:p>
        </p:txBody>
      </p:sp>
      <p:sp>
        <p:nvSpPr>
          <p:cNvPr id="5" name="Rounded Rectangle 4"/>
          <p:cNvSpPr/>
          <p:nvPr/>
        </p:nvSpPr>
        <p:spPr>
          <a:xfrm>
            <a:off x="430187" y="2174383"/>
            <a:ext cx="1333501" cy="704850"/>
          </a:xfrm>
          <a:prstGeom prst="roundRect">
            <a:avLst/>
          </a:prstGeom>
          <a:solidFill>
            <a:srgbClr val="00A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Audit</a:t>
            </a:r>
          </a:p>
        </p:txBody>
      </p:sp>
      <p:sp>
        <p:nvSpPr>
          <p:cNvPr id="6" name="Rounded Rectangle 5"/>
          <p:cNvSpPr/>
          <p:nvPr/>
        </p:nvSpPr>
        <p:spPr>
          <a:xfrm>
            <a:off x="3141590" y="2174383"/>
            <a:ext cx="1333501" cy="704850"/>
          </a:xfrm>
          <a:prstGeom prst="roundRect">
            <a:avLst/>
          </a:prstGeom>
          <a:solidFill>
            <a:srgbClr val="00A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Follow-up audit</a:t>
            </a:r>
          </a:p>
        </p:txBody>
      </p:sp>
      <p:sp>
        <p:nvSpPr>
          <p:cNvPr id="7" name="Rounded Rectangle 6"/>
          <p:cNvSpPr/>
          <p:nvPr/>
        </p:nvSpPr>
        <p:spPr>
          <a:xfrm>
            <a:off x="7342955" y="2148086"/>
            <a:ext cx="1333501" cy="704850"/>
          </a:xfrm>
          <a:prstGeom prst="roundRect">
            <a:avLst/>
          </a:prstGeom>
          <a:solidFill>
            <a:srgbClr val="00A49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New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Audit</a:t>
            </a:r>
          </a:p>
        </p:txBody>
      </p:sp>
      <p:sp>
        <p:nvSpPr>
          <p:cNvPr id="8" name="Rounded Rectangle 7"/>
          <p:cNvSpPr/>
          <p:nvPr/>
        </p:nvSpPr>
        <p:spPr>
          <a:xfrm>
            <a:off x="1282849" y="3141113"/>
            <a:ext cx="1704975" cy="791943"/>
          </a:xfrm>
          <a:prstGeom prst="roundRect">
            <a:avLst/>
          </a:prstGeom>
          <a:solidFill>
            <a:schemeClr val="accent2">
              <a:lumMod val="60000"/>
              <a:lumOff val="40000"/>
            </a:schemeClr>
          </a:solidFill>
          <a:ln>
            <a:solidFill>
              <a:srgbClr val="D4D905"/>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Time </a:t>
            </a:r>
            <a:r>
              <a:rPr kumimoji="0" lang="nl-NL" sz="1600" b="0" i="0" u="none" strike="noStrike" kern="1200" cap="none" spc="0" normalizeH="0" baseline="0" noProof="0" dirty="0" err="1">
                <a:ln>
                  <a:noFill/>
                </a:ln>
                <a:solidFill>
                  <a:srgbClr val="000000"/>
                </a:solidFill>
                <a:effectLst/>
                <a:uLnTx/>
                <a:uFillTx/>
                <a:latin typeface="Calibri" panose="020F0502020204030204"/>
                <a:ea typeface="+mn-ea"/>
                <a:cs typeface="+mn-cs"/>
              </a:rPr>
              <a:t>to</a:t>
            </a: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nl-NL" sz="1600" b="0" i="0" u="none" strike="noStrike" kern="1200" cap="none" spc="0" normalizeH="0" baseline="0" noProof="0" dirty="0" err="1">
                <a:ln>
                  <a:noFill/>
                </a:ln>
                <a:solidFill>
                  <a:srgbClr val="000000"/>
                </a:solidFill>
                <a:effectLst/>
                <a:uLnTx/>
                <a:uFillTx/>
                <a:latin typeface="Calibri" panose="020F0502020204030204"/>
                <a:ea typeface="+mn-ea"/>
                <a:cs typeface="+mn-cs"/>
              </a:rPr>
              <a:t>solve</a:t>
            </a:r>
            <a:r>
              <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nl-NL" sz="1600" b="0" i="0" u="none" strike="noStrike" kern="1200" cap="none" spc="0" normalizeH="0" baseline="0" noProof="0" dirty="0" err="1">
                <a:ln>
                  <a:noFill/>
                </a:ln>
                <a:solidFill>
                  <a:srgbClr val="000000"/>
                </a:solidFill>
                <a:effectLst/>
                <a:uLnTx/>
                <a:uFillTx/>
                <a:latin typeface="Calibri" panose="020F0502020204030204"/>
                <a:ea typeface="+mn-ea"/>
                <a:cs typeface="+mn-cs"/>
              </a:rPr>
              <a:t>NCs</a:t>
            </a:r>
            <a:endParaRPr kumimoji="0" lang="nl-NL" sz="16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Rounded Rectangle 8"/>
          <p:cNvSpPr/>
          <p:nvPr/>
        </p:nvSpPr>
        <p:spPr>
          <a:xfrm>
            <a:off x="4072682" y="3441375"/>
            <a:ext cx="1795462" cy="70770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rPr>
              <a:t>Non-</a:t>
            </a:r>
            <a:r>
              <a:rPr kumimoji="0" lang="nl-NL" sz="1600" b="1" i="0" u="none" strike="noStrike" kern="1200" cap="none" spc="0" normalizeH="0" baseline="0" noProof="0" dirty="0" err="1">
                <a:ln>
                  <a:noFill/>
                </a:ln>
                <a:solidFill>
                  <a:prstClr val="white"/>
                </a:solidFill>
                <a:effectLst/>
                <a:uLnTx/>
                <a:uFillTx/>
                <a:latin typeface="Calibri" panose="020F0502020204030204"/>
                <a:ea typeface="+mn-ea"/>
                <a:cs typeface="+mn-cs"/>
              </a:rPr>
              <a:t>certfication</a:t>
            </a:r>
            <a:endPar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6156176" y="3444229"/>
            <a:ext cx="1604764" cy="99927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white"/>
                </a:solidFill>
                <a:effectLst/>
                <a:uLnTx/>
                <a:uFillTx/>
                <a:latin typeface="Calibri" panose="020F0502020204030204"/>
                <a:ea typeface="+mn-ea"/>
                <a:cs typeface="+mn-cs"/>
              </a:rPr>
              <a:t>Decertification </a:t>
            </a: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(withdrawn if certificate still active)</a:t>
            </a:r>
          </a:p>
        </p:txBody>
      </p:sp>
      <p:cxnSp>
        <p:nvCxnSpPr>
          <p:cNvPr id="12" name="Straight Arrow Connector 11"/>
          <p:cNvCxnSpPr/>
          <p:nvPr/>
        </p:nvCxnSpPr>
        <p:spPr>
          <a:xfrm>
            <a:off x="1085850" y="2908519"/>
            <a:ext cx="9525" cy="226695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524250" y="2952750"/>
            <a:ext cx="9525" cy="226695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874843" y="2952750"/>
            <a:ext cx="9525" cy="226695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urved Connector 15"/>
          <p:cNvCxnSpPr/>
          <p:nvPr/>
        </p:nvCxnSpPr>
        <p:spPr>
          <a:xfrm>
            <a:off x="1797224" y="2419650"/>
            <a:ext cx="468386" cy="566739"/>
          </a:xfrm>
          <a:prstGeom prst="curvedConnector2">
            <a:avLst/>
          </a:prstGeom>
          <a:ln>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Curved Connector 16"/>
          <p:cNvCxnSpPr/>
          <p:nvPr/>
        </p:nvCxnSpPr>
        <p:spPr>
          <a:xfrm>
            <a:off x="4520439" y="2445842"/>
            <a:ext cx="468386" cy="566739"/>
          </a:xfrm>
          <a:prstGeom prst="curvedConnector2">
            <a:avLst/>
          </a:prstGeom>
          <a:ln>
            <a:solidFill>
              <a:schemeClr val="accent3">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3069107" y="2952750"/>
            <a:ext cx="350765" cy="493222"/>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endCxn id="7" idx="1"/>
          </p:cNvCxnSpPr>
          <p:nvPr/>
        </p:nvCxnSpPr>
        <p:spPr>
          <a:xfrm flipV="1">
            <a:off x="5242297" y="2500511"/>
            <a:ext cx="2100658" cy="828114"/>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2109801" y="4013091"/>
            <a:ext cx="1447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rPr>
              <a:t>Max. 12 weeks</a:t>
            </a:r>
          </a:p>
        </p:txBody>
      </p:sp>
      <p:cxnSp>
        <p:nvCxnSpPr>
          <p:cNvPr id="30" name="Straight Arrow Connector 29"/>
          <p:cNvCxnSpPr>
            <a:stCxn id="5" idx="3"/>
          </p:cNvCxnSpPr>
          <p:nvPr/>
        </p:nvCxnSpPr>
        <p:spPr>
          <a:xfrm>
            <a:off x="1763688" y="2526808"/>
            <a:ext cx="2267766" cy="926006"/>
          </a:xfrm>
          <a:prstGeom prst="straightConnector1">
            <a:avLst/>
          </a:prstGeom>
          <a:ln w="4445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763688" y="2550922"/>
            <a:ext cx="4796408" cy="782832"/>
          </a:xfrm>
          <a:prstGeom prst="straightConnector1">
            <a:avLst/>
          </a:prstGeom>
          <a:ln w="444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300349" y="3948887"/>
            <a:ext cx="7580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000000"/>
                </a:solidFill>
                <a:effectLst/>
                <a:uLnTx/>
                <a:uFillTx/>
                <a:latin typeface="Calibri" panose="020F0502020204030204"/>
                <a:ea typeface="+mn-ea"/>
                <a:cs typeface="+mn-cs"/>
              </a:rPr>
              <a:t>No</a:t>
            </a:r>
            <a:r>
              <a:rPr kumimoji="0" lang="de-DE" sz="1800" b="0" i="0" u="none" strike="noStrike" kern="1200" cap="none" spc="0" normalizeH="0" baseline="0" noProof="0" dirty="0">
                <a:ln>
                  <a:noFill/>
                </a:ln>
                <a:solidFill>
                  <a:srgbClr val="000000"/>
                </a:solidFill>
                <a:effectLst/>
                <a:uLnTx/>
                <a:uFillTx/>
                <a:latin typeface="Calibri" panose="020F0502020204030204"/>
                <a:ea typeface="+mn-ea"/>
                <a:cs typeface="+mn-cs"/>
              </a:rPr>
              <a:t> NCs</a:t>
            </a: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5" name="TextBox 24"/>
          <p:cNvSpPr txBox="1"/>
          <p:nvPr/>
        </p:nvSpPr>
        <p:spPr>
          <a:xfrm>
            <a:off x="1907704" y="2111599"/>
            <a:ext cx="7580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a:ea typeface="+mn-ea"/>
                <a:cs typeface="+mn-cs"/>
              </a:rPr>
              <a:t>NCs</a:t>
            </a: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6" name="TextBox 25"/>
          <p:cNvSpPr txBox="1"/>
          <p:nvPr/>
        </p:nvSpPr>
        <p:spPr>
          <a:xfrm>
            <a:off x="3068700" y="1498281"/>
            <a:ext cx="14478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err="1">
                <a:ln>
                  <a:noFill/>
                </a:ln>
                <a:solidFill>
                  <a:srgbClr val="000000"/>
                </a:solidFill>
                <a:effectLst/>
                <a:uLnTx/>
                <a:uFillTx/>
                <a:latin typeface="Calibri" panose="020F0502020204030204"/>
                <a:ea typeface="+mn-ea"/>
                <a:cs typeface="+mn-cs"/>
              </a:rPr>
              <a:t>NCs</a:t>
            </a:r>
            <a:r>
              <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nl-NL" sz="1600" b="1" i="0" u="none" strike="noStrike" kern="1200" cap="none" spc="0" normalizeH="0" baseline="0" noProof="0" dirty="0" err="1">
                <a:ln>
                  <a:noFill/>
                </a:ln>
                <a:solidFill>
                  <a:srgbClr val="000000"/>
                </a:solidFill>
                <a:effectLst/>
                <a:uLnTx/>
                <a:uFillTx/>
                <a:latin typeface="Calibri" panose="020F0502020204030204"/>
                <a:ea typeface="+mn-ea"/>
                <a:cs typeface="+mn-cs"/>
              </a:rPr>
              <a:t>closed</a:t>
            </a:r>
            <a:r>
              <a:rPr kumimoji="0" lang="nl-NL" sz="1600" b="1" i="0" u="none" strike="noStrike" kern="1200" cap="none" spc="0" normalizeH="0" baseline="0" noProof="0" dirty="0">
                <a:ln>
                  <a:noFill/>
                </a:ln>
                <a:solidFill>
                  <a:srgbClr val="000000"/>
                </a:solidFill>
                <a:effectLst/>
                <a:uLnTx/>
                <a:uFillTx/>
                <a:latin typeface="Calibri" panose="020F0502020204030204"/>
                <a:ea typeface="+mn-ea"/>
                <a:cs typeface="+mn-cs"/>
              </a:rPr>
              <a:t>?</a:t>
            </a:r>
          </a:p>
        </p:txBody>
      </p:sp>
      <p:sp>
        <p:nvSpPr>
          <p:cNvPr id="15" name="Left Brace 14"/>
          <p:cNvSpPr/>
          <p:nvPr/>
        </p:nvSpPr>
        <p:spPr>
          <a:xfrm rot="16200000">
            <a:off x="2646990" y="3918235"/>
            <a:ext cx="373422" cy="1629408"/>
          </a:xfrm>
          <a:prstGeom prst="leftBrace">
            <a:avLst/>
          </a:prstGeom>
          <a:ln>
            <a:solidFill>
              <a:srgbClr val="225B6B"/>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27"/>
          <p:cNvSpPr txBox="1"/>
          <p:nvPr/>
        </p:nvSpPr>
        <p:spPr>
          <a:xfrm>
            <a:off x="3347864" y="4002913"/>
            <a:ext cx="7580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Calibri" panose="020F0502020204030204"/>
                <a:ea typeface="+mn-ea"/>
                <a:cs typeface="+mn-cs"/>
              </a:rPr>
              <a:t>Yes</a:t>
            </a: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9" name="TextBox 28"/>
          <p:cNvSpPr txBox="1"/>
          <p:nvPr/>
        </p:nvSpPr>
        <p:spPr>
          <a:xfrm>
            <a:off x="4609793" y="2162761"/>
            <a:ext cx="75806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err="1">
                <a:ln>
                  <a:noFill/>
                </a:ln>
                <a:solidFill>
                  <a:srgbClr val="000000"/>
                </a:solidFill>
                <a:effectLst/>
                <a:uLnTx/>
                <a:uFillTx/>
                <a:latin typeface="Calibri" panose="020F0502020204030204"/>
                <a:ea typeface="+mn-ea"/>
                <a:cs typeface="+mn-cs"/>
              </a:rPr>
              <a:t>No</a:t>
            </a: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cxnSp>
        <p:nvCxnSpPr>
          <p:cNvPr id="34" name="Straight Arrow Connector 33"/>
          <p:cNvCxnSpPr>
            <a:stCxn id="9" idx="3"/>
            <a:endCxn id="10" idx="1"/>
          </p:cNvCxnSpPr>
          <p:nvPr/>
        </p:nvCxnSpPr>
        <p:spPr>
          <a:xfrm>
            <a:off x="5868144" y="3795228"/>
            <a:ext cx="288032" cy="148638"/>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6975229" y="2653251"/>
            <a:ext cx="333075" cy="675374"/>
          </a:xfrm>
          <a:prstGeom prst="straightConnector1">
            <a:avLst/>
          </a:prstGeom>
          <a:ln>
            <a:solidFill>
              <a:srgbClr val="000000"/>
            </a:solidFill>
            <a:tailEnd type="triangle"/>
          </a:ln>
        </p:spPr>
        <p:style>
          <a:lnRef idx="2">
            <a:schemeClr val="accent1"/>
          </a:lnRef>
          <a:fillRef idx="0">
            <a:schemeClr val="accent1"/>
          </a:fillRef>
          <a:effectRef idx="1">
            <a:schemeClr val="accent1"/>
          </a:effectRef>
          <a:fontRef idx="minor">
            <a:schemeClr val="tx1"/>
          </a:fontRef>
        </p:style>
      </p:cxnSp>
      <p:sp>
        <p:nvSpPr>
          <p:cNvPr id="31" name="Rounded Rectangle 30"/>
          <p:cNvSpPr/>
          <p:nvPr/>
        </p:nvSpPr>
        <p:spPr>
          <a:xfrm>
            <a:off x="4572027" y="4357472"/>
            <a:ext cx="1795462" cy="70770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prstClr val="white"/>
                </a:solidFill>
                <a:effectLst/>
                <a:uLnTx/>
                <a:uFillTx/>
                <a:latin typeface="Calibri" panose="020F0502020204030204"/>
                <a:ea typeface="+mn-ea"/>
                <a:cs typeface="+mn-cs"/>
              </a:rPr>
              <a:t>Suspension</a:t>
            </a:r>
          </a:p>
        </p:txBody>
      </p:sp>
      <p:cxnSp>
        <p:nvCxnSpPr>
          <p:cNvPr id="33" name="Straight Arrow Connector 32"/>
          <p:cNvCxnSpPr>
            <a:stCxn id="5" idx="3"/>
            <a:endCxn id="31" idx="1"/>
          </p:cNvCxnSpPr>
          <p:nvPr/>
        </p:nvCxnSpPr>
        <p:spPr>
          <a:xfrm>
            <a:off x="1763688" y="2526808"/>
            <a:ext cx="2808339" cy="2184517"/>
          </a:xfrm>
          <a:prstGeom prst="straightConnector1">
            <a:avLst/>
          </a:prstGeom>
          <a:ln w="44450">
            <a:solidFill>
              <a:srgbClr val="C0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4628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22" grpId="0"/>
      <p:bldP spid="24" grpId="0"/>
      <p:bldP spid="25" grpId="0"/>
      <p:bldP spid="26" grpId="0"/>
      <p:bldP spid="15" grpId="0" animBg="1"/>
      <p:bldP spid="28" grpId="0"/>
      <p:bldP spid="29"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745677" y="4489981"/>
            <a:ext cx="788999" cy="338554"/>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1 week</a:t>
            </a:r>
          </a:p>
        </p:txBody>
      </p:sp>
      <p:sp>
        <p:nvSpPr>
          <p:cNvPr id="2" name="Title 1"/>
          <p:cNvSpPr>
            <a:spLocks noGrp="1"/>
          </p:cNvSpPr>
          <p:nvPr>
            <p:ph type="title"/>
          </p:nvPr>
        </p:nvSpPr>
        <p:spPr>
          <a:xfrm>
            <a:off x="246993" y="328846"/>
            <a:ext cx="7603834" cy="586306"/>
          </a:xfrm>
        </p:spPr>
        <p:txBody>
          <a:bodyPr>
            <a:normAutofit fontScale="90000"/>
          </a:bodyPr>
          <a:lstStyle/>
          <a:p>
            <a:r>
              <a:rPr lang="en-US" sz="4000" b="1" dirty="0">
                <a:solidFill>
                  <a:srgbClr val="8E002B"/>
                </a:solidFill>
                <a:latin typeface="Corbel" panose="020B0503020204020204" pitchFamily="34" charset="0"/>
              </a:rPr>
              <a:t>Timeline on License Request Process</a:t>
            </a:r>
            <a:endParaRPr lang="nl-NL" dirty="0"/>
          </a:p>
        </p:txBody>
      </p:sp>
      <p:sp>
        <p:nvSpPr>
          <p:cNvPr id="5" name="Rounded Rectangle 4"/>
          <p:cNvSpPr/>
          <p:nvPr/>
        </p:nvSpPr>
        <p:spPr>
          <a:xfrm>
            <a:off x="251190" y="1681683"/>
            <a:ext cx="1589661" cy="70485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Audit</a:t>
            </a:r>
          </a:p>
        </p:txBody>
      </p:sp>
      <p:sp>
        <p:nvSpPr>
          <p:cNvPr id="6" name="Rounded Rectangle 5"/>
          <p:cNvSpPr/>
          <p:nvPr/>
        </p:nvSpPr>
        <p:spPr>
          <a:xfrm>
            <a:off x="3464288" y="2499168"/>
            <a:ext cx="1589661" cy="70485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Certification</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decision</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ounded Rectangle 6"/>
          <p:cNvSpPr/>
          <p:nvPr/>
        </p:nvSpPr>
        <p:spPr>
          <a:xfrm>
            <a:off x="3464287" y="3508388"/>
            <a:ext cx="1589660" cy="83381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Submit</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license</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request</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251190" y="4542711"/>
            <a:ext cx="1735738" cy="704850"/>
          </a:xfrm>
          <a:prstGeom prst="roundRect">
            <a:avLst/>
          </a:prstGeom>
          <a:solidFill>
            <a:srgbClr val="225B6B"/>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UTZ reviews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license</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request</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ounded Rectangle 8"/>
          <p:cNvSpPr/>
          <p:nvPr/>
        </p:nvSpPr>
        <p:spPr>
          <a:xfrm>
            <a:off x="3441997" y="4573102"/>
            <a:ext cx="1594045" cy="704850"/>
          </a:xfrm>
          <a:prstGeom prst="roundRect">
            <a:avLst/>
          </a:prstGeom>
          <a:solidFill>
            <a:schemeClr val="accent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CB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to</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address</a:t>
            </a: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comments</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ounded Rectangle 9"/>
          <p:cNvSpPr/>
          <p:nvPr/>
        </p:nvSpPr>
        <p:spPr>
          <a:xfrm>
            <a:off x="3464285" y="5777619"/>
            <a:ext cx="1589661" cy="704850"/>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Issue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License</a:t>
            </a:r>
          </a:p>
        </p:txBody>
      </p:sp>
      <p:sp>
        <p:nvSpPr>
          <p:cNvPr id="18" name="Bent-Up Arrow 17"/>
          <p:cNvSpPr/>
          <p:nvPr/>
        </p:nvSpPr>
        <p:spPr>
          <a:xfrm rot="10800000">
            <a:off x="2088249" y="3784320"/>
            <a:ext cx="1261260" cy="892811"/>
          </a:xfrm>
          <a:prstGeom prst="bentUpArrow">
            <a:avLst>
              <a:gd name="adj1" fmla="val 12234"/>
              <a:gd name="adj2" fmla="val 13572"/>
              <a:gd name="adj3" fmla="val 19220"/>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Bent-Up Arrow 18"/>
          <p:cNvSpPr/>
          <p:nvPr/>
        </p:nvSpPr>
        <p:spPr>
          <a:xfrm rot="5400000">
            <a:off x="2253474" y="5018105"/>
            <a:ext cx="1027313" cy="1217380"/>
          </a:xfrm>
          <a:prstGeom prst="bentUpArrow">
            <a:avLst>
              <a:gd name="adj1" fmla="val 11552"/>
              <a:gd name="adj2" fmla="val 9600"/>
              <a:gd name="adj3" fmla="val 18270"/>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rot="1491617">
            <a:off x="2325678" y="2332353"/>
            <a:ext cx="869020"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NO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4 weeks</a:t>
            </a:r>
          </a:p>
        </p:txBody>
      </p:sp>
      <p:sp>
        <p:nvSpPr>
          <p:cNvPr id="21" name="TextBox 20"/>
          <p:cNvSpPr txBox="1"/>
          <p:nvPr/>
        </p:nvSpPr>
        <p:spPr>
          <a:xfrm>
            <a:off x="5730987" y="3202343"/>
            <a:ext cx="17191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1 week</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p:cNvSpPr txBox="1"/>
          <p:nvPr/>
        </p:nvSpPr>
        <p:spPr>
          <a:xfrm>
            <a:off x="335351" y="4154172"/>
            <a:ext cx="15959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1 week</a:t>
            </a:r>
          </a:p>
        </p:txBody>
      </p:sp>
      <p:sp>
        <p:nvSpPr>
          <p:cNvPr id="27" name="Rounded Rectangle 26"/>
          <p:cNvSpPr/>
          <p:nvPr/>
        </p:nvSpPr>
        <p:spPr>
          <a:xfrm>
            <a:off x="6167309" y="5777619"/>
            <a:ext cx="1589661" cy="704850"/>
          </a:xfrm>
          <a:prstGeom prst="round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Issue </a:t>
            </a:r>
            <a:r>
              <a:rPr kumimoji="0" lang="nl-NL" sz="1800" b="0" i="0" u="none" strike="noStrike" kern="1200" cap="none" spc="0" normalizeH="0" baseline="0" noProof="0" dirty="0" err="1">
                <a:ln>
                  <a:noFill/>
                </a:ln>
                <a:solidFill>
                  <a:prstClr val="white"/>
                </a:solidFill>
                <a:effectLst/>
                <a:uLnTx/>
                <a:uFillTx/>
                <a:latin typeface="Calibri" panose="020F0502020204030204"/>
                <a:ea typeface="+mn-ea"/>
                <a:cs typeface="+mn-cs"/>
              </a:rPr>
              <a:t>Certificate</a:t>
            </a:r>
            <a:endPar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ight Arrow 27"/>
          <p:cNvSpPr/>
          <p:nvPr/>
        </p:nvSpPr>
        <p:spPr>
          <a:xfrm>
            <a:off x="5121182" y="6025438"/>
            <a:ext cx="932776" cy="209211"/>
          </a:xfrm>
          <a:prstGeom prst="rightArrow">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urved Right Arrow 28"/>
          <p:cNvSpPr/>
          <p:nvPr/>
        </p:nvSpPr>
        <p:spPr>
          <a:xfrm flipH="1">
            <a:off x="5155270" y="2661066"/>
            <a:ext cx="542568" cy="1191743"/>
          </a:xfrm>
          <a:prstGeom prst="curvedRightArrow">
            <a:avLst>
              <a:gd name="adj1" fmla="val 18318"/>
              <a:gd name="adj2" fmla="val 35087"/>
              <a:gd name="adj3" fmla="val 20068"/>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Right Arrow 29"/>
          <p:cNvSpPr/>
          <p:nvPr/>
        </p:nvSpPr>
        <p:spPr>
          <a:xfrm rot="1458221">
            <a:off x="2212509" y="2245746"/>
            <a:ext cx="1328546" cy="148503"/>
          </a:xfrm>
          <a:prstGeom prst="rightArrow">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ight Arrow 30"/>
          <p:cNvSpPr/>
          <p:nvPr/>
        </p:nvSpPr>
        <p:spPr>
          <a:xfrm rot="20549669">
            <a:off x="2270882" y="1740267"/>
            <a:ext cx="1244957" cy="151110"/>
          </a:xfrm>
          <a:prstGeom prst="rightArrow">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4" name="Flowchart: Predefined Process 3"/>
          <p:cNvSpPr/>
          <p:nvPr/>
        </p:nvSpPr>
        <p:spPr>
          <a:xfrm>
            <a:off x="3464288" y="1098532"/>
            <a:ext cx="3411968" cy="845476"/>
          </a:xfrm>
          <a:prstGeom prst="flowChartPredefinedProcess">
            <a:avLst/>
          </a:prstGeom>
          <a:solidFill>
            <a:srgbClr val="00A49A"/>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NC Handling timeline</a:t>
            </a:r>
          </a:p>
        </p:txBody>
      </p:sp>
      <p:sp>
        <p:nvSpPr>
          <p:cNvPr id="32" name="TextBox 31"/>
          <p:cNvSpPr txBox="1"/>
          <p:nvPr/>
        </p:nvSpPr>
        <p:spPr>
          <a:xfrm rot="20552345">
            <a:off x="2185235" y="1179691"/>
            <a:ext cx="1019703"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YES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12 weeks </a:t>
            </a:r>
          </a:p>
        </p:txBody>
      </p:sp>
      <p:sp>
        <p:nvSpPr>
          <p:cNvPr id="33" name="Right Arrow 32"/>
          <p:cNvSpPr/>
          <p:nvPr/>
        </p:nvSpPr>
        <p:spPr>
          <a:xfrm rot="5400000">
            <a:off x="4072151" y="2170749"/>
            <a:ext cx="373928" cy="144898"/>
          </a:xfrm>
          <a:prstGeom prst="rightArrow">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3" name="Flowchart: Decision 2"/>
          <p:cNvSpPr/>
          <p:nvPr/>
        </p:nvSpPr>
        <p:spPr>
          <a:xfrm>
            <a:off x="1244519" y="1803585"/>
            <a:ext cx="1184269" cy="436005"/>
          </a:xfrm>
          <a:prstGeom prst="flowChartDecision">
            <a:avLst/>
          </a:prstGeom>
          <a:solidFill>
            <a:srgbClr val="9933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NCs? </a:t>
            </a:r>
          </a:p>
        </p:txBody>
      </p:sp>
      <p:sp>
        <p:nvSpPr>
          <p:cNvPr id="34" name="Curved Right Arrow 33"/>
          <p:cNvSpPr/>
          <p:nvPr/>
        </p:nvSpPr>
        <p:spPr>
          <a:xfrm flipH="1" flipV="1">
            <a:off x="5128528" y="3910235"/>
            <a:ext cx="542568" cy="1264952"/>
          </a:xfrm>
          <a:prstGeom prst="curvedRightArrow">
            <a:avLst>
              <a:gd name="adj1" fmla="val 18318"/>
              <a:gd name="adj2" fmla="val 35087"/>
              <a:gd name="adj3" fmla="val 20068"/>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Right Arrow 34"/>
          <p:cNvSpPr/>
          <p:nvPr/>
        </p:nvSpPr>
        <p:spPr>
          <a:xfrm>
            <a:off x="2718878" y="4811911"/>
            <a:ext cx="582011" cy="180602"/>
          </a:xfrm>
          <a:prstGeom prst="rightArrow">
            <a:avLst/>
          </a:prstGeom>
          <a:solidFill>
            <a:srgbClr val="CBE8E5"/>
          </a:solidFill>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lowchart: Decision 35"/>
          <p:cNvSpPr/>
          <p:nvPr/>
        </p:nvSpPr>
        <p:spPr>
          <a:xfrm>
            <a:off x="1671760" y="4677133"/>
            <a:ext cx="1081437" cy="436005"/>
          </a:xfrm>
          <a:prstGeom prst="flowChartDecision">
            <a:avLst/>
          </a:prstGeom>
          <a:solidFill>
            <a:srgbClr val="9933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rPr>
              <a:t>OK? </a:t>
            </a:r>
          </a:p>
        </p:txBody>
      </p:sp>
      <p:sp>
        <p:nvSpPr>
          <p:cNvPr id="37" name="TextBox 36"/>
          <p:cNvSpPr txBox="1"/>
          <p:nvPr/>
        </p:nvSpPr>
        <p:spPr>
          <a:xfrm>
            <a:off x="2250816" y="5277952"/>
            <a:ext cx="5918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YES </a:t>
            </a:r>
          </a:p>
        </p:txBody>
      </p:sp>
      <p:sp>
        <p:nvSpPr>
          <p:cNvPr id="38" name="TextBox 37"/>
          <p:cNvSpPr txBox="1"/>
          <p:nvPr/>
        </p:nvSpPr>
        <p:spPr>
          <a:xfrm>
            <a:off x="2626392" y="4915932"/>
            <a:ext cx="52610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prstClr val="black"/>
                </a:solidFill>
                <a:effectLst/>
                <a:uLnTx/>
                <a:uFillTx/>
                <a:latin typeface="Calibri" panose="020F0502020204030204"/>
                <a:ea typeface="+mn-ea"/>
                <a:cs typeface="+mn-cs"/>
              </a:rPr>
              <a:t>NO </a:t>
            </a:r>
          </a:p>
        </p:txBody>
      </p:sp>
    </p:spTree>
    <p:extLst>
      <p:ext uri="{BB962C8B-B14F-4D97-AF65-F5344CB8AC3E}">
        <p14:creationId xmlns:p14="http://schemas.microsoft.com/office/powerpoint/2010/main" val="11267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9" grpId="0" animBg="1"/>
      <p:bldP spid="27"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Interpretation</a:t>
            </a:r>
            <a:r>
              <a:rPr lang="nl-NL" dirty="0"/>
              <a:t> of </a:t>
            </a:r>
            <a:r>
              <a:rPr lang="nl-NL" dirty="0" err="1"/>
              <a:t>selected</a:t>
            </a:r>
            <a:r>
              <a:rPr lang="nl-NL" dirty="0"/>
              <a:t> Control Points</a:t>
            </a:r>
          </a:p>
        </p:txBody>
      </p:sp>
    </p:spTree>
    <p:extLst>
      <p:ext uri="{BB962C8B-B14F-4D97-AF65-F5344CB8AC3E}">
        <p14:creationId xmlns:p14="http://schemas.microsoft.com/office/powerpoint/2010/main" val="1502971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68918"/>
            <a:ext cx="7603834" cy="586306"/>
          </a:xfrm>
        </p:spPr>
        <p:txBody>
          <a:bodyPr>
            <a:normAutofit fontScale="90000"/>
          </a:bodyPr>
          <a:lstStyle/>
          <a:p>
            <a:r>
              <a:rPr lang="nl-NL" dirty="0"/>
              <a:t>CP 1</a:t>
            </a:r>
          </a:p>
        </p:txBody>
      </p:sp>
      <p:sp>
        <p:nvSpPr>
          <p:cNvPr id="6" name="Content Placeholder 5"/>
          <p:cNvSpPr>
            <a:spLocks noGrp="1"/>
          </p:cNvSpPr>
          <p:nvPr>
            <p:ph idx="1"/>
          </p:nvPr>
        </p:nvSpPr>
        <p:spPr>
          <a:xfrm>
            <a:off x="457200" y="955224"/>
            <a:ext cx="8229600" cy="5383516"/>
          </a:xfrm>
        </p:spPr>
        <p:txBody>
          <a:bodyPr>
            <a:normAutofit/>
          </a:bodyPr>
          <a:lstStyle/>
          <a:p>
            <a:r>
              <a:rPr lang="en-US" sz="1600" dirty="0"/>
              <a:t>The SCA has a clearly documented management system, which addresses </a:t>
            </a:r>
            <a:r>
              <a:rPr lang="en-US" sz="1600" b="1" dirty="0"/>
              <a:t>each</a:t>
            </a:r>
            <a:r>
              <a:rPr lang="en-US" sz="1600" dirty="0"/>
              <a:t> applicable UTZ Certified Chain of Custody requirement.</a:t>
            </a:r>
          </a:p>
          <a:p>
            <a:br>
              <a:rPr lang="en-US" sz="1600" dirty="0"/>
            </a:br>
            <a:r>
              <a:rPr lang="en-US" sz="1600" dirty="0"/>
              <a:t>The documented control system: </a:t>
            </a:r>
            <a:br>
              <a:rPr lang="en-US" sz="1600" dirty="0"/>
            </a:br>
            <a:r>
              <a:rPr lang="en-US" sz="1600" dirty="0"/>
              <a:t>a) specifies the personnel responsible for the various</a:t>
            </a:r>
          </a:p>
          <a:p>
            <a:r>
              <a:rPr lang="en-US" sz="1600" dirty="0"/>
              <a:t>    requirements of the Chain of Custody Standard.</a:t>
            </a:r>
          </a:p>
          <a:p>
            <a:endParaRPr lang="en-US" sz="1600" dirty="0"/>
          </a:p>
          <a:p>
            <a:br>
              <a:rPr lang="en-US" sz="1600" dirty="0"/>
            </a:br>
            <a:r>
              <a:rPr lang="en-US" sz="1600" dirty="0"/>
              <a:t>b) specifies the procedures in place for the implementation of the </a:t>
            </a:r>
          </a:p>
          <a:p>
            <a:r>
              <a:rPr lang="en-US" sz="1600" dirty="0"/>
              <a:t>Chain of Custody Standard. Procedures in place:</a:t>
            </a:r>
            <a:br>
              <a:rPr lang="en-US" sz="1600" dirty="0"/>
            </a:br>
            <a:r>
              <a:rPr lang="en-US" sz="1600" dirty="0"/>
              <a:t>    - take into account the traceability program level(s);</a:t>
            </a:r>
            <a:br>
              <a:rPr lang="en-US" sz="1600" dirty="0"/>
            </a:br>
            <a:r>
              <a:rPr lang="en-US" sz="1600" dirty="0"/>
              <a:t>    - specify how records are kept.</a:t>
            </a:r>
            <a:br>
              <a:rPr lang="en-US" sz="1600" dirty="0"/>
            </a:br>
            <a:endParaRPr lang="en-US" sz="1600" dirty="0"/>
          </a:p>
          <a:p>
            <a:endParaRPr lang="en-US" sz="1600" dirty="0"/>
          </a:p>
          <a:p>
            <a:r>
              <a:rPr lang="en-US" sz="1600" dirty="0"/>
              <a:t>c) provides templates, forms, records, and documents necessary for compliance with the standard. </a:t>
            </a:r>
          </a:p>
          <a:p>
            <a:br>
              <a:rPr lang="en-US" sz="1600" dirty="0"/>
            </a:br>
            <a:r>
              <a:rPr lang="en-US" sz="1600" dirty="0"/>
              <a:t>If the SCA has a computerized tracking and traceability system such as an ERP system, it must cover all the traceability elements of the Chain of Custody Standard.</a:t>
            </a:r>
            <a:br>
              <a:rPr lang="en-US" sz="1600" dirty="0"/>
            </a:br>
            <a:r>
              <a:rPr lang="en-US" sz="1600" dirty="0"/>
              <a:t>All documentation must be legible, dated, and up-to-date. </a:t>
            </a:r>
            <a:endParaRPr lang="nl-NL" sz="16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744" y="1393013"/>
            <a:ext cx="898597" cy="150264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6531" y="5839857"/>
            <a:ext cx="838202" cy="64922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612" y="1451602"/>
            <a:ext cx="1585294" cy="3251194"/>
          </a:xfrm>
          <a:prstGeom prst="rect">
            <a:avLst/>
          </a:prstGeom>
        </p:spPr>
      </p:pic>
    </p:spTree>
    <p:extLst>
      <p:ext uri="{BB962C8B-B14F-4D97-AF65-F5344CB8AC3E}">
        <p14:creationId xmlns:p14="http://schemas.microsoft.com/office/powerpoint/2010/main" val="149083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368918"/>
            <a:ext cx="7603834" cy="586306"/>
          </a:xfrm>
        </p:spPr>
        <p:txBody>
          <a:bodyPr>
            <a:normAutofit fontScale="90000"/>
          </a:bodyPr>
          <a:lstStyle/>
          <a:p>
            <a:r>
              <a:rPr lang="nl-NL" dirty="0"/>
              <a:t>CP 7</a:t>
            </a:r>
          </a:p>
        </p:txBody>
      </p:sp>
      <p:sp>
        <p:nvSpPr>
          <p:cNvPr id="6" name="Content Placeholder 5"/>
          <p:cNvSpPr>
            <a:spLocks noGrp="1"/>
          </p:cNvSpPr>
          <p:nvPr>
            <p:ph idx="1"/>
          </p:nvPr>
        </p:nvSpPr>
        <p:spPr>
          <a:xfrm>
            <a:off x="457200" y="955225"/>
            <a:ext cx="8229600" cy="5383516"/>
          </a:xfrm>
        </p:spPr>
        <p:txBody>
          <a:bodyPr>
            <a:normAutofit fontScale="92500" lnSpcReduction="20000"/>
          </a:bodyPr>
          <a:lstStyle/>
          <a:p>
            <a:r>
              <a:rPr lang="en-US" sz="1800" dirty="0"/>
              <a:t>The SCA operates a system for ensuring, verifying, and monitoring that the product purchased as UTZ certified is indeed UTZ certified. </a:t>
            </a:r>
            <a:br>
              <a:rPr lang="en-US" sz="1800" dirty="0"/>
            </a:br>
            <a:endParaRPr lang="en-US" sz="1800" dirty="0"/>
          </a:p>
          <a:p>
            <a:r>
              <a:rPr lang="en-US" sz="1800" dirty="0"/>
              <a:t>This system includes: </a:t>
            </a:r>
          </a:p>
          <a:p>
            <a:br>
              <a:rPr lang="en-US" sz="1800" dirty="0"/>
            </a:br>
            <a:r>
              <a:rPr lang="en-US" sz="1800" dirty="0"/>
              <a:t>a) Verification of the validity of the supplier's UTZ Certified license. </a:t>
            </a:r>
          </a:p>
          <a:p>
            <a:r>
              <a:rPr lang="en-US" sz="1800" dirty="0"/>
              <a:t>Any supplier must have a valid UTZ Certified license at the moment </a:t>
            </a:r>
          </a:p>
          <a:p>
            <a:r>
              <a:rPr lang="en-US" sz="1800" dirty="0"/>
              <a:t>the product is claimed as UTZ certified. </a:t>
            </a:r>
          </a:p>
          <a:p>
            <a:br>
              <a:rPr lang="en-US" sz="1800" dirty="0"/>
            </a:br>
            <a:r>
              <a:rPr lang="en-US" sz="1800" dirty="0"/>
              <a:t>b) Verification of invoices and/or documents coming from the supplier. Documentation must include a reference to "UTZ" and to the corresponding traceability level to identify which products are traded as “UTZ”.</a:t>
            </a:r>
            <a:endParaRPr lang="nl-NL" sz="1800" dirty="0"/>
          </a:p>
          <a:p>
            <a:endParaRPr lang="en-US" sz="1800" dirty="0"/>
          </a:p>
          <a:p>
            <a:endParaRPr lang="en-US" sz="1800" dirty="0"/>
          </a:p>
          <a:p>
            <a:endParaRPr lang="en-US" sz="1800" dirty="0"/>
          </a:p>
          <a:p>
            <a:r>
              <a:rPr lang="en-US" sz="1800" dirty="0"/>
              <a:t>c) Verification that inputs received are of equal or “stronger” traceability level than the level the SCA is certified for.</a:t>
            </a:r>
          </a:p>
          <a:p>
            <a:br>
              <a:rPr lang="en-US" sz="1800" dirty="0"/>
            </a:br>
            <a:r>
              <a:rPr lang="en-US" sz="1800" dirty="0"/>
              <a:t>d) Ensuring a transaction ID is available for all purchases (or group of purchases) of UTZ certified product traded in the GIP. This ID is generated in the GIP with every transaction of UTZ certified product.</a:t>
            </a:r>
            <a:endParaRPr lang="nl-NL"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326" y="1244674"/>
            <a:ext cx="1185674" cy="2209804"/>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69092"/>
          <a:stretch/>
        </p:blipFill>
        <p:spPr>
          <a:xfrm>
            <a:off x="2132186" y="3743927"/>
            <a:ext cx="4696480" cy="759665"/>
          </a:xfrm>
          <a:prstGeom prst="rect">
            <a:avLst/>
          </a:prstGeom>
        </p:spPr>
      </p:pic>
    </p:spTree>
    <p:extLst>
      <p:ext uri="{BB962C8B-B14F-4D97-AF65-F5344CB8AC3E}">
        <p14:creationId xmlns:p14="http://schemas.microsoft.com/office/powerpoint/2010/main" val="2947190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98315"/>
            <a:ext cx="7603834" cy="586306"/>
          </a:xfrm>
        </p:spPr>
        <p:txBody>
          <a:bodyPr>
            <a:normAutofit fontScale="90000"/>
          </a:bodyPr>
          <a:lstStyle/>
          <a:p>
            <a:r>
              <a:rPr lang="nl-NL" dirty="0"/>
              <a:t>CP 9</a:t>
            </a:r>
          </a:p>
        </p:txBody>
      </p:sp>
      <p:sp>
        <p:nvSpPr>
          <p:cNvPr id="6" name="Content Placeholder 5"/>
          <p:cNvSpPr>
            <a:spLocks noGrp="1"/>
          </p:cNvSpPr>
          <p:nvPr>
            <p:ph idx="1"/>
          </p:nvPr>
        </p:nvSpPr>
        <p:spPr>
          <a:xfrm>
            <a:off x="457200" y="884621"/>
            <a:ext cx="8229600" cy="5655737"/>
          </a:xfrm>
        </p:spPr>
        <p:txBody>
          <a:bodyPr>
            <a:normAutofit/>
          </a:bodyPr>
          <a:lstStyle/>
          <a:p>
            <a:pPr marL="342900" indent="-342900">
              <a:buFont typeface="Arial" panose="020B0604020202020204" pitchFamily="34" charset="0"/>
              <a:buChar char="•"/>
            </a:pPr>
            <a:r>
              <a:rPr lang="en-US" sz="1800" dirty="0"/>
              <a:t>Multi-certified includes products certified as UTZ and against other voluntary standards or industry sustainability initiatives.  </a:t>
            </a:r>
            <a:r>
              <a:rPr lang="en-US" sz="1800" dirty="0">
                <a:hlinkClick r:id="rId2"/>
              </a:rPr>
              <a:t>www.standardsmap.org</a:t>
            </a:r>
            <a:r>
              <a:rPr lang="en-US" sz="1800" dirty="0"/>
              <a:t> gives a good overview of the voluntary standards.</a:t>
            </a:r>
          </a:p>
          <a:p>
            <a:pPr marL="342900" indent="-342900">
              <a:buFont typeface="Arial" panose="020B0604020202020204" pitchFamily="34" charset="0"/>
              <a:buChar char="•"/>
            </a:pPr>
            <a:r>
              <a:rPr lang="en-US" sz="1800" dirty="0"/>
              <a:t>If product is purchased as multi-certified, the equivalent amount can be sold as multi-certified. If the equivalent volume is sold under one standard/initiative only, that volume cannot be sold under the other scheme anymore.</a:t>
            </a:r>
          </a:p>
          <a:p>
            <a:pPr marL="342900" indent="-342900">
              <a:buFont typeface="Arial" panose="020B0604020202020204" pitchFamily="34" charset="0"/>
              <a:buChar char="•"/>
            </a:pPr>
            <a:r>
              <a:rPr lang="en-US" sz="1800" dirty="0"/>
              <a:t>The SCA must then remove the volume from their stock in the traceability system.</a:t>
            </a:r>
          </a:p>
          <a:p>
            <a:endParaRPr lang="nl-NL"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1617" y="4162417"/>
            <a:ext cx="762000" cy="9113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0945" y="4017136"/>
            <a:ext cx="549299" cy="546105"/>
          </a:xfrm>
          <a:prstGeom prst="rect">
            <a:avLst/>
          </a:prstGeom>
        </p:spPr>
      </p:pic>
      <p:cxnSp>
        <p:nvCxnSpPr>
          <p:cNvPr id="11" name="Straight Arrow Connector 10"/>
          <p:cNvCxnSpPr/>
          <p:nvPr/>
        </p:nvCxnSpPr>
        <p:spPr>
          <a:xfrm flipV="1">
            <a:off x="3718912" y="4220128"/>
            <a:ext cx="981834" cy="313018"/>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3718912" y="4818505"/>
            <a:ext cx="919250" cy="510528"/>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730" y="3465285"/>
            <a:ext cx="762000" cy="911352"/>
          </a:xfrm>
          <a:prstGeom prst="rect">
            <a:avLst/>
          </a:prstGeom>
        </p:spPr>
      </p:pic>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730" y="5073769"/>
            <a:ext cx="762000" cy="911352"/>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2534" y="4983340"/>
            <a:ext cx="549299" cy="546105"/>
          </a:xfrm>
          <a:prstGeom prst="rect">
            <a:avLst/>
          </a:prstGeom>
        </p:spPr>
      </p:pic>
      <p:sp>
        <p:nvSpPr>
          <p:cNvPr id="21" name="TextBox 20"/>
          <p:cNvSpPr txBox="1"/>
          <p:nvPr/>
        </p:nvSpPr>
        <p:spPr>
          <a:xfrm>
            <a:off x="2000400" y="5066058"/>
            <a:ext cx="894347" cy="369332"/>
          </a:xfrm>
          <a:prstGeom prst="rect">
            <a:avLst/>
          </a:prstGeom>
          <a:noFill/>
        </p:spPr>
        <p:txBody>
          <a:bodyPr wrap="square" rtlCol="0">
            <a:spAutoFit/>
          </a:bodyPr>
          <a:lstStyle/>
          <a:p>
            <a:r>
              <a:rPr lang="nl-NL" dirty="0"/>
              <a:t>100 </a:t>
            </a:r>
            <a:r>
              <a:rPr lang="nl-NL" dirty="0" err="1"/>
              <a:t>kgs</a:t>
            </a:r>
            <a:endParaRPr lang="nl-NL" dirty="0"/>
          </a:p>
        </p:txBody>
      </p:sp>
      <p:sp>
        <p:nvSpPr>
          <p:cNvPr id="22" name="TextBox 21"/>
          <p:cNvSpPr txBox="1"/>
          <p:nvPr/>
        </p:nvSpPr>
        <p:spPr>
          <a:xfrm>
            <a:off x="4776383" y="4365820"/>
            <a:ext cx="894347" cy="369332"/>
          </a:xfrm>
          <a:prstGeom prst="rect">
            <a:avLst/>
          </a:prstGeom>
          <a:noFill/>
        </p:spPr>
        <p:txBody>
          <a:bodyPr wrap="square" rtlCol="0">
            <a:spAutoFit/>
          </a:bodyPr>
          <a:lstStyle/>
          <a:p>
            <a:r>
              <a:rPr lang="nl-NL" dirty="0"/>
              <a:t>100 </a:t>
            </a:r>
            <a:r>
              <a:rPr lang="nl-NL" dirty="0" err="1"/>
              <a:t>kgs</a:t>
            </a:r>
            <a:endParaRPr lang="nl-NL" dirty="0"/>
          </a:p>
        </p:txBody>
      </p:sp>
      <p:sp>
        <p:nvSpPr>
          <p:cNvPr id="23" name="TextBox 22"/>
          <p:cNvSpPr txBox="1"/>
          <p:nvPr/>
        </p:nvSpPr>
        <p:spPr>
          <a:xfrm>
            <a:off x="4702468" y="5937659"/>
            <a:ext cx="1297405" cy="369332"/>
          </a:xfrm>
          <a:prstGeom prst="rect">
            <a:avLst/>
          </a:prstGeom>
          <a:noFill/>
        </p:spPr>
        <p:txBody>
          <a:bodyPr wrap="square" rtlCol="0">
            <a:spAutoFit/>
          </a:bodyPr>
          <a:lstStyle/>
          <a:p>
            <a:r>
              <a:rPr lang="nl-NL" dirty="0"/>
              <a:t>100 </a:t>
            </a:r>
            <a:r>
              <a:rPr lang="nl-NL" dirty="0" err="1"/>
              <a:t>kgs</a:t>
            </a:r>
            <a:r>
              <a:rPr lang="nl-NL" dirty="0"/>
              <a:t> MB</a:t>
            </a:r>
          </a:p>
        </p:txBody>
      </p:sp>
      <p:pic>
        <p:nvPicPr>
          <p:cNvPr id="24" name="Picture 23" descr="GIP Logo.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4610" y="6248161"/>
            <a:ext cx="1915848" cy="363440"/>
          </a:xfrm>
          <a:prstGeom prst="rect">
            <a:avLst/>
          </a:prstGeom>
        </p:spPr>
      </p:pic>
      <p:cxnSp>
        <p:nvCxnSpPr>
          <p:cNvPr id="26" name="Straight Arrow Connector 25"/>
          <p:cNvCxnSpPr/>
          <p:nvPr/>
        </p:nvCxnSpPr>
        <p:spPr>
          <a:xfrm>
            <a:off x="6445325" y="6429881"/>
            <a:ext cx="745958" cy="0"/>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7166715" y="6168271"/>
            <a:ext cx="1708484" cy="523220"/>
          </a:xfrm>
          <a:prstGeom prst="rect">
            <a:avLst/>
          </a:prstGeom>
          <a:noFill/>
        </p:spPr>
        <p:txBody>
          <a:bodyPr wrap="square" rtlCol="0">
            <a:spAutoFit/>
          </a:bodyPr>
          <a:lstStyle/>
          <a:p>
            <a:r>
              <a:rPr lang="nl-NL" sz="2800" b="1" dirty="0">
                <a:solidFill>
                  <a:schemeClr val="tx2"/>
                </a:solidFill>
              </a:rPr>
              <a:t>REMOVE</a:t>
            </a:r>
          </a:p>
        </p:txBody>
      </p:sp>
      <p:pic>
        <p:nvPicPr>
          <p:cNvPr id="28" name="Pictur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8066" y="5162713"/>
            <a:ext cx="922442" cy="922442"/>
          </a:xfrm>
          <a:prstGeom prst="rect">
            <a:avLst/>
          </a:prstGeom>
        </p:spPr>
      </p:pic>
      <p:sp>
        <p:nvSpPr>
          <p:cNvPr id="30" name="Rectangle 29"/>
          <p:cNvSpPr/>
          <p:nvPr/>
        </p:nvSpPr>
        <p:spPr>
          <a:xfrm>
            <a:off x="6058066" y="5010929"/>
            <a:ext cx="1239252" cy="1107682"/>
          </a:xfrm>
          <a:prstGeom prst="rect">
            <a:avLst/>
          </a:prstGeom>
          <a:ln>
            <a:noFill/>
          </a:ln>
          <a:effec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nl-NL"/>
          </a:p>
        </p:txBody>
      </p:sp>
      <p:pic>
        <p:nvPicPr>
          <p:cNvPr id="2" name="Picture 1">
            <a:extLst>
              <a:ext uri="{FF2B5EF4-FFF2-40B4-BE49-F238E27FC236}">
                <a16:creationId xmlns:a16="http://schemas.microsoft.com/office/drawing/2014/main" id="{B95CE97A-6FEA-45CC-BE8F-DC609EE6BAE8}"/>
              </a:ext>
            </a:extLst>
          </p:cNvPr>
          <p:cNvPicPr>
            <a:picLocks noChangeAspect="1"/>
          </p:cNvPicPr>
          <p:nvPr/>
        </p:nvPicPr>
        <p:blipFill rotWithShape="1">
          <a:blip r:embed="rId7"/>
          <a:srcRect l="20202" r="24717"/>
          <a:stretch/>
        </p:blipFill>
        <p:spPr>
          <a:xfrm>
            <a:off x="2853617" y="3961090"/>
            <a:ext cx="482064" cy="510528"/>
          </a:xfrm>
          <a:prstGeom prst="rect">
            <a:avLst/>
          </a:prstGeom>
        </p:spPr>
      </p:pic>
      <p:pic>
        <p:nvPicPr>
          <p:cNvPr id="25" name="Picture 24">
            <a:extLst>
              <a:ext uri="{FF2B5EF4-FFF2-40B4-BE49-F238E27FC236}">
                <a16:creationId xmlns:a16="http://schemas.microsoft.com/office/drawing/2014/main" id="{E92D2E3E-5DD4-4CE9-B18C-C827FDBD132B}"/>
              </a:ext>
            </a:extLst>
          </p:cNvPr>
          <p:cNvPicPr>
            <a:picLocks noChangeAspect="1"/>
          </p:cNvPicPr>
          <p:nvPr/>
        </p:nvPicPr>
        <p:blipFill rotWithShape="1">
          <a:blip r:embed="rId7"/>
          <a:srcRect l="20202" r="24717"/>
          <a:stretch/>
        </p:blipFill>
        <p:spPr>
          <a:xfrm>
            <a:off x="5758841" y="3295903"/>
            <a:ext cx="482064" cy="510528"/>
          </a:xfrm>
          <a:prstGeom prst="rect">
            <a:avLst/>
          </a:prstGeom>
        </p:spPr>
      </p:pic>
    </p:spTree>
    <p:extLst>
      <p:ext uri="{BB962C8B-B14F-4D97-AF65-F5344CB8AC3E}">
        <p14:creationId xmlns:p14="http://schemas.microsoft.com/office/powerpoint/2010/main" val="493565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21" grpId="0"/>
      <p:bldP spid="22" grpId="0"/>
      <p:bldP spid="23" grpId="0"/>
      <p:bldP spid="27" grpId="0"/>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CP 16/17 (</a:t>
            </a:r>
            <a:r>
              <a:rPr lang="nl-NL" dirty="0" err="1"/>
              <a:t>applicable</a:t>
            </a:r>
            <a:r>
              <a:rPr lang="nl-NL" dirty="0"/>
              <a:t> </a:t>
            </a:r>
            <a:r>
              <a:rPr lang="nl-NL" dirty="0" err="1"/>
              <a:t>to</a:t>
            </a:r>
            <a:r>
              <a:rPr lang="nl-NL" dirty="0"/>
              <a:t> first </a:t>
            </a:r>
            <a:r>
              <a:rPr lang="nl-NL" dirty="0" err="1"/>
              <a:t>buyers</a:t>
            </a:r>
            <a:r>
              <a:rPr lang="nl-NL" dirty="0"/>
              <a:t>)</a:t>
            </a:r>
          </a:p>
        </p:txBody>
      </p:sp>
      <p:sp>
        <p:nvSpPr>
          <p:cNvPr id="6" name="Content Placeholder 5"/>
          <p:cNvSpPr>
            <a:spLocks noGrp="1"/>
          </p:cNvSpPr>
          <p:nvPr>
            <p:ph idx="1"/>
          </p:nvPr>
        </p:nvSpPr>
        <p:spPr/>
        <p:txBody>
          <a:bodyPr>
            <a:normAutofit/>
          </a:bodyPr>
          <a:lstStyle/>
          <a:p>
            <a:pPr marL="457200" indent="-457200">
              <a:buFont typeface="Arial" panose="020B0604020202020204" pitchFamily="34" charset="0"/>
              <a:buChar char="•"/>
            </a:pPr>
            <a:r>
              <a:rPr lang="nl-NL" sz="2800" dirty="0"/>
              <a:t>A premium is </a:t>
            </a:r>
            <a:r>
              <a:rPr lang="nl-NL" sz="2800" dirty="0" err="1"/>
              <a:t>mandatory</a:t>
            </a:r>
            <a:endParaRPr lang="nl-NL" sz="2800" dirty="0"/>
          </a:p>
          <a:p>
            <a:pPr marL="457200" indent="-457200">
              <a:buFont typeface="Arial" panose="020B0604020202020204" pitchFamily="34" charset="0"/>
              <a:buChar char="•"/>
            </a:pPr>
            <a:r>
              <a:rPr lang="nl-NL" sz="2800" dirty="0"/>
              <a:t>Procedure is </a:t>
            </a:r>
            <a:r>
              <a:rPr lang="nl-NL" sz="2800" dirty="0" err="1"/>
              <a:t>agreed</a:t>
            </a:r>
            <a:r>
              <a:rPr lang="nl-NL" sz="2800" dirty="0"/>
              <a:t> </a:t>
            </a:r>
            <a:r>
              <a:rPr lang="nl-NL" sz="2800" dirty="0" err="1"/>
              <a:t>with</a:t>
            </a:r>
            <a:r>
              <a:rPr lang="nl-NL" sz="2800" dirty="0"/>
              <a:t> producer/producer </a:t>
            </a:r>
            <a:r>
              <a:rPr lang="nl-NL" sz="2800" dirty="0" err="1"/>
              <a:t>group</a:t>
            </a:r>
            <a:endParaRPr lang="nl-NL" sz="2800" dirty="0"/>
          </a:p>
          <a:p>
            <a:r>
              <a:rPr lang="nl-NL" sz="2800" dirty="0"/>
              <a:t>	 </a:t>
            </a:r>
            <a:r>
              <a:rPr lang="nl-NL" sz="2800" dirty="0" err="1"/>
              <a:t>and</a:t>
            </a:r>
            <a:r>
              <a:rPr lang="nl-NL" sz="2800" dirty="0"/>
              <a:t> </a:t>
            </a:r>
            <a:r>
              <a:rPr lang="nl-NL" sz="2800" dirty="0" err="1"/>
              <a:t>includes</a:t>
            </a:r>
            <a:r>
              <a:rPr lang="nl-NL" sz="2800" dirty="0"/>
              <a:t>:              </a:t>
            </a:r>
            <a:r>
              <a:rPr lang="nl-NL" sz="2800" dirty="0" err="1"/>
              <a:t>amount</a:t>
            </a:r>
            <a:r>
              <a:rPr lang="nl-NL" sz="2800" dirty="0"/>
              <a:t>            </a:t>
            </a:r>
            <a:r>
              <a:rPr lang="nl-NL" sz="2800" dirty="0" err="1"/>
              <a:t>and</a:t>
            </a:r>
            <a:r>
              <a:rPr lang="nl-NL" sz="2800" dirty="0"/>
              <a:t> timing</a:t>
            </a:r>
          </a:p>
          <a:p>
            <a:pPr marL="457200" indent="-457200">
              <a:buFont typeface="Arial" panose="020B0604020202020204" pitchFamily="34" charset="0"/>
              <a:buChar char="•"/>
            </a:pPr>
            <a:r>
              <a:rPr lang="nl-NL" sz="2800" dirty="0"/>
              <a:t>UTZ premium =                cash, net of </a:t>
            </a:r>
            <a:r>
              <a:rPr lang="nl-NL" sz="2800" dirty="0" err="1"/>
              <a:t>deductions</a:t>
            </a:r>
            <a:r>
              <a:rPr lang="nl-NL" sz="2800" dirty="0"/>
              <a:t> </a:t>
            </a:r>
            <a:r>
              <a:rPr lang="nl-NL" sz="2800" dirty="0" err="1"/>
              <a:t>and</a:t>
            </a:r>
            <a:r>
              <a:rPr lang="nl-NL" sz="2800" dirty="0"/>
              <a:t> 					                 in kind </a:t>
            </a:r>
            <a:r>
              <a:rPr lang="nl-NL" sz="2800" dirty="0" err="1"/>
              <a:t>payments</a:t>
            </a:r>
            <a:endParaRPr lang="nl-NL" sz="2800" dirty="0"/>
          </a:p>
          <a:p>
            <a:pPr marL="457200" indent="-457200">
              <a:buFont typeface="Arial" panose="020B0604020202020204" pitchFamily="34" charset="0"/>
              <a:buChar char="•"/>
            </a:pPr>
            <a:r>
              <a:rPr lang="nl-NL" sz="2800" dirty="0" err="1"/>
              <a:t>Acknowledgement</a:t>
            </a:r>
            <a:r>
              <a:rPr lang="nl-NL" sz="2800" dirty="0"/>
              <a:t> of </a:t>
            </a:r>
            <a:r>
              <a:rPr lang="nl-NL" sz="2800" dirty="0" err="1"/>
              <a:t>payment</a:t>
            </a:r>
            <a:r>
              <a:rPr lang="nl-NL" sz="2800" dirty="0"/>
              <a:t> is </a:t>
            </a:r>
            <a:r>
              <a:rPr lang="nl-NL" sz="2800" dirty="0" err="1"/>
              <a:t>available</a:t>
            </a:r>
            <a:endParaRPr lang="nl-NL" sz="2800" dirty="0"/>
          </a:p>
          <a:p>
            <a:pPr marL="457200" indent="-457200">
              <a:buFont typeface="Arial" panose="020B0604020202020204" pitchFamily="34" charset="0"/>
              <a:buChar char="•"/>
            </a:pPr>
            <a:r>
              <a:rPr lang="nl-NL" sz="2800" dirty="0"/>
              <a:t>UTZ premium must </a:t>
            </a:r>
            <a:r>
              <a:rPr lang="nl-NL" sz="2800" dirty="0" err="1"/>
              <a:t>be</a:t>
            </a:r>
            <a:r>
              <a:rPr lang="nl-NL" sz="2800" dirty="0"/>
              <a:t> </a:t>
            </a:r>
            <a:r>
              <a:rPr lang="nl-NL" sz="2800" dirty="0" err="1"/>
              <a:t>registered</a:t>
            </a:r>
            <a:r>
              <a:rPr lang="nl-NL" sz="2800" dirty="0"/>
              <a:t> in GIP/MTT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043" y="2526310"/>
            <a:ext cx="912531" cy="53556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735" y="2420109"/>
            <a:ext cx="747968" cy="747968"/>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7000" y="3168077"/>
            <a:ext cx="912531" cy="535566"/>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598" y="5383626"/>
            <a:ext cx="838202" cy="649225"/>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6839" t="10172" r="7714" b="32436"/>
          <a:stretch/>
        </p:blipFill>
        <p:spPr>
          <a:xfrm>
            <a:off x="7251574" y="1248376"/>
            <a:ext cx="1435226" cy="857149"/>
          </a:xfrm>
          <a:prstGeom prst="rect">
            <a:avLst/>
          </a:prstGeom>
        </p:spPr>
      </p:pic>
    </p:spTree>
    <p:extLst>
      <p:ext uri="{BB962C8B-B14F-4D97-AF65-F5344CB8AC3E}">
        <p14:creationId xmlns:p14="http://schemas.microsoft.com/office/powerpoint/2010/main" val="63981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7603834" cy="586306"/>
          </a:xfrm>
        </p:spPr>
        <p:txBody>
          <a:bodyPr>
            <a:normAutofit fontScale="90000"/>
          </a:bodyPr>
          <a:lstStyle/>
          <a:p>
            <a:r>
              <a:rPr lang="nl-NL" dirty="0" err="1">
                <a:solidFill>
                  <a:srgbClr val="F4901E"/>
                </a:solidFill>
              </a:rPr>
              <a:t>What</a:t>
            </a:r>
            <a:r>
              <a:rPr lang="nl-NL" dirty="0">
                <a:solidFill>
                  <a:srgbClr val="F4901E"/>
                </a:solidFill>
              </a:rPr>
              <a:t> is </a:t>
            </a:r>
            <a:r>
              <a:rPr lang="nl-NL" dirty="0" err="1">
                <a:solidFill>
                  <a:srgbClr val="F4901E"/>
                </a:solidFill>
              </a:rPr>
              <a:t>the</a:t>
            </a:r>
            <a:r>
              <a:rPr lang="nl-NL" dirty="0">
                <a:solidFill>
                  <a:srgbClr val="F4901E"/>
                </a:solidFill>
              </a:rPr>
              <a:t> UTZ premium?</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1344056"/>
            <a:ext cx="2992084" cy="2008149"/>
          </a:xfrm>
          <a:prstGeom prst="rect">
            <a:avLst/>
          </a:prstGeom>
        </p:spPr>
      </p:pic>
      <p:pic>
        <p:nvPicPr>
          <p:cNvPr id="8"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2483768" y="1975360"/>
            <a:ext cx="3364926" cy="5416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771" y="1237359"/>
            <a:ext cx="2933721" cy="207957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958" y="2397033"/>
            <a:ext cx="1718276" cy="2926279"/>
          </a:xfrm>
          <a:prstGeom prst="rect">
            <a:avLst/>
          </a:prstGeom>
        </p:spPr>
      </p:pic>
      <p:cxnSp>
        <p:nvCxnSpPr>
          <p:cNvPr id="17" name="Straight Arrow Connector 16"/>
          <p:cNvCxnSpPr>
            <a:cxnSpLocks/>
          </p:cNvCxnSpPr>
          <p:nvPr/>
        </p:nvCxnSpPr>
        <p:spPr>
          <a:xfrm>
            <a:off x="2267744" y="3457798"/>
            <a:ext cx="827748" cy="698549"/>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p:cNvCxnSpPr>
            <a:cxnSpLocks/>
          </p:cNvCxnSpPr>
          <p:nvPr/>
        </p:nvCxnSpPr>
        <p:spPr>
          <a:xfrm flipH="1">
            <a:off x="5073578" y="3397955"/>
            <a:ext cx="803207" cy="745572"/>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3" name="TextBox 12">
            <a:extLst>
              <a:ext uri="{FF2B5EF4-FFF2-40B4-BE49-F238E27FC236}">
                <a16:creationId xmlns:a16="http://schemas.microsoft.com/office/drawing/2014/main" id="{CAB428DA-64E0-4543-B62E-2910381CA267}"/>
              </a:ext>
            </a:extLst>
          </p:cNvPr>
          <p:cNvSpPr txBox="1"/>
          <p:nvPr/>
        </p:nvSpPr>
        <p:spPr>
          <a:xfrm>
            <a:off x="2594667" y="4777592"/>
            <a:ext cx="1569767" cy="584775"/>
          </a:xfrm>
          <a:prstGeom prst="rect">
            <a:avLst/>
          </a:prstGeom>
          <a:noFill/>
        </p:spPr>
        <p:txBody>
          <a:bodyPr wrap="square" rtlCol="0">
            <a:spAutoFit/>
          </a:bodyPr>
          <a:lstStyle/>
          <a:p>
            <a:r>
              <a:rPr lang="en-US" sz="1600" b="1" dirty="0">
                <a:solidFill>
                  <a:schemeClr val="accent2">
                    <a:lumMod val="50000"/>
                  </a:schemeClr>
                </a:solidFill>
                <a:latin typeface="Corbel" panose="020B0503020204020204" pitchFamily="34" charset="0"/>
              </a:rPr>
              <a:t>Cash Amount vs. In-kind</a:t>
            </a:r>
            <a:endParaRPr lang="en-NL" sz="1600" b="1" dirty="0">
              <a:solidFill>
                <a:schemeClr val="accent2">
                  <a:lumMod val="50000"/>
                </a:schemeClr>
              </a:solidFill>
              <a:latin typeface="Corbel" panose="020B0503020204020204" pitchFamily="34" charset="0"/>
            </a:endParaRPr>
          </a:p>
        </p:txBody>
      </p:sp>
      <p:sp>
        <p:nvSpPr>
          <p:cNvPr id="19" name="TextBox 18">
            <a:extLst>
              <a:ext uri="{FF2B5EF4-FFF2-40B4-BE49-F238E27FC236}">
                <a16:creationId xmlns:a16="http://schemas.microsoft.com/office/drawing/2014/main" id="{404143DE-8DC0-42EC-B8C4-1D12E33B4BF5}"/>
              </a:ext>
            </a:extLst>
          </p:cNvPr>
          <p:cNvSpPr txBox="1"/>
          <p:nvPr/>
        </p:nvSpPr>
        <p:spPr>
          <a:xfrm>
            <a:off x="440691" y="3694682"/>
            <a:ext cx="1935832" cy="461665"/>
          </a:xfrm>
          <a:prstGeom prst="rect">
            <a:avLst/>
          </a:prstGeom>
          <a:noFill/>
        </p:spPr>
        <p:txBody>
          <a:bodyPr wrap="square" rtlCol="0">
            <a:spAutoFit/>
          </a:bodyPr>
          <a:lstStyle/>
          <a:p>
            <a:r>
              <a:rPr lang="en-US" sz="2400" b="1" dirty="0">
                <a:solidFill>
                  <a:schemeClr val="accent2">
                    <a:lumMod val="50000"/>
                  </a:schemeClr>
                </a:solidFill>
                <a:latin typeface="Corbel" panose="020B0503020204020204" pitchFamily="34" charset="0"/>
              </a:rPr>
              <a:t>“First Buyer” </a:t>
            </a:r>
            <a:endParaRPr lang="en-NL" sz="2400" b="1" dirty="0">
              <a:solidFill>
                <a:schemeClr val="accent2">
                  <a:lumMod val="50000"/>
                </a:schemeClr>
              </a:solidFill>
              <a:latin typeface="Corbel" panose="020B0503020204020204" pitchFamily="34" charset="0"/>
            </a:endParaRPr>
          </a:p>
        </p:txBody>
      </p:sp>
      <p:sp>
        <p:nvSpPr>
          <p:cNvPr id="20" name="TextBox 19">
            <a:extLst>
              <a:ext uri="{FF2B5EF4-FFF2-40B4-BE49-F238E27FC236}">
                <a16:creationId xmlns:a16="http://schemas.microsoft.com/office/drawing/2014/main" id="{47CFEE9A-C9C7-40CC-A8D1-E9FB26DF390A}"/>
              </a:ext>
            </a:extLst>
          </p:cNvPr>
          <p:cNvSpPr txBox="1"/>
          <p:nvPr/>
        </p:nvSpPr>
        <p:spPr>
          <a:xfrm>
            <a:off x="7073448" y="3629339"/>
            <a:ext cx="1891040" cy="1600438"/>
          </a:xfrm>
          <a:prstGeom prst="rect">
            <a:avLst/>
          </a:prstGeom>
          <a:noFill/>
        </p:spPr>
        <p:txBody>
          <a:bodyPr wrap="square" rtlCol="0">
            <a:spAutoFit/>
          </a:bodyPr>
          <a:lstStyle/>
          <a:p>
            <a:r>
              <a:rPr lang="en-US" sz="1400" b="1" dirty="0">
                <a:solidFill>
                  <a:schemeClr val="accent2">
                    <a:lumMod val="50000"/>
                  </a:schemeClr>
                </a:solidFill>
                <a:latin typeface="Corbel" panose="020B0503020204020204" pitchFamily="34" charset="0"/>
              </a:rPr>
              <a:t>Premium Procedure for expenditure of premium at producer level (according to Code of Conduct requirements – G.A.26/27)</a:t>
            </a:r>
            <a:endParaRPr lang="en-NL" sz="1400" b="1" dirty="0">
              <a:solidFill>
                <a:schemeClr val="accent2">
                  <a:lumMod val="50000"/>
                </a:schemeClr>
              </a:solidFill>
              <a:latin typeface="Corbel" panose="020B0503020204020204" pitchFamily="34" charset="0"/>
            </a:endParaRPr>
          </a:p>
        </p:txBody>
      </p:sp>
      <p:sp>
        <p:nvSpPr>
          <p:cNvPr id="22" name="TextBox 21">
            <a:extLst>
              <a:ext uri="{FF2B5EF4-FFF2-40B4-BE49-F238E27FC236}">
                <a16:creationId xmlns:a16="http://schemas.microsoft.com/office/drawing/2014/main" id="{65F189CF-B394-47C2-9B86-35A7655CF673}"/>
              </a:ext>
            </a:extLst>
          </p:cNvPr>
          <p:cNvSpPr txBox="1"/>
          <p:nvPr/>
        </p:nvSpPr>
        <p:spPr>
          <a:xfrm>
            <a:off x="5189372" y="775031"/>
            <a:ext cx="1718276" cy="954107"/>
          </a:xfrm>
          <a:prstGeom prst="rect">
            <a:avLst/>
          </a:prstGeom>
          <a:noFill/>
        </p:spPr>
        <p:txBody>
          <a:bodyPr wrap="square" rtlCol="0">
            <a:spAutoFit/>
          </a:bodyPr>
          <a:lstStyle/>
          <a:p>
            <a:r>
              <a:rPr lang="en-US" sz="1400" b="1" dirty="0">
                <a:solidFill>
                  <a:schemeClr val="accent2">
                    <a:lumMod val="50000"/>
                  </a:schemeClr>
                </a:solidFill>
                <a:latin typeface="Corbel" panose="020B0503020204020204" pitchFamily="34" charset="0"/>
              </a:rPr>
              <a:t>Group Member Premium available at Code of Conduct level</a:t>
            </a:r>
            <a:endParaRPr lang="en-NL" sz="1400" b="1" dirty="0">
              <a:solidFill>
                <a:schemeClr val="accent2">
                  <a:lumMod val="50000"/>
                </a:schemeClr>
              </a:solidFill>
              <a:latin typeface="Corbel" panose="020B0503020204020204" pitchFamily="34" charset="0"/>
            </a:endParaRPr>
          </a:p>
        </p:txBody>
      </p:sp>
      <p:sp>
        <p:nvSpPr>
          <p:cNvPr id="23" name="TextBox 22">
            <a:extLst>
              <a:ext uri="{FF2B5EF4-FFF2-40B4-BE49-F238E27FC236}">
                <a16:creationId xmlns:a16="http://schemas.microsoft.com/office/drawing/2014/main" id="{ED953CF3-7B84-465C-8CAC-F4504CA7A6D7}"/>
              </a:ext>
            </a:extLst>
          </p:cNvPr>
          <p:cNvSpPr txBox="1"/>
          <p:nvPr/>
        </p:nvSpPr>
        <p:spPr>
          <a:xfrm>
            <a:off x="5189372" y="4093997"/>
            <a:ext cx="1718276" cy="1169551"/>
          </a:xfrm>
          <a:prstGeom prst="rect">
            <a:avLst/>
          </a:prstGeom>
          <a:noFill/>
        </p:spPr>
        <p:txBody>
          <a:bodyPr wrap="square" rtlCol="0">
            <a:spAutoFit/>
          </a:bodyPr>
          <a:lstStyle/>
          <a:p>
            <a:r>
              <a:rPr lang="en-US" sz="1400" b="1" dirty="0">
                <a:solidFill>
                  <a:schemeClr val="accent2">
                    <a:lumMod val="50000"/>
                  </a:schemeClr>
                </a:solidFill>
                <a:latin typeface="Corbel" panose="020B0503020204020204" pitchFamily="34" charset="0"/>
              </a:rPr>
              <a:t>Premium Procedure between Code of Conduct holder (producer) and the first buyer</a:t>
            </a:r>
            <a:endParaRPr lang="en-NL" sz="1400" b="1" dirty="0">
              <a:solidFill>
                <a:schemeClr val="accent2">
                  <a:lumMod val="50000"/>
                </a:schemeClr>
              </a:solidFill>
              <a:latin typeface="Corbel" panose="020B0503020204020204" pitchFamily="34" charset="0"/>
            </a:endParaRPr>
          </a:p>
        </p:txBody>
      </p:sp>
    </p:spTree>
    <p:extLst>
      <p:ext uri="{BB962C8B-B14F-4D97-AF65-F5344CB8AC3E}">
        <p14:creationId xmlns:p14="http://schemas.microsoft.com/office/powerpoint/2010/main" val="311332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fade">
                                      <p:cBhvr>
                                        <p:cTn id="35" dur="1000"/>
                                        <p:tgtEl>
                                          <p:spTgt spid="22">
                                            <p:txEl>
                                              <p:pRg st="0" end="0"/>
                                            </p:txEl>
                                          </p:spTgt>
                                        </p:tgtEl>
                                      </p:cBhvr>
                                    </p:animEffect>
                                    <p:anim calcmode="lin" valueType="num">
                                      <p:cBhvr>
                                        <p:cTn id="36"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19A7-30F4-4B9E-B315-F2BDFB01E56E}"/>
              </a:ext>
            </a:extLst>
          </p:cNvPr>
          <p:cNvSpPr>
            <a:spLocks noGrp="1"/>
          </p:cNvSpPr>
          <p:nvPr>
            <p:ph type="title"/>
          </p:nvPr>
        </p:nvSpPr>
        <p:spPr/>
        <p:txBody>
          <a:bodyPr>
            <a:normAutofit fontScale="90000"/>
          </a:bodyPr>
          <a:lstStyle/>
          <a:p>
            <a:r>
              <a:rPr lang="en-US" sz="3600" dirty="0"/>
              <a:t>Defining Premium</a:t>
            </a:r>
            <a:endParaRPr lang="en-NL" sz="3600" dirty="0"/>
          </a:p>
        </p:txBody>
      </p:sp>
      <p:sp>
        <p:nvSpPr>
          <p:cNvPr id="5" name="Content Placeholder 2">
            <a:extLst>
              <a:ext uri="{FF2B5EF4-FFF2-40B4-BE49-F238E27FC236}">
                <a16:creationId xmlns:a16="http://schemas.microsoft.com/office/drawing/2014/main" id="{58DB1E40-8952-4D19-837A-1567D914A0C5}"/>
              </a:ext>
            </a:extLst>
          </p:cNvPr>
          <p:cNvSpPr txBox="1">
            <a:spLocks noGrp="1"/>
          </p:cNvSpPr>
          <p:nvPr>
            <p:ph idx="1"/>
          </p:nvPr>
        </p:nvSpPr>
        <p:spPr>
          <a:xfrm>
            <a:off x="319088" y="1379538"/>
            <a:ext cx="8429376" cy="5145087"/>
          </a:xfrm>
          <a:prstGeom prst="rect">
            <a:avLst/>
          </a:prstGeom>
          <a:noFill/>
          <a:ln>
            <a:noFill/>
          </a:ln>
        </p:spPr>
        <p:txBody>
          <a:bodyPr vert="horz" wrap="square" lIns="91440" tIns="45720" rIns="91440" bIns="45720" anchor="t" anchorCtr="0" compatLnSpc="1">
            <a:noAutofit/>
          </a:bodyPr>
          <a:lstStyle>
            <a:lvl1pPr marL="257175" marR="0" lvl="0" indent="-257175" algn="l" defTabSz="685800" rtl="0" fontAlgn="auto" hangingPunct="1">
              <a:lnSpc>
                <a:spcPct val="100000"/>
              </a:lnSpc>
              <a:spcBef>
                <a:spcPts val="525"/>
              </a:spcBef>
              <a:spcAft>
                <a:spcPts val="0"/>
              </a:spcAft>
              <a:buClr>
                <a:srgbClr val="8E002B"/>
              </a:buClr>
              <a:buSzPct val="100000"/>
              <a:buFont typeface="Corbel" pitchFamily="34"/>
              <a:buChar char="•"/>
              <a:tabLst/>
              <a:defRPr lang="en-US" sz="2100" b="0" i="0" u="none" strike="noStrike" kern="1200" cap="none" spc="0" baseline="0">
                <a:solidFill>
                  <a:srgbClr val="000000"/>
                </a:solidFill>
                <a:uFillTx/>
                <a:latin typeface="Corbel" pitchFamily="34"/>
              </a:defRPr>
            </a:lvl1pPr>
            <a:lvl2pPr marL="557213" marR="0" lvl="1" indent="-214313" algn="l" defTabSz="685800" rtl="0" fontAlgn="auto" hangingPunct="1">
              <a:lnSpc>
                <a:spcPct val="100000"/>
              </a:lnSpc>
              <a:spcBef>
                <a:spcPts val="450"/>
              </a:spcBef>
              <a:spcAft>
                <a:spcPts val="0"/>
              </a:spcAft>
              <a:buSzPct val="100000"/>
              <a:buFont typeface="Courier New" pitchFamily="49"/>
              <a:buChar char="o"/>
              <a:tabLst/>
              <a:defRPr lang="en-US" sz="1800" b="0" i="0" u="none" strike="noStrike" kern="1200" cap="none" spc="0" baseline="0">
                <a:solidFill>
                  <a:srgbClr val="000000"/>
                </a:solidFill>
                <a:uFillTx/>
                <a:latin typeface="Corbel" pitchFamily="34"/>
              </a:defRPr>
            </a:lvl2pPr>
            <a:lvl3pPr marL="857250" marR="0" lvl="2" indent="-171450" algn="l" defTabSz="685800" rtl="0" fontAlgn="auto" hangingPunct="1">
              <a:lnSpc>
                <a:spcPct val="100000"/>
              </a:lnSpc>
              <a:spcBef>
                <a:spcPts val="375"/>
              </a:spcBef>
              <a:spcAft>
                <a:spcPts val="0"/>
              </a:spcAft>
              <a:buSzPct val="100000"/>
              <a:buFont typeface="Courier New" pitchFamily="49"/>
              <a:buChar char="o"/>
              <a:tabLst/>
              <a:defRPr lang="en-US" sz="1500" b="0" i="0" u="none" strike="noStrike" kern="1200" cap="none" spc="0" baseline="0">
                <a:solidFill>
                  <a:srgbClr val="000000"/>
                </a:solidFill>
                <a:uFillTx/>
                <a:latin typeface="Corbel" pitchFamily="34"/>
              </a:defRPr>
            </a:lvl3pPr>
            <a:lvl4pPr marL="1200150" marR="0" lvl="3" indent="-171450" algn="l" defTabSz="685800" rtl="0" fontAlgn="auto" hangingPunct="1">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orbel" pitchFamily="34"/>
              </a:defRPr>
            </a:lvl4pPr>
            <a:lvl5pPr marL="1543050" marR="0" lvl="4" indent="-171450" algn="l" defTabSz="685800" rtl="0" fontAlgn="auto" hangingPunct="1">
              <a:lnSpc>
                <a:spcPct val="100000"/>
              </a:lnSpc>
              <a:spcBef>
                <a:spcPts val="300"/>
              </a:spcBef>
              <a:spcAft>
                <a:spcPts val="0"/>
              </a:spcAft>
              <a:buSzPct val="100000"/>
              <a:buFont typeface="Arial" pitchFamily="34"/>
              <a:buChar char="»"/>
              <a:tabLst/>
              <a:defRPr lang="en-US" sz="1350" b="0" i="0" u="none" strike="noStrike" kern="1200" cap="none" spc="0" baseline="0">
                <a:solidFill>
                  <a:srgbClr val="000000"/>
                </a:solidFill>
                <a:uFillTx/>
                <a:latin typeface="Corbel" pitchFamily="34"/>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Corbel" pitchFamily="34"/>
              <a:buNone/>
            </a:pPr>
            <a:r>
              <a:rPr lang="en-US" sz="2800" dirty="0"/>
              <a:t>“The UTZ Premium is an additional cash amount paid above the market price for a similar conventional (non-certified/non-verified) product, because the product is sustainably produced and meets the UTZ standards. The UTZ premium is mandatory and agreed upon between the certified group or producer and the first buyer. It is paid net of any deductions for repayment of pre-financed goods or services and is registered in the UTZ Good Inside Portal”</a:t>
            </a:r>
          </a:p>
        </p:txBody>
      </p:sp>
    </p:spTree>
    <p:extLst>
      <p:ext uri="{BB962C8B-B14F-4D97-AF65-F5344CB8AC3E}">
        <p14:creationId xmlns:p14="http://schemas.microsoft.com/office/powerpoint/2010/main" val="11737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ounded Rectangle 21"/>
          <p:cNvSpPr/>
          <p:nvPr/>
        </p:nvSpPr>
        <p:spPr>
          <a:xfrm>
            <a:off x="6228708" y="3210655"/>
            <a:ext cx="2772527" cy="17347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25B6B"/>
              </a:solidFill>
              <a:effectLst/>
              <a:uLnTx/>
              <a:uFillTx/>
              <a:latin typeface="Calibri" panose="020F0502020204030204"/>
              <a:ea typeface="+mn-ea"/>
              <a:cs typeface="+mn-cs"/>
            </a:endParaRPr>
          </a:p>
        </p:txBody>
      </p:sp>
      <p:sp>
        <p:nvSpPr>
          <p:cNvPr id="19" name="Rounded Rectangle 18"/>
          <p:cNvSpPr/>
          <p:nvPr/>
        </p:nvSpPr>
        <p:spPr>
          <a:xfrm>
            <a:off x="3425640" y="3210656"/>
            <a:ext cx="2304883" cy="17347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25B6B"/>
              </a:solidFill>
              <a:effectLst/>
              <a:uLnTx/>
              <a:uFillTx/>
              <a:latin typeface="Calibri" panose="020F0502020204030204"/>
              <a:ea typeface="+mn-ea"/>
              <a:cs typeface="+mn-cs"/>
            </a:endParaRPr>
          </a:p>
        </p:txBody>
      </p:sp>
      <p:sp>
        <p:nvSpPr>
          <p:cNvPr id="3" name="Rounded Rectangle 2"/>
          <p:cNvSpPr/>
          <p:nvPr/>
        </p:nvSpPr>
        <p:spPr>
          <a:xfrm>
            <a:off x="808901" y="3184677"/>
            <a:ext cx="1839886" cy="1760706"/>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225B6B"/>
              </a:solidFill>
              <a:effectLst/>
              <a:uLnTx/>
              <a:uFillTx/>
              <a:latin typeface="Calibri" panose="020F0502020204030204"/>
              <a:ea typeface="+mn-ea"/>
              <a:cs typeface="+mn-cs"/>
            </a:endParaRPr>
          </a:p>
        </p:txBody>
      </p:sp>
      <p:sp>
        <p:nvSpPr>
          <p:cNvPr id="2" name="Title 1"/>
          <p:cNvSpPr>
            <a:spLocks noGrp="1"/>
          </p:cNvSpPr>
          <p:nvPr>
            <p:ph type="title"/>
          </p:nvPr>
        </p:nvSpPr>
        <p:spPr>
          <a:xfrm>
            <a:off x="457200" y="175938"/>
            <a:ext cx="7603834" cy="641499"/>
          </a:xfrm>
        </p:spPr>
        <p:txBody>
          <a:bodyPr>
            <a:normAutofit fontScale="90000"/>
          </a:bodyPr>
          <a:lstStyle/>
          <a:p>
            <a:br>
              <a:rPr lang="es-419" dirty="0">
                <a:solidFill>
                  <a:srgbClr val="F4901E"/>
                </a:solidFill>
              </a:rPr>
            </a:br>
            <a:r>
              <a:rPr lang="es-419" dirty="0" err="1">
                <a:solidFill>
                  <a:srgbClr val="F4901E"/>
                </a:solidFill>
              </a:rPr>
              <a:t>How</a:t>
            </a:r>
            <a:r>
              <a:rPr lang="es-419" dirty="0">
                <a:solidFill>
                  <a:srgbClr val="F4901E"/>
                </a:solidFill>
              </a:rPr>
              <a:t> can </a:t>
            </a:r>
            <a:r>
              <a:rPr lang="es-419" dirty="0" err="1">
                <a:solidFill>
                  <a:srgbClr val="F4901E"/>
                </a:solidFill>
              </a:rPr>
              <a:t>the</a:t>
            </a:r>
            <a:r>
              <a:rPr lang="es-419" dirty="0">
                <a:solidFill>
                  <a:srgbClr val="F4901E"/>
                </a:solidFill>
              </a:rPr>
              <a:t> premium be </a:t>
            </a:r>
            <a:r>
              <a:rPr lang="es-419" dirty="0" err="1">
                <a:solidFill>
                  <a:srgbClr val="F4901E"/>
                </a:solidFill>
              </a:rPr>
              <a:t>spent</a:t>
            </a:r>
            <a:r>
              <a:rPr lang="es-419" dirty="0">
                <a:solidFill>
                  <a:srgbClr val="F4901E"/>
                </a:solidFill>
              </a:rPr>
              <a:t> (G.A.26 and 27)?</a:t>
            </a:r>
            <a:endParaRPr lang="es-419" sz="2000" dirty="0">
              <a:solidFill>
                <a:srgbClr val="F4901E"/>
              </a:solidFill>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582462" y="4161588"/>
            <a:ext cx="1991235" cy="521919"/>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1044904" y="3961540"/>
            <a:ext cx="1327608" cy="835612"/>
          </a:xfr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1919" y="5374761"/>
            <a:ext cx="631331" cy="48791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1087" y="4078018"/>
            <a:ext cx="2347767" cy="689061"/>
          </a:xfrm>
          <a:prstGeom prst="rect">
            <a:avLst/>
          </a:prstGeom>
        </p:spPr>
      </p:pic>
      <p:sp>
        <p:nvSpPr>
          <p:cNvPr id="4" name="TextBox 3"/>
          <p:cNvSpPr txBox="1"/>
          <p:nvPr/>
        </p:nvSpPr>
        <p:spPr>
          <a:xfrm>
            <a:off x="1044904" y="3370843"/>
            <a:ext cx="132760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err="1">
                <a:ln>
                  <a:noFill/>
                </a:ln>
                <a:solidFill>
                  <a:srgbClr val="225B6B"/>
                </a:solidFill>
                <a:effectLst/>
                <a:uLnTx/>
                <a:uFillTx/>
                <a:latin typeface="Calibri" panose="020F0502020204030204"/>
                <a:ea typeface="+mn-ea"/>
                <a:cs typeface="+mn-cs"/>
              </a:rPr>
              <a:t>Group</a:t>
            </a:r>
            <a:r>
              <a:rPr kumimoji="0" lang="es-419" sz="1600" b="0" i="0" u="none" strike="noStrike" kern="1200" cap="none" spc="0" normalizeH="0" baseline="0" noProof="0" dirty="0">
                <a:ln>
                  <a:noFill/>
                </a:ln>
                <a:solidFill>
                  <a:srgbClr val="225B6B"/>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a:ln>
                  <a:noFill/>
                </a:ln>
                <a:solidFill>
                  <a:srgbClr val="225B6B"/>
                </a:solidFill>
                <a:effectLst/>
                <a:uLnTx/>
                <a:uFillTx/>
                <a:latin typeface="Calibri" panose="020F0502020204030204"/>
                <a:ea typeface="+mn-ea"/>
                <a:cs typeface="+mn-cs"/>
              </a:rPr>
              <a:t>Management</a:t>
            </a:r>
          </a:p>
        </p:txBody>
      </p:sp>
      <p:cxnSp>
        <p:nvCxnSpPr>
          <p:cNvPr id="12" name="Straight Connector 11"/>
          <p:cNvCxnSpPr/>
          <p:nvPr/>
        </p:nvCxnSpPr>
        <p:spPr>
          <a:xfrm>
            <a:off x="1728844" y="2847037"/>
            <a:ext cx="5886126" cy="13413"/>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a:endCxn id="3" idx="0"/>
          </p:cNvCxnSpPr>
          <p:nvPr/>
        </p:nvCxnSpPr>
        <p:spPr>
          <a:xfrm>
            <a:off x="1728844" y="2832638"/>
            <a:ext cx="0" cy="352039"/>
          </a:xfrm>
          <a:prstGeom prst="line">
            <a:avLst/>
          </a:prstGeom>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3582463" y="3387413"/>
            <a:ext cx="211179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1600" b="0" i="0" u="none" strike="noStrike" kern="1200" cap="none" spc="0" normalizeH="0" baseline="0" noProof="0" dirty="0" err="1">
                <a:ln>
                  <a:noFill/>
                </a:ln>
                <a:solidFill>
                  <a:srgbClr val="225B6B"/>
                </a:solidFill>
                <a:effectLst/>
                <a:uLnTx/>
                <a:uFillTx/>
                <a:latin typeface="Calibri" panose="020F0502020204030204"/>
                <a:ea typeface="+mn-ea"/>
                <a:cs typeface="+mn-cs"/>
              </a:rPr>
              <a:t>Products</a:t>
            </a:r>
            <a:r>
              <a:rPr kumimoji="0" lang="es-419" sz="1600" b="0" i="0" u="none" strike="noStrike" kern="1200" cap="none" spc="0" normalizeH="0" baseline="0" noProof="0" dirty="0">
                <a:ln>
                  <a:noFill/>
                </a:ln>
                <a:solidFill>
                  <a:srgbClr val="225B6B"/>
                </a:solidFill>
                <a:effectLst/>
                <a:uLnTx/>
                <a:uFillTx/>
                <a:latin typeface="Calibri" panose="020F0502020204030204"/>
                <a:ea typeface="+mn-ea"/>
                <a:cs typeface="+mn-cs"/>
              </a:rPr>
              <a:t> and </a:t>
            </a:r>
            <a:r>
              <a:rPr kumimoji="0" lang="es-419" sz="1600" b="0" i="0" u="none" strike="noStrike" kern="1200" cap="none" spc="0" normalizeH="0" baseline="0" noProof="0" dirty="0" err="1">
                <a:ln>
                  <a:noFill/>
                </a:ln>
                <a:solidFill>
                  <a:srgbClr val="225B6B"/>
                </a:solidFill>
                <a:effectLst/>
                <a:uLnTx/>
                <a:uFillTx/>
                <a:latin typeface="Calibri" panose="020F0502020204030204"/>
                <a:ea typeface="+mn-ea"/>
                <a:cs typeface="+mn-cs"/>
              </a:rPr>
              <a:t>services</a:t>
            </a:r>
            <a:r>
              <a:rPr kumimoji="0" lang="es-419" sz="1600" b="0" i="0" u="none" strike="noStrike" kern="1200" cap="none" spc="0" normalizeH="0" baseline="0" noProof="0" dirty="0">
                <a:ln>
                  <a:noFill/>
                </a:ln>
                <a:solidFill>
                  <a:srgbClr val="225B6B"/>
                </a:solidFill>
                <a:effectLst/>
                <a:uLnTx/>
                <a:uFillTx/>
                <a:latin typeface="Calibri" panose="020F0502020204030204"/>
                <a:ea typeface="+mn-ea"/>
                <a:cs typeface="+mn-cs"/>
              </a:rPr>
              <a:t> </a:t>
            </a:r>
            <a:r>
              <a:rPr kumimoji="0" lang="es-419" sz="1600" b="0" i="0" u="none" strike="noStrike" kern="1200" cap="none" spc="0" normalizeH="0" baseline="0" noProof="0" dirty="0" err="1">
                <a:ln>
                  <a:noFill/>
                </a:ln>
                <a:solidFill>
                  <a:srgbClr val="225B6B"/>
                </a:solidFill>
                <a:effectLst/>
                <a:uLnTx/>
                <a:uFillTx/>
                <a:latin typeface="Calibri" panose="020F0502020204030204"/>
                <a:ea typeface="+mn-ea"/>
                <a:cs typeface="+mn-cs"/>
              </a:rPr>
              <a:t>for</a:t>
            </a:r>
            <a:r>
              <a:rPr kumimoji="0" lang="es-419" sz="1600" b="0" i="0" u="none" strike="noStrike" kern="1200" cap="none" spc="0" normalizeH="0" baseline="0" noProof="0" dirty="0">
                <a:ln>
                  <a:noFill/>
                </a:ln>
                <a:solidFill>
                  <a:srgbClr val="225B6B"/>
                </a:solidFill>
                <a:effectLst/>
                <a:uLnTx/>
                <a:uFillTx/>
                <a:latin typeface="Calibri" panose="020F0502020204030204"/>
                <a:ea typeface="+mn-ea"/>
                <a:cs typeface="+mn-cs"/>
              </a:rPr>
              <a:t> </a:t>
            </a:r>
            <a:r>
              <a:rPr kumimoji="0" lang="es-419" sz="1600" b="0" i="0" u="none" strike="noStrike" kern="1200" cap="none" spc="0" normalizeH="0" baseline="0" noProof="0" dirty="0" err="1">
                <a:ln>
                  <a:noFill/>
                </a:ln>
                <a:solidFill>
                  <a:srgbClr val="225B6B"/>
                </a:solidFill>
                <a:effectLst/>
                <a:uLnTx/>
                <a:uFillTx/>
                <a:latin typeface="Calibri" panose="020F0502020204030204"/>
                <a:ea typeface="+mn-ea"/>
                <a:cs typeface="+mn-cs"/>
              </a:rPr>
              <a:t>the</a:t>
            </a:r>
            <a:r>
              <a:rPr kumimoji="0" lang="es-419" sz="1600" b="0" i="0" u="none" strike="noStrike" kern="1200" cap="none" spc="0" normalizeH="0" baseline="0" noProof="0" dirty="0">
                <a:ln>
                  <a:noFill/>
                </a:ln>
                <a:solidFill>
                  <a:srgbClr val="225B6B"/>
                </a:solidFill>
                <a:effectLst/>
                <a:uLnTx/>
                <a:uFillTx/>
                <a:latin typeface="Calibri" panose="020F0502020204030204"/>
                <a:ea typeface="+mn-ea"/>
                <a:cs typeface="+mn-cs"/>
              </a:rPr>
              <a:t> </a:t>
            </a:r>
            <a:r>
              <a:rPr kumimoji="0" lang="es-419" sz="1600" b="0" i="0" u="none" strike="noStrike" kern="1200" cap="none" spc="0" normalizeH="0" baseline="0" noProof="0" dirty="0" err="1">
                <a:ln>
                  <a:noFill/>
                </a:ln>
                <a:solidFill>
                  <a:srgbClr val="225B6B"/>
                </a:solidFill>
                <a:effectLst/>
                <a:uLnTx/>
                <a:uFillTx/>
                <a:latin typeface="Calibri" panose="020F0502020204030204"/>
                <a:ea typeface="+mn-ea"/>
                <a:cs typeface="+mn-cs"/>
              </a:rPr>
              <a:t>group</a:t>
            </a:r>
            <a:endParaRPr kumimoji="0" lang="es-419" sz="1600" b="0" i="0" u="none" strike="noStrike" kern="1200" cap="none" spc="0" normalizeH="0" baseline="0" noProof="0" dirty="0">
              <a:ln>
                <a:noFill/>
              </a:ln>
              <a:solidFill>
                <a:srgbClr val="225B6B"/>
              </a:solidFill>
              <a:effectLst/>
              <a:uLnTx/>
              <a:uFillTx/>
              <a:latin typeface="Calibri" panose="020F0502020204030204"/>
              <a:ea typeface="+mn-ea"/>
              <a:cs typeface="+mn-cs"/>
            </a:endParaRPr>
          </a:p>
        </p:txBody>
      </p:sp>
      <p:cxnSp>
        <p:nvCxnSpPr>
          <p:cNvPr id="21" name="Straight Connector 20"/>
          <p:cNvCxnSpPr>
            <a:endCxn id="19" idx="0"/>
          </p:cNvCxnSpPr>
          <p:nvPr/>
        </p:nvCxnSpPr>
        <p:spPr>
          <a:xfrm>
            <a:off x="4566915" y="2588241"/>
            <a:ext cx="11167" cy="622415"/>
          </a:xfrm>
          <a:prstGeom prst="line">
            <a:avLst/>
          </a:prstGeom>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6193983" y="3376899"/>
            <a:ext cx="294290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1" i="0" u="none" strike="noStrike" kern="1200" cap="none" spc="0" normalizeH="0" baseline="0" noProof="0" dirty="0">
                <a:ln>
                  <a:noFill/>
                </a:ln>
                <a:solidFill>
                  <a:srgbClr val="F4901E"/>
                </a:solidFill>
                <a:effectLst/>
                <a:uLnTx/>
                <a:uFillTx/>
                <a:latin typeface="Calibri" panose="020F0502020204030204"/>
                <a:ea typeface="+mn-ea"/>
                <a:cs typeface="+mn-cs"/>
              </a:rPr>
              <a:t>Group Member premium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(in cash </a:t>
            </a:r>
            <a:r>
              <a:rPr kumimoji="0" lang="nl-NL" sz="1600" b="0" i="0" u="none" strike="noStrike" kern="1200" cap="none" spc="0" normalizeH="0" baseline="0" noProof="0" dirty="0" err="1">
                <a:ln>
                  <a:noFill/>
                </a:ln>
                <a:solidFill>
                  <a:srgbClr val="225B6B"/>
                </a:solidFill>
                <a:effectLst/>
                <a:uLnTx/>
                <a:uFillTx/>
                <a:latin typeface="Calibri" panose="020F0502020204030204"/>
                <a:ea typeface="+mn-ea"/>
                <a:cs typeface="+mn-cs"/>
              </a:rPr>
              <a:t>and</a:t>
            </a: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in </a:t>
            </a:r>
            <a:r>
              <a:rPr kumimoji="0" lang="nl-NL" sz="1600" b="0" i="0" u="none" strike="noStrike" kern="1200" cap="none" spc="0" normalizeH="0" baseline="0" noProof="0" dirty="0" err="1">
                <a:ln>
                  <a:noFill/>
                </a:ln>
                <a:solidFill>
                  <a:srgbClr val="225B6B"/>
                </a:solidFill>
                <a:effectLst/>
                <a:uLnTx/>
                <a:uFillTx/>
                <a:latin typeface="Calibri" panose="020F0502020204030204"/>
                <a:ea typeface="+mn-ea"/>
                <a:cs typeface="+mn-cs"/>
              </a:rPr>
              <a:t>tangible</a:t>
            </a: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 </a:t>
            </a:r>
            <a:r>
              <a:rPr kumimoji="0" lang="nl-NL" sz="1600" b="0" i="0" u="none" strike="noStrike" kern="1200" cap="none" spc="0" normalizeH="0" baseline="0" noProof="0" dirty="0" err="1">
                <a:ln>
                  <a:noFill/>
                </a:ln>
                <a:solidFill>
                  <a:srgbClr val="225B6B"/>
                </a:solidFill>
                <a:effectLst/>
                <a:uLnTx/>
                <a:uFillTx/>
                <a:latin typeface="Calibri" panose="020F0502020204030204"/>
                <a:ea typeface="+mn-ea"/>
                <a:cs typeface="+mn-cs"/>
              </a:rPr>
              <a:t>goods</a:t>
            </a: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a:t>
            </a:r>
            <a:endParaRPr kumimoji="0" lang="es-419" sz="1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4" name="Rounded Rectangle 23"/>
          <p:cNvSpPr/>
          <p:nvPr/>
        </p:nvSpPr>
        <p:spPr>
          <a:xfrm>
            <a:off x="3986219" y="5283777"/>
            <a:ext cx="4678535" cy="1274857"/>
          </a:xfrm>
          <a:prstGeom prst="roundRect">
            <a:avLst/>
          </a:prstGeom>
          <a:noFill/>
          <a:ln w="38100">
            <a:solidFill>
              <a:srgbClr val="92D050"/>
            </a:solidFill>
            <a:prstDash val="sysDash"/>
          </a:ln>
          <a:effectLst/>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5573696" y="5921206"/>
            <a:ext cx="32151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Group members </a:t>
            </a:r>
            <a:r>
              <a:rPr kumimoji="0" lang="nl-NL" sz="1600" b="0" i="0" u="none" strike="noStrike" kern="1200" cap="none" spc="0" normalizeH="0" baseline="0" noProof="0" dirty="0" err="1">
                <a:ln>
                  <a:noFill/>
                </a:ln>
                <a:solidFill>
                  <a:srgbClr val="225B6B"/>
                </a:solidFill>
                <a:effectLst/>
                <a:uLnTx/>
                <a:uFillTx/>
                <a:latin typeface="Calibri" panose="020F0502020204030204"/>
                <a:ea typeface="+mn-ea"/>
                <a:cs typeface="+mn-cs"/>
              </a:rPr>
              <a:t>clearly</a:t>
            </a: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 benefit </a:t>
            </a:r>
            <a:r>
              <a:rPr kumimoji="0" lang="nl-NL" sz="1600" b="0" i="0" u="none" strike="noStrike" kern="1200" cap="none" spc="0" normalizeH="0" baseline="0" noProof="0" dirty="0" err="1">
                <a:ln>
                  <a:noFill/>
                </a:ln>
                <a:solidFill>
                  <a:srgbClr val="225B6B"/>
                </a:solidFill>
                <a:effectLst/>
                <a:uLnTx/>
                <a:uFillTx/>
                <a:latin typeface="Calibri" panose="020F0502020204030204"/>
                <a:ea typeface="+mn-ea"/>
                <a:cs typeface="+mn-cs"/>
              </a:rPr>
              <a:t>from</a:t>
            </a:r>
            <a:r>
              <a:rPr kumimoji="0" lang="nl-NL" sz="1600" b="0" i="0" u="none" strike="noStrike" kern="1200" cap="none" spc="0" normalizeH="0" baseline="0" noProof="0" dirty="0">
                <a:ln>
                  <a:noFill/>
                </a:ln>
                <a:solidFill>
                  <a:srgbClr val="225B6B"/>
                </a:solidFill>
                <a:effectLst/>
                <a:uLnTx/>
                <a:uFillTx/>
                <a:latin typeface="Calibri" panose="020F0502020204030204"/>
                <a:ea typeface="+mn-ea"/>
                <a:cs typeface="+mn-cs"/>
              </a:rPr>
              <a:t> UTZ premium </a:t>
            </a:r>
          </a:p>
        </p:txBody>
      </p:sp>
      <p:cxnSp>
        <p:nvCxnSpPr>
          <p:cNvPr id="29" name="Straight Connector 28"/>
          <p:cNvCxnSpPr/>
          <p:nvPr/>
        </p:nvCxnSpPr>
        <p:spPr>
          <a:xfrm>
            <a:off x="7626998" y="2840994"/>
            <a:ext cx="0" cy="352039"/>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p:cNvCxnSpPr>
            <a:stCxn id="19" idx="2"/>
          </p:cNvCxnSpPr>
          <p:nvPr/>
        </p:nvCxnSpPr>
        <p:spPr>
          <a:xfrm>
            <a:off x="4578082" y="4945383"/>
            <a:ext cx="0" cy="350204"/>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7628333" y="4922681"/>
            <a:ext cx="0" cy="350204"/>
          </a:xfrm>
          <a:prstGeom prst="line">
            <a:avLst/>
          </a:prstGeom>
        </p:spPr>
        <p:style>
          <a:lnRef idx="2">
            <a:schemeClr val="accent2"/>
          </a:lnRef>
          <a:fillRef idx="0">
            <a:schemeClr val="accent2"/>
          </a:fillRef>
          <a:effectRef idx="1">
            <a:schemeClr val="accent2"/>
          </a:effectRef>
          <a:fontRef idx="minor">
            <a:schemeClr val="tx1"/>
          </a:fontRef>
        </p:style>
      </p:cxn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6885" y="973040"/>
            <a:ext cx="2310434" cy="1550657"/>
          </a:xfrm>
          <a:prstGeom prst="rect">
            <a:avLst/>
          </a:prstGeom>
        </p:spPr>
      </p:pic>
      <p:pic>
        <p:nvPicPr>
          <p:cNvPr id="27" name="Content Placeholder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0800000">
            <a:off x="1230206" y="1422103"/>
            <a:ext cx="2264264" cy="364508"/>
          </a:xfrm>
          <a:prstGeom prst="rect">
            <a:avLst/>
          </a:prstGeom>
        </p:spPr>
      </p:pic>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7112" y="1122495"/>
            <a:ext cx="1766708" cy="1252336"/>
          </a:xfrm>
          <a:prstGeom prst="rect">
            <a:avLst/>
          </a:prstGeom>
        </p:spPr>
      </p:pic>
      <p:pic>
        <p:nvPicPr>
          <p:cNvPr id="30" name="Picture 29"/>
          <p:cNvPicPr>
            <a:picLocks noChangeAspect="1"/>
          </p:cNvPicPr>
          <p:nvPr/>
        </p:nvPicPr>
        <p:blipFill rotWithShape="1">
          <a:blip r:embed="rId10"/>
          <a:srcRect b="51705"/>
          <a:stretch/>
        </p:blipFill>
        <p:spPr>
          <a:xfrm>
            <a:off x="1978792" y="1264397"/>
            <a:ext cx="935336" cy="763648"/>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24618" y="1761147"/>
            <a:ext cx="539949" cy="919550"/>
          </a:xfrm>
          <a:prstGeom prst="rect">
            <a:avLst/>
          </a:prstGeom>
        </p:spPr>
      </p:pic>
      <p:pic>
        <p:nvPicPr>
          <p:cNvPr id="38" name="Picture 3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86642" y="5471631"/>
            <a:ext cx="480273" cy="539447"/>
          </a:xfrm>
          <a:prstGeom prst="rect">
            <a:avLst/>
          </a:prstGeom>
        </p:spPr>
      </p:pic>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17462" y="5360136"/>
            <a:ext cx="480273" cy="539447"/>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22911" y="5354307"/>
            <a:ext cx="480273" cy="539447"/>
          </a:xfrm>
          <a:prstGeom prst="rect">
            <a:avLst/>
          </a:prstGeom>
        </p:spPr>
      </p:pic>
      <p:pic>
        <p:nvPicPr>
          <p:cNvPr id="41" name="Picture 4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99675" y="5981237"/>
            <a:ext cx="480273" cy="53944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13987" y="5952116"/>
            <a:ext cx="480273" cy="539447"/>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76483" y="5346392"/>
            <a:ext cx="480273" cy="539447"/>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69618" y="5358728"/>
            <a:ext cx="480273" cy="539447"/>
          </a:xfrm>
          <a:prstGeom prst="rect">
            <a:avLst/>
          </a:prstGeom>
        </p:spPr>
      </p:pic>
      <p:sp>
        <p:nvSpPr>
          <p:cNvPr id="35" name="Title 1"/>
          <p:cNvSpPr txBox="1">
            <a:spLocks/>
          </p:cNvSpPr>
          <p:nvPr/>
        </p:nvSpPr>
        <p:spPr>
          <a:xfrm>
            <a:off x="719623" y="5346392"/>
            <a:ext cx="3673609" cy="586306"/>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br>
              <a:rPr kumimoji="0" lang="es-419" sz="2800" b="1" i="0" u="none" strike="noStrike" kern="1200" cap="none" spc="0" normalizeH="0" baseline="0" noProof="0" dirty="0">
                <a:ln>
                  <a:noFill/>
                </a:ln>
                <a:solidFill>
                  <a:srgbClr val="F4901E"/>
                </a:solidFill>
                <a:effectLst/>
                <a:uLnTx/>
                <a:uFillTx/>
                <a:latin typeface="Corbel" panose="020B0503020204020204" pitchFamily="34" charset="0"/>
              </a:rPr>
            </a:br>
            <a:r>
              <a:rPr kumimoji="0" lang="es-419" sz="2800" b="1" i="0" u="none" strike="noStrike" kern="1200" cap="none" spc="0" normalizeH="0" baseline="0" noProof="0" dirty="0">
                <a:ln>
                  <a:noFill/>
                </a:ln>
                <a:solidFill>
                  <a:srgbClr val="8E002B"/>
                </a:solidFill>
                <a:effectLst/>
                <a:uLnTx/>
                <a:uFillTx/>
                <a:latin typeface="Corbel" panose="020B0503020204020204" pitchFamily="34" charset="0"/>
              </a:rPr>
              <a:t>“Use of UTZ Premium” </a:t>
            </a:r>
          </a:p>
          <a:p>
            <a:pPr marL="0" marR="0" lvl="0" indent="0" algn="l" defTabSz="457200" rtl="0" eaLnBrk="1" fontAlgn="auto" latinLnBrk="0" hangingPunct="1">
              <a:lnSpc>
                <a:spcPct val="100000"/>
              </a:lnSpc>
              <a:spcBef>
                <a:spcPct val="0"/>
              </a:spcBef>
              <a:spcAft>
                <a:spcPts val="0"/>
              </a:spcAft>
              <a:buClrTx/>
              <a:buSzTx/>
              <a:buFontTx/>
              <a:buNone/>
              <a:tabLst/>
              <a:defRPr/>
            </a:pPr>
            <a:r>
              <a:rPr lang="es-419" sz="2800" dirty="0">
                <a:solidFill>
                  <a:srgbClr val="8E002B"/>
                </a:solidFill>
                <a:latin typeface="Corbel" panose="020B0503020204020204" pitchFamily="34" charset="0"/>
              </a:rPr>
              <a:t>P</a:t>
            </a:r>
            <a:r>
              <a:rPr kumimoji="0" lang="es-419" sz="2800" b="1" i="0" u="none" strike="noStrike" kern="1200" cap="none" spc="0" normalizeH="0" baseline="0" noProof="0" dirty="0" err="1">
                <a:ln>
                  <a:noFill/>
                </a:ln>
                <a:solidFill>
                  <a:srgbClr val="8E002B"/>
                </a:solidFill>
                <a:effectLst/>
                <a:uLnTx/>
                <a:uFillTx/>
                <a:latin typeface="Corbel" panose="020B0503020204020204" pitchFamily="34" charset="0"/>
              </a:rPr>
              <a:t>rocedure</a:t>
            </a:r>
            <a:endParaRPr kumimoji="0" lang="es-419" sz="2800" b="1" i="0" u="none" strike="noStrike" kern="1200" cap="none" spc="0" normalizeH="0" baseline="0" noProof="0" dirty="0">
              <a:ln>
                <a:noFill/>
              </a:ln>
              <a:solidFill>
                <a:srgbClr val="8E002B"/>
              </a:solidFill>
              <a:effectLst/>
              <a:uLnTx/>
              <a:uFillTx/>
              <a:latin typeface="Corbel" panose="020B0503020204020204" pitchFamily="34" charset="0"/>
            </a:endParaRPr>
          </a:p>
        </p:txBody>
      </p:sp>
    </p:spTree>
    <p:extLst>
      <p:ext uri="{BB962C8B-B14F-4D97-AF65-F5344CB8AC3E}">
        <p14:creationId xmlns:p14="http://schemas.microsoft.com/office/powerpoint/2010/main" val="47628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4"/>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9" grpId="0" animBg="1"/>
      <p:bldP spid="3" grpId="0" animBg="1"/>
      <p:bldP spid="4" grpId="0"/>
      <p:bldP spid="20" grpId="0"/>
      <p:bldP spid="23" grpId="0"/>
      <p:bldP spid="24" grpId="0" animBg="1"/>
      <p:bldP spid="25"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427732" y="3810213"/>
            <a:ext cx="8229600" cy="2343450"/>
          </a:xfrm>
        </p:spPr>
        <p:txBody>
          <a:bodyPr>
            <a:normAutofit/>
          </a:bodyPr>
          <a:lstStyle/>
          <a:p>
            <a:pPr marL="342900" indent="-342900" eaLnBrk="0" hangingPunct="0">
              <a:spcBef>
                <a:spcPts val="0"/>
              </a:spcBef>
              <a:buFontTx/>
              <a:buChar char="•"/>
              <a:defRPr/>
            </a:pPr>
            <a:r>
              <a:rPr lang="en-US" sz="2400" kern="0" dirty="0">
                <a:ea typeface="ＭＳ Ｐゴシック" pitchFamily="-107" charset="-128"/>
              </a:rPr>
              <a:t>Assurance that certified products are linked to certified sources</a:t>
            </a:r>
          </a:p>
          <a:p>
            <a:pPr marL="342900" indent="-342900" eaLnBrk="0" hangingPunct="0">
              <a:spcBef>
                <a:spcPts val="0"/>
              </a:spcBef>
              <a:buFontTx/>
              <a:buChar char="•"/>
              <a:defRPr/>
            </a:pPr>
            <a:r>
              <a:rPr lang="en-US" sz="2400" kern="0" dirty="0">
                <a:ea typeface="ＭＳ Ｐゴシック" pitchFamily="-107" charset="-128"/>
              </a:rPr>
              <a:t>Proof to the logo and/or claim on the product</a:t>
            </a:r>
          </a:p>
          <a:p>
            <a:pPr marL="342900" indent="-342900" eaLnBrk="0" hangingPunct="0">
              <a:spcBef>
                <a:spcPts val="0"/>
              </a:spcBef>
              <a:buFontTx/>
              <a:buChar char="•"/>
              <a:defRPr/>
            </a:pPr>
            <a:r>
              <a:rPr lang="en-US" sz="2400" kern="0" dirty="0">
                <a:ea typeface="ＭＳ Ｐゴシック" pitchFamily="-107" charset="-128"/>
              </a:rPr>
              <a:t>Link certified producers and buyers</a:t>
            </a:r>
          </a:p>
          <a:p>
            <a:pPr marL="342900" indent="-342900" eaLnBrk="0" hangingPunct="0">
              <a:spcBef>
                <a:spcPts val="0"/>
              </a:spcBef>
              <a:buFontTx/>
              <a:buChar char="•"/>
              <a:defRPr/>
            </a:pPr>
            <a:r>
              <a:rPr lang="en-US" sz="2400" kern="0" dirty="0">
                <a:ea typeface="ＭＳ Ｐゴシック" pitchFamily="-107" charset="-128"/>
              </a:rPr>
              <a:t>Monitoring of volumes and premiums</a:t>
            </a:r>
          </a:p>
        </p:txBody>
      </p:sp>
      <p:sp>
        <p:nvSpPr>
          <p:cNvPr id="5" name="Rectangle 2"/>
          <p:cNvSpPr txBox="1">
            <a:spLocks noChangeArrowheads="1"/>
          </p:cNvSpPr>
          <p:nvPr/>
        </p:nvSpPr>
        <p:spPr>
          <a:xfrm>
            <a:off x="455397" y="225210"/>
            <a:ext cx="706755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600" b="1" kern="1200">
                <a:solidFill>
                  <a:schemeClr val="tx1"/>
                </a:solidFill>
                <a:latin typeface="+mj-lt"/>
                <a:ea typeface="+mj-ea"/>
                <a:cs typeface="+mj-cs"/>
              </a:defRPr>
            </a:lvl1pPr>
          </a:lstStyle>
          <a:p>
            <a:r>
              <a:rPr lang="en-US" sz="3200" dirty="0"/>
              <a:t>What is the value of traceability?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27" y="1301620"/>
            <a:ext cx="9000000" cy="2137891"/>
          </a:xfrm>
          <a:prstGeom prst="rect">
            <a:avLst/>
          </a:prstGeom>
        </p:spPr>
      </p:pic>
    </p:spTree>
    <p:extLst>
      <p:ext uri="{BB962C8B-B14F-4D97-AF65-F5344CB8AC3E}">
        <p14:creationId xmlns:p14="http://schemas.microsoft.com/office/powerpoint/2010/main" val="14170264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50F1D-CD7A-4507-BAAE-E83F125BDF99}"/>
              </a:ext>
            </a:extLst>
          </p:cNvPr>
          <p:cNvSpPr>
            <a:spLocks noGrp="1"/>
          </p:cNvSpPr>
          <p:nvPr>
            <p:ph type="title"/>
          </p:nvPr>
        </p:nvSpPr>
        <p:spPr/>
        <p:txBody>
          <a:bodyPr/>
          <a:lstStyle/>
          <a:p>
            <a:endParaRPr lang="en-NL"/>
          </a:p>
        </p:txBody>
      </p:sp>
      <p:pic>
        <p:nvPicPr>
          <p:cNvPr id="3" name="Picture 2">
            <a:extLst>
              <a:ext uri="{FF2B5EF4-FFF2-40B4-BE49-F238E27FC236}">
                <a16:creationId xmlns:a16="http://schemas.microsoft.com/office/drawing/2014/main" id="{86934580-32BB-46A2-8320-A01FA1C69AFC}"/>
              </a:ext>
            </a:extLst>
          </p:cNvPr>
          <p:cNvPicPr>
            <a:picLocks noChangeAspect="1"/>
          </p:cNvPicPr>
          <p:nvPr/>
        </p:nvPicPr>
        <p:blipFill>
          <a:blip r:embed="rId2"/>
          <a:stretch>
            <a:fillRect/>
          </a:stretch>
        </p:blipFill>
        <p:spPr>
          <a:xfrm>
            <a:off x="0" y="1"/>
            <a:ext cx="9144000" cy="6858000"/>
          </a:xfrm>
          <a:prstGeom prst="rect">
            <a:avLst/>
          </a:prstGeom>
        </p:spPr>
      </p:pic>
    </p:spTree>
    <p:extLst>
      <p:ext uri="{BB962C8B-B14F-4D97-AF65-F5344CB8AC3E}">
        <p14:creationId xmlns:p14="http://schemas.microsoft.com/office/powerpoint/2010/main" val="10562922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12763" y="1052736"/>
            <a:ext cx="7898110" cy="5453391"/>
            <a:chOff x="251520" y="1124744"/>
            <a:chExt cx="7898110" cy="5453391"/>
          </a:xfrm>
        </p:grpSpPr>
        <p:pic>
          <p:nvPicPr>
            <p:cNvPr id="9" name="Picture 8"/>
            <p:cNvPicPr>
              <a:picLocks noChangeAspect="1"/>
            </p:cNvPicPr>
            <p:nvPr/>
          </p:nvPicPr>
          <p:blipFill rotWithShape="1">
            <a:blip r:embed="rId2"/>
            <a:srcRect t="5146"/>
            <a:stretch/>
          </p:blipFill>
          <p:spPr>
            <a:xfrm>
              <a:off x="251520" y="1268760"/>
              <a:ext cx="7898110" cy="5309375"/>
            </a:xfrm>
            <a:prstGeom prst="rect">
              <a:avLst/>
            </a:prstGeom>
            <a:ln>
              <a:noFill/>
            </a:ln>
            <a:effectLst>
              <a:outerShdw blurRad="292100" dist="139700" dir="2700000" algn="tl" rotWithShape="0">
                <a:srgbClr val="333333">
                  <a:alpha val="65000"/>
                </a:srgbClr>
              </a:outerShdw>
            </a:effectLst>
          </p:spPr>
        </p:pic>
        <p:sp>
          <p:nvSpPr>
            <p:cNvPr id="10" name="Rectangle 9"/>
            <p:cNvSpPr/>
            <p:nvPr/>
          </p:nvSpPr>
          <p:spPr>
            <a:xfrm>
              <a:off x="6012160" y="1124744"/>
              <a:ext cx="79208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1619672" y="2276872"/>
              <a:ext cx="792088"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619672" y="5805264"/>
              <a:ext cx="79208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1547664" y="6162707"/>
              <a:ext cx="792088"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Oval 14"/>
          <p:cNvSpPr/>
          <p:nvPr/>
        </p:nvSpPr>
        <p:spPr>
          <a:xfrm>
            <a:off x="179512" y="4005064"/>
            <a:ext cx="2520280" cy="64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Picture 15"/>
          <p:cNvPicPr>
            <a:picLocks noChangeAspect="1"/>
          </p:cNvPicPr>
          <p:nvPr/>
        </p:nvPicPr>
        <p:blipFill rotWithShape="1">
          <a:blip r:embed="rId3"/>
          <a:srcRect r="10399"/>
          <a:stretch/>
        </p:blipFill>
        <p:spPr>
          <a:xfrm>
            <a:off x="1245494" y="1641835"/>
            <a:ext cx="5832648" cy="1843019"/>
          </a:xfrm>
          <a:prstGeom prst="rect">
            <a:avLst/>
          </a:prstGeom>
          <a:ln>
            <a:noFill/>
          </a:ln>
          <a:effectLst>
            <a:outerShdw blurRad="292100" dist="139700" dir="2700000" algn="tl" rotWithShape="0">
              <a:srgbClr val="333333">
                <a:alpha val="65000"/>
              </a:srgbClr>
            </a:outerShdw>
          </a:effectLst>
        </p:spPr>
      </p:pic>
      <p:sp>
        <p:nvSpPr>
          <p:cNvPr id="17" name="Title 1"/>
          <p:cNvSpPr txBox="1">
            <a:spLocks/>
          </p:cNvSpPr>
          <p:nvPr/>
        </p:nvSpPr>
        <p:spPr>
          <a:xfrm>
            <a:off x="157701" y="460599"/>
            <a:ext cx="7931224" cy="586306"/>
          </a:xfrm>
          <a:prstGeom prst="rect">
            <a:avLst/>
          </a:prstGeom>
        </p:spPr>
        <p:txBody>
          <a:bodyPr>
            <a:normAutofit fontScale="97500" lnSpcReduction="10000"/>
          </a:bodyPr>
          <a:lstStyle>
            <a:lvl1pPr algn="l" defTabSz="457200" rtl="0" eaLnBrk="1" latinLnBrk="0" hangingPunct="1">
              <a:spcBef>
                <a:spcPct val="0"/>
              </a:spcBef>
              <a:buNone/>
              <a:defRPr sz="3600" b="1"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nl-NL" sz="3600" b="1" i="0" u="none" strike="noStrike" kern="1200" cap="none" spc="0" normalizeH="0" baseline="0" noProof="0" dirty="0">
                <a:ln>
                  <a:noFill/>
                </a:ln>
                <a:solidFill>
                  <a:srgbClr val="8E002B"/>
                </a:solidFill>
                <a:effectLst/>
                <a:uLnTx/>
                <a:uFillTx/>
                <a:latin typeface="Corbel" panose="020B0503020204020204" pitchFamily="34" charset="0"/>
              </a:rPr>
              <a:t>Premium in GIP – per transaction</a:t>
            </a:r>
          </a:p>
        </p:txBody>
      </p:sp>
    </p:spTree>
    <p:extLst>
      <p:ext uri="{BB962C8B-B14F-4D97-AF65-F5344CB8AC3E}">
        <p14:creationId xmlns:p14="http://schemas.microsoft.com/office/powerpoint/2010/main" val="32048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66267"/>
            <a:ext cx="7931224" cy="586306"/>
          </a:xfrm>
        </p:spPr>
        <p:txBody>
          <a:bodyPr>
            <a:normAutofit/>
          </a:bodyPr>
          <a:lstStyle/>
          <a:p>
            <a:r>
              <a:rPr lang="nl-NL" sz="3200" dirty="0">
                <a:solidFill>
                  <a:srgbClr val="8E002B"/>
                </a:solidFill>
              </a:rPr>
              <a:t>Premium in GIP – </a:t>
            </a:r>
            <a:r>
              <a:rPr lang="nl-NL" sz="3200" dirty="0" err="1">
                <a:solidFill>
                  <a:srgbClr val="8E002B"/>
                </a:solidFill>
              </a:rPr>
              <a:t>for</a:t>
            </a:r>
            <a:r>
              <a:rPr lang="nl-NL" sz="3200" dirty="0">
                <a:solidFill>
                  <a:srgbClr val="8E002B"/>
                </a:solidFill>
              </a:rPr>
              <a:t> </a:t>
            </a:r>
            <a:r>
              <a:rPr lang="nl-NL" sz="3200" dirty="0" err="1">
                <a:solidFill>
                  <a:srgbClr val="8E002B"/>
                </a:solidFill>
              </a:rPr>
              <a:t>all</a:t>
            </a:r>
            <a:r>
              <a:rPr lang="nl-NL" sz="3200" dirty="0">
                <a:solidFill>
                  <a:srgbClr val="8E002B"/>
                </a:solidFill>
              </a:rPr>
              <a:t> transactions</a:t>
            </a:r>
          </a:p>
        </p:txBody>
      </p:sp>
      <p:grpSp>
        <p:nvGrpSpPr>
          <p:cNvPr id="12" name="Group 11"/>
          <p:cNvGrpSpPr/>
          <p:nvPr/>
        </p:nvGrpSpPr>
        <p:grpSpPr>
          <a:xfrm>
            <a:off x="-36512" y="3501008"/>
            <a:ext cx="9499056" cy="3168352"/>
            <a:chOff x="0" y="1772816"/>
            <a:chExt cx="9499056" cy="3168352"/>
          </a:xfrm>
        </p:grpSpPr>
        <p:pic>
          <p:nvPicPr>
            <p:cNvPr id="9" name="Picture 8"/>
            <p:cNvPicPr>
              <a:picLocks noChangeAspect="1"/>
            </p:cNvPicPr>
            <p:nvPr/>
          </p:nvPicPr>
          <p:blipFill>
            <a:blip r:embed="rId3"/>
            <a:stretch>
              <a:fillRect/>
            </a:stretch>
          </p:blipFill>
          <p:spPr>
            <a:xfrm>
              <a:off x="0" y="1772816"/>
              <a:ext cx="9499056" cy="3168352"/>
            </a:xfrm>
            <a:prstGeom prst="rect">
              <a:avLst/>
            </a:prstGeom>
          </p:spPr>
        </p:pic>
        <p:sp>
          <p:nvSpPr>
            <p:cNvPr id="10" name="Rectangle 9"/>
            <p:cNvSpPr/>
            <p:nvPr/>
          </p:nvSpPr>
          <p:spPr>
            <a:xfrm>
              <a:off x="2915816" y="2204864"/>
              <a:ext cx="432048" cy="259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p:cNvSpPr/>
            <p:nvPr/>
          </p:nvSpPr>
          <p:spPr>
            <a:xfrm>
              <a:off x="4329436" y="2204864"/>
              <a:ext cx="746620" cy="25922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Oval 13"/>
          <p:cNvSpPr/>
          <p:nvPr/>
        </p:nvSpPr>
        <p:spPr>
          <a:xfrm>
            <a:off x="7055768" y="3356992"/>
            <a:ext cx="864096" cy="33843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4"/>
          <a:stretch>
            <a:fillRect/>
          </a:stretch>
        </p:blipFill>
        <p:spPr>
          <a:xfrm>
            <a:off x="1411462" y="1485298"/>
            <a:ext cx="6509544" cy="1843019"/>
          </a:xfrm>
          <a:prstGeom prst="rect">
            <a:avLst/>
          </a:prstGeom>
        </p:spPr>
      </p:pic>
    </p:spTree>
    <p:extLst>
      <p:ext uri="{BB962C8B-B14F-4D97-AF65-F5344CB8AC3E}">
        <p14:creationId xmlns:p14="http://schemas.microsoft.com/office/powerpoint/2010/main" val="17163641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err="1"/>
              <a:t>Guidance</a:t>
            </a:r>
            <a:r>
              <a:rPr lang="nl-NL" dirty="0"/>
              <a:t> </a:t>
            </a:r>
            <a:r>
              <a:rPr lang="nl-NL" dirty="0" err="1"/>
              <a:t>documents</a:t>
            </a:r>
            <a:r>
              <a:rPr lang="nl-NL" dirty="0"/>
              <a:t> </a:t>
            </a:r>
          </a:p>
        </p:txBody>
      </p:sp>
      <p:sp>
        <p:nvSpPr>
          <p:cNvPr id="3" name="Content Placeholder 2"/>
          <p:cNvSpPr>
            <a:spLocks noGrp="1"/>
          </p:cNvSpPr>
          <p:nvPr>
            <p:ph sz="half" idx="1"/>
          </p:nvPr>
        </p:nvSpPr>
        <p:spPr/>
        <p:txBody>
          <a:bodyPr>
            <a:normAutofit/>
          </a:bodyPr>
          <a:lstStyle/>
          <a:p>
            <a:r>
              <a:rPr lang="nl-NL" sz="2800" dirty="0"/>
              <a:t>Producers</a:t>
            </a:r>
          </a:p>
        </p:txBody>
      </p:sp>
      <p:sp>
        <p:nvSpPr>
          <p:cNvPr id="4" name="Content Placeholder 3"/>
          <p:cNvSpPr>
            <a:spLocks noGrp="1"/>
          </p:cNvSpPr>
          <p:nvPr>
            <p:ph sz="half" idx="2"/>
          </p:nvPr>
        </p:nvSpPr>
        <p:spPr/>
        <p:txBody>
          <a:bodyPr>
            <a:normAutofit/>
          </a:bodyPr>
          <a:lstStyle/>
          <a:p>
            <a:r>
              <a:rPr lang="nl-NL" sz="2800" dirty="0" err="1"/>
              <a:t>SCAs</a:t>
            </a:r>
            <a:endParaRPr lang="nl-NL" sz="2800" dirty="0"/>
          </a:p>
        </p:txBody>
      </p:sp>
      <p:pic>
        <p:nvPicPr>
          <p:cNvPr id="5" name="Picture 4"/>
          <p:cNvPicPr>
            <a:picLocks noChangeAspect="1"/>
          </p:cNvPicPr>
          <p:nvPr/>
        </p:nvPicPr>
        <p:blipFill>
          <a:blip r:embed="rId2"/>
          <a:stretch>
            <a:fillRect/>
          </a:stretch>
        </p:blipFill>
        <p:spPr>
          <a:xfrm>
            <a:off x="827584" y="2132856"/>
            <a:ext cx="2810024" cy="3984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4866184" y="2049786"/>
            <a:ext cx="3172806" cy="4093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914004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CP 21 (IP/SG)</a:t>
            </a:r>
          </a:p>
        </p:txBody>
      </p:sp>
      <p:sp>
        <p:nvSpPr>
          <p:cNvPr id="6" name="Content Placeholder 5"/>
          <p:cNvSpPr>
            <a:spLocks noGrp="1"/>
          </p:cNvSpPr>
          <p:nvPr>
            <p:ph idx="1"/>
          </p:nvPr>
        </p:nvSpPr>
        <p:spPr/>
        <p:txBody>
          <a:bodyPr>
            <a:normAutofit fontScale="85000" lnSpcReduction="20000"/>
          </a:bodyPr>
          <a:lstStyle/>
          <a:p>
            <a:pPr marL="457200" indent="-457200">
              <a:buFont typeface="Arial" panose="020B0604020202020204" pitchFamily="34" charset="0"/>
              <a:buChar char="•"/>
            </a:pPr>
            <a:r>
              <a:rPr lang="en-US" dirty="0"/>
              <a:t>No mixing of UTZ certified product with non-UTZ certified product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A limited amount of mixing (representing maximum 10% of the volume of the UTZ product) may occur only as a result of unintentional mixing</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Unintentional mixing can include mixing due to exceptional circumstances:</a:t>
            </a:r>
          </a:p>
          <a:p>
            <a:r>
              <a:rPr lang="en-US" dirty="0"/>
              <a:t>	-shipment delay</a:t>
            </a:r>
          </a:p>
          <a:p>
            <a:r>
              <a:rPr lang="en-US" dirty="0"/>
              <a:t>	-no supply from a specific origin of the required  	 	quality</a:t>
            </a:r>
            <a:endParaRPr lang="nl-NL"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203" y="5721439"/>
            <a:ext cx="1519226" cy="617301"/>
          </a:xfrm>
          <a:prstGeom prst="rect">
            <a:avLst/>
          </a:prstGeom>
        </p:spPr>
      </p:pic>
    </p:spTree>
    <p:extLst>
      <p:ext uri="{BB962C8B-B14F-4D97-AF65-F5344CB8AC3E}">
        <p14:creationId xmlns:p14="http://schemas.microsoft.com/office/powerpoint/2010/main" val="244563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Mass Balance Rules </a:t>
            </a:r>
            <a:r>
              <a:rPr lang="nl-NL" dirty="0" err="1"/>
              <a:t>and</a:t>
            </a:r>
            <a:r>
              <a:rPr lang="nl-NL" dirty="0"/>
              <a:t> </a:t>
            </a:r>
            <a:r>
              <a:rPr lang="nl-NL" dirty="0" err="1"/>
              <a:t>Limitations</a:t>
            </a:r>
            <a:r>
              <a:rPr lang="nl-NL" dirty="0"/>
              <a:t> </a:t>
            </a:r>
            <a:br>
              <a:rPr lang="nl-NL" dirty="0"/>
            </a:br>
            <a:r>
              <a:rPr lang="nl-NL" dirty="0"/>
              <a:t>(CP 19) – </a:t>
            </a:r>
            <a:r>
              <a:rPr lang="nl-NL" dirty="0" err="1"/>
              <a:t>for</a:t>
            </a:r>
            <a:r>
              <a:rPr lang="nl-NL" dirty="0"/>
              <a:t> </a:t>
            </a:r>
            <a:r>
              <a:rPr lang="nl-NL" dirty="0" err="1"/>
              <a:t>cocoa</a:t>
            </a:r>
            <a:r>
              <a:rPr lang="nl-NL" dirty="0"/>
              <a:t> </a:t>
            </a:r>
            <a:r>
              <a:rPr lang="nl-NL" dirty="0" err="1"/>
              <a:t>and</a:t>
            </a:r>
            <a:r>
              <a:rPr lang="nl-NL" dirty="0"/>
              <a:t> </a:t>
            </a:r>
            <a:r>
              <a:rPr lang="nl-NL" dirty="0" err="1"/>
              <a:t>hazelnut</a:t>
            </a:r>
            <a:endParaRPr lang="nl-NL" dirty="0"/>
          </a:p>
        </p:txBody>
      </p:sp>
    </p:spTree>
    <p:extLst>
      <p:ext uri="{BB962C8B-B14F-4D97-AF65-F5344CB8AC3E}">
        <p14:creationId xmlns:p14="http://schemas.microsoft.com/office/powerpoint/2010/main" val="3553993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nl-NL" dirty="0" err="1"/>
              <a:t>Mixing</a:t>
            </a:r>
            <a:r>
              <a:rPr lang="nl-NL" dirty="0"/>
              <a:t> – </a:t>
            </a:r>
            <a:r>
              <a:rPr lang="nl-NL" dirty="0" err="1"/>
              <a:t>Cocoa</a:t>
            </a:r>
            <a:r>
              <a:rPr lang="nl-NL" dirty="0"/>
              <a:t> </a:t>
            </a:r>
          </a:p>
        </p:txBody>
      </p:sp>
      <p:sp>
        <p:nvSpPr>
          <p:cNvPr id="6" name="TextBox 5"/>
          <p:cNvSpPr txBox="1"/>
          <p:nvPr/>
        </p:nvSpPr>
        <p:spPr>
          <a:xfrm>
            <a:off x="609600" y="5109029"/>
            <a:ext cx="7126514" cy="1477328"/>
          </a:xfrm>
          <a:prstGeom prst="rect">
            <a:avLst/>
          </a:prstGeom>
          <a:noFill/>
        </p:spPr>
        <p:txBody>
          <a:bodyPr wrap="square" rtlCol="0">
            <a:spAutoFit/>
          </a:bodyPr>
          <a:lstStyle/>
          <a:p>
            <a:r>
              <a:rPr lang="nl-NL" dirty="0"/>
              <a:t>Under Mass Balance, </a:t>
            </a:r>
            <a:r>
              <a:rPr lang="nl-NL" dirty="0" err="1"/>
              <a:t>conventional</a:t>
            </a:r>
            <a:r>
              <a:rPr lang="nl-NL" dirty="0"/>
              <a:t> </a:t>
            </a:r>
            <a:r>
              <a:rPr lang="nl-NL" dirty="0" err="1"/>
              <a:t>cocoa</a:t>
            </a:r>
            <a:r>
              <a:rPr lang="nl-NL" dirty="0"/>
              <a:t> </a:t>
            </a:r>
            <a:r>
              <a:rPr lang="nl-NL" dirty="0" err="1"/>
              <a:t>can</a:t>
            </a:r>
            <a:r>
              <a:rPr lang="nl-NL" dirty="0"/>
              <a:t> </a:t>
            </a:r>
            <a:r>
              <a:rPr lang="nl-NL" dirty="0" err="1"/>
              <a:t>be</a:t>
            </a:r>
            <a:r>
              <a:rPr lang="nl-NL" dirty="0"/>
              <a:t> mixed </a:t>
            </a:r>
            <a:r>
              <a:rPr lang="nl-NL" dirty="0" err="1"/>
              <a:t>with</a:t>
            </a:r>
            <a:r>
              <a:rPr lang="nl-NL" dirty="0"/>
              <a:t> UTZ </a:t>
            </a:r>
            <a:r>
              <a:rPr lang="nl-NL" dirty="0" err="1"/>
              <a:t>cocoa</a:t>
            </a:r>
            <a:r>
              <a:rPr lang="nl-NL" dirty="0"/>
              <a:t>, as long as the volume of output = volume of input.</a:t>
            </a:r>
          </a:p>
          <a:p>
            <a:endParaRPr lang="nl-NL" dirty="0"/>
          </a:p>
          <a:p>
            <a:r>
              <a:rPr lang="nl-NL" i="1" dirty="0"/>
              <a:t>*In </a:t>
            </a:r>
            <a:r>
              <a:rPr lang="nl-NL" i="1" dirty="0" err="1"/>
              <a:t>this</a:t>
            </a:r>
            <a:r>
              <a:rPr lang="nl-NL" i="1" dirty="0"/>
              <a:t> </a:t>
            </a:r>
            <a:r>
              <a:rPr lang="nl-NL" i="1" dirty="0" err="1"/>
              <a:t>example</a:t>
            </a:r>
            <a:r>
              <a:rPr lang="nl-NL" i="1" dirty="0"/>
              <a:t>, the </a:t>
            </a:r>
            <a:r>
              <a:rPr lang="nl-NL" i="1" dirty="0" err="1"/>
              <a:t>fixed</a:t>
            </a:r>
            <a:r>
              <a:rPr lang="nl-NL" i="1" dirty="0"/>
              <a:t> </a:t>
            </a:r>
            <a:r>
              <a:rPr lang="nl-NL" i="1" dirty="0" err="1"/>
              <a:t>conversion</a:t>
            </a:r>
            <a:r>
              <a:rPr lang="nl-NL" i="1" dirty="0"/>
              <a:t> </a:t>
            </a:r>
            <a:r>
              <a:rPr lang="nl-NL" i="1" dirty="0" err="1"/>
              <a:t>rate</a:t>
            </a:r>
            <a:r>
              <a:rPr lang="nl-NL" i="1" dirty="0"/>
              <a:t> of 82% </a:t>
            </a:r>
            <a:r>
              <a:rPr lang="nl-NL" i="1" dirty="0" err="1"/>
              <a:t>from</a:t>
            </a:r>
            <a:r>
              <a:rPr lang="nl-NL" i="1" dirty="0"/>
              <a:t> </a:t>
            </a:r>
            <a:r>
              <a:rPr lang="nl-NL" i="1" dirty="0" err="1"/>
              <a:t>cocoa</a:t>
            </a:r>
            <a:r>
              <a:rPr lang="nl-NL" i="1" dirty="0"/>
              <a:t> </a:t>
            </a:r>
            <a:r>
              <a:rPr lang="nl-NL" i="1" dirty="0" err="1"/>
              <a:t>beans</a:t>
            </a:r>
            <a:r>
              <a:rPr lang="nl-NL" i="1" dirty="0"/>
              <a:t> </a:t>
            </a:r>
            <a:r>
              <a:rPr lang="nl-NL" i="1" dirty="0" err="1"/>
              <a:t>to</a:t>
            </a:r>
            <a:r>
              <a:rPr lang="nl-NL" i="1" dirty="0"/>
              <a:t>  </a:t>
            </a:r>
            <a:r>
              <a:rPr lang="nl-NL" i="1" dirty="0" err="1"/>
              <a:t>cocoa</a:t>
            </a:r>
            <a:r>
              <a:rPr lang="nl-NL" i="1" dirty="0"/>
              <a:t> liquor is taken </a:t>
            </a:r>
            <a:r>
              <a:rPr lang="nl-NL" i="1" dirty="0" err="1"/>
              <a:t>into</a:t>
            </a:r>
            <a:r>
              <a:rPr lang="nl-NL" i="1" dirty="0"/>
              <a:t> </a:t>
            </a:r>
            <a:r>
              <a:rPr lang="nl-NL" i="1" dirty="0" err="1"/>
              <a:t>consideration</a:t>
            </a:r>
            <a:endParaRPr lang="nl-NL" i="1" dirty="0"/>
          </a:p>
        </p:txBody>
      </p:sp>
      <p:sp>
        <p:nvSpPr>
          <p:cNvPr id="7" name="Rectangle 6"/>
          <p:cNvSpPr/>
          <p:nvPr/>
        </p:nvSpPr>
        <p:spPr>
          <a:xfrm>
            <a:off x="2418297" y="1872343"/>
            <a:ext cx="1268332" cy="34108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6834" y="1753004"/>
            <a:ext cx="4284668" cy="2851397"/>
          </a:xfrm>
          <a:prstGeom prst="rect">
            <a:avLst/>
          </a:prstGeom>
          <a:ln>
            <a:solidFill>
              <a:srgbClr val="225B6B"/>
            </a:solidFill>
          </a:ln>
        </p:spPr>
      </p:pic>
    </p:spTree>
    <p:extLst>
      <p:ext uri="{BB962C8B-B14F-4D97-AF65-F5344CB8AC3E}">
        <p14:creationId xmlns:p14="http://schemas.microsoft.com/office/powerpoint/2010/main" val="3864968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100% Volume </a:t>
            </a:r>
            <a:r>
              <a:rPr lang="nl-NL" dirty="0" err="1"/>
              <a:t>Coverage</a:t>
            </a:r>
            <a:endParaRPr lang="nl-NL" dirty="0"/>
          </a:p>
        </p:txBody>
      </p:sp>
      <p:sp>
        <p:nvSpPr>
          <p:cNvPr id="8" name="TextBox 7"/>
          <p:cNvSpPr txBox="1"/>
          <p:nvPr/>
        </p:nvSpPr>
        <p:spPr>
          <a:xfrm>
            <a:off x="550334" y="4938486"/>
            <a:ext cx="8073572" cy="1200329"/>
          </a:xfrm>
          <a:prstGeom prst="rect">
            <a:avLst/>
          </a:prstGeom>
          <a:noFill/>
        </p:spPr>
        <p:txBody>
          <a:bodyPr wrap="square" rtlCol="0">
            <a:spAutoFit/>
          </a:bodyPr>
          <a:lstStyle/>
          <a:p>
            <a:r>
              <a:rPr lang="en-GB" dirty="0"/>
              <a:t>A product cannot be sold as anything less than 100% UTZ MB.</a:t>
            </a:r>
          </a:p>
          <a:p>
            <a:endParaRPr lang="en-GB" dirty="0"/>
          </a:p>
          <a:p>
            <a:r>
              <a:rPr lang="en-GB" dirty="0"/>
              <a:t>One hundred percent of the volume of cocoa in a product sold as UTZ MB must be deducted from the SCA’s credit account or sold or traced from the SCA’s GIP stock.</a:t>
            </a:r>
            <a:endParaRPr lang="nl-NL" dirty="0"/>
          </a:p>
        </p:txBody>
      </p:sp>
      <p:sp>
        <p:nvSpPr>
          <p:cNvPr id="9" name="Rectangle 8"/>
          <p:cNvSpPr/>
          <p:nvPr/>
        </p:nvSpPr>
        <p:spPr>
          <a:xfrm>
            <a:off x="2945946" y="1837645"/>
            <a:ext cx="2409825" cy="2814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370" y="2116140"/>
            <a:ext cx="3020449" cy="2693914"/>
          </a:xfrm>
          <a:prstGeom prst="rect">
            <a:avLst/>
          </a:prstGeom>
          <a:ln>
            <a:solidFill>
              <a:srgbClr val="225B6B"/>
            </a:solidFill>
          </a:ln>
        </p:spPr>
      </p:pic>
      <p:sp>
        <p:nvSpPr>
          <p:cNvPr id="4" name="Rectangle 3"/>
          <p:cNvSpPr/>
          <p:nvPr/>
        </p:nvSpPr>
        <p:spPr>
          <a:xfrm>
            <a:off x="550334" y="1471323"/>
            <a:ext cx="8073572" cy="369332"/>
          </a:xfrm>
          <a:prstGeom prst="rect">
            <a:avLst/>
          </a:prstGeom>
        </p:spPr>
        <p:txBody>
          <a:bodyPr wrap="square">
            <a:spAutoFit/>
          </a:bodyPr>
          <a:lstStyle/>
          <a:p>
            <a:r>
              <a:rPr lang="en-GB" dirty="0"/>
              <a:t>100% of the cocoa content needed for a product must have been purchased as UTZ.</a:t>
            </a:r>
            <a:endParaRPr lang="nl-NL" dirty="0"/>
          </a:p>
        </p:txBody>
      </p:sp>
    </p:spTree>
    <p:extLst>
      <p:ext uri="{BB962C8B-B14F-4D97-AF65-F5344CB8AC3E}">
        <p14:creationId xmlns:p14="http://schemas.microsoft.com/office/powerpoint/2010/main" val="69450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Credit exchange</a:t>
            </a:r>
          </a:p>
        </p:txBody>
      </p:sp>
      <p:sp>
        <p:nvSpPr>
          <p:cNvPr id="8" name="TextBox 7"/>
          <p:cNvSpPr txBox="1"/>
          <p:nvPr/>
        </p:nvSpPr>
        <p:spPr>
          <a:xfrm>
            <a:off x="550333" y="5370286"/>
            <a:ext cx="8178800" cy="369332"/>
          </a:xfrm>
          <a:prstGeom prst="rect">
            <a:avLst/>
          </a:prstGeom>
          <a:noFill/>
        </p:spPr>
        <p:txBody>
          <a:bodyPr wrap="square" rtlCol="0">
            <a:spAutoFit/>
          </a:bodyPr>
          <a:lstStyle/>
          <a:p>
            <a:r>
              <a:rPr lang="nl-NL" dirty="0"/>
              <a:t>MB </a:t>
            </a:r>
            <a:r>
              <a:rPr lang="nl-NL" dirty="0" err="1"/>
              <a:t>allows</a:t>
            </a:r>
            <a:r>
              <a:rPr lang="nl-NL" dirty="0"/>
              <a:t> </a:t>
            </a:r>
            <a:r>
              <a:rPr lang="nl-NL" dirty="0" err="1"/>
              <a:t>credits</a:t>
            </a:r>
            <a:r>
              <a:rPr lang="nl-NL" dirty="0"/>
              <a:t> </a:t>
            </a:r>
            <a:r>
              <a:rPr lang="nl-NL" dirty="0" err="1"/>
              <a:t>to</a:t>
            </a:r>
            <a:r>
              <a:rPr lang="nl-NL" dirty="0"/>
              <a:t> </a:t>
            </a:r>
            <a:r>
              <a:rPr lang="nl-NL" dirty="0" err="1"/>
              <a:t>be</a:t>
            </a:r>
            <a:r>
              <a:rPr lang="nl-NL" dirty="0"/>
              <a:t> </a:t>
            </a:r>
            <a:r>
              <a:rPr lang="nl-NL" dirty="0" err="1"/>
              <a:t>exchanged</a:t>
            </a:r>
            <a:r>
              <a:rPr lang="nl-NL" dirty="0"/>
              <a:t> </a:t>
            </a:r>
            <a:r>
              <a:rPr lang="nl-NL" dirty="0" err="1"/>
              <a:t>between</a:t>
            </a:r>
            <a:r>
              <a:rPr lang="nl-NL" dirty="0"/>
              <a:t> UTZ </a:t>
            </a:r>
            <a:r>
              <a:rPr lang="nl-NL" dirty="0" err="1"/>
              <a:t>and</a:t>
            </a:r>
            <a:r>
              <a:rPr lang="nl-NL" dirty="0"/>
              <a:t> </a:t>
            </a:r>
            <a:r>
              <a:rPr lang="nl-NL" dirty="0" err="1"/>
              <a:t>conventional</a:t>
            </a:r>
            <a:r>
              <a:rPr lang="nl-NL" dirty="0"/>
              <a:t> </a:t>
            </a:r>
            <a:r>
              <a:rPr lang="nl-NL" dirty="0" err="1"/>
              <a:t>similar</a:t>
            </a:r>
            <a:r>
              <a:rPr lang="nl-NL" dirty="0"/>
              <a:t> </a:t>
            </a:r>
            <a:r>
              <a:rPr lang="nl-NL" dirty="0" err="1"/>
              <a:t>products</a:t>
            </a:r>
            <a:r>
              <a:rPr lang="nl-NL" dirty="0"/>
              <a:t>. </a:t>
            </a:r>
          </a:p>
        </p:txBody>
      </p:sp>
      <p:sp>
        <p:nvSpPr>
          <p:cNvPr id="9" name="Rectangle 8"/>
          <p:cNvSpPr/>
          <p:nvPr/>
        </p:nvSpPr>
        <p:spPr>
          <a:xfrm>
            <a:off x="2920854" y="2042432"/>
            <a:ext cx="1847089" cy="2363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0" name="Rectangle 9"/>
          <p:cNvSpPr/>
          <p:nvPr/>
        </p:nvSpPr>
        <p:spPr>
          <a:xfrm>
            <a:off x="3040743" y="2160587"/>
            <a:ext cx="224971" cy="227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Rectangle 10"/>
          <p:cNvSpPr/>
          <p:nvPr/>
        </p:nvSpPr>
        <p:spPr>
          <a:xfrm>
            <a:off x="4431546" y="2187688"/>
            <a:ext cx="224971" cy="227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2449" y="1789063"/>
            <a:ext cx="3178193" cy="3089615"/>
          </a:xfrm>
          <a:prstGeom prst="rect">
            <a:avLst/>
          </a:prstGeom>
          <a:ln>
            <a:solidFill>
              <a:srgbClr val="225B6B"/>
            </a:solidFill>
          </a:ln>
        </p:spPr>
      </p:pic>
    </p:spTree>
    <p:extLst>
      <p:ext uri="{BB962C8B-B14F-4D97-AF65-F5344CB8AC3E}">
        <p14:creationId xmlns:p14="http://schemas.microsoft.com/office/powerpoint/2010/main" val="1965297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ight Arrow 9"/>
          <p:cNvSpPr/>
          <p:nvPr/>
        </p:nvSpPr>
        <p:spPr>
          <a:xfrm>
            <a:off x="2605493" y="3385144"/>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1" name="Right Arrow 10"/>
          <p:cNvSpPr/>
          <p:nvPr/>
        </p:nvSpPr>
        <p:spPr>
          <a:xfrm rot="19663302">
            <a:off x="3928988" y="2968443"/>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12" name="Right Arrow 11"/>
          <p:cNvSpPr/>
          <p:nvPr/>
        </p:nvSpPr>
        <p:spPr>
          <a:xfrm rot="8718338">
            <a:off x="3891539" y="2656499"/>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27" name="Straight Connector 26"/>
          <p:cNvCxnSpPr/>
          <p:nvPr/>
        </p:nvCxnSpPr>
        <p:spPr>
          <a:xfrm>
            <a:off x="4061550" y="2513941"/>
            <a:ext cx="324852"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4061550" y="2513941"/>
            <a:ext cx="318838"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sp>
        <p:nvSpPr>
          <p:cNvPr id="29" name="Right Arrow 28"/>
          <p:cNvSpPr/>
          <p:nvPr/>
        </p:nvSpPr>
        <p:spPr>
          <a:xfrm rot="2068541">
            <a:off x="3921451" y="3946569"/>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30" name="Right Arrow 29"/>
          <p:cNvSpPr/>
          <p:nvPr/>
        </p:nvSpPr>
        <p:spPr>
          <a:xfrm rot="12871894">
            <a:off x="3894292" y="4364154"/>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31" name="Straight Connector 30"/>
          <p:cNvCxnSpPr/>
          <p:nvPr/>
        </p:nvCxnSpPr>
        <p:spPr>
          <a:xfrm>
            <a:off x="4063222" y="4222194"/>
            <a:ext cx="324852"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063222" y="4222194"/>
            <a:ext cx="318838"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518792" y="2179754"/>
            <a:ext cx="18047" cy="2673000"/>
          </a:xfrm>
          <a:prstGeom prst="line">
            <a:avLst/>
          </a:prstGeom>
          <a:ln w="38100">
            <a:solidFill>
              <a:srgbClr val="225B6B"/>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35762" y="3784880"/>
            <a:ext cx="883843" cy="415498"/>
          </a:xfrm>
          <a:prstGeom prst="rect">
            <a:avLst/>
          </a:prstGeom>
          <a:noFill/>
        </p:spPr>
        <p:txBody>
          <a:bodyPr wrap="square" rtlCol="0">
            <a:spAutoFit/>
          </a:bodyPr>
          <a:lstStyle/>
          <a:p>
            <a:r>
              <a:rPr lang="en-US" sz="1050" b="1" dirty="0">
                <a:solidFill>
                  <a:srgbClr val="225B6B"/>
                </a:solidFill>
                <a:latin typeface="Corbel" panose="020B0503020204020204" pitchFamily="34" charset="0"/>
              </a:rPr>
              <a:t>cocoa</a:t>
            </a:r>
            <a:r>
              <a:rPr lang="nl-NL" sz="1050" b="1" dirty="0">
                <a:solidFill>
                  <a:srgbClr val="225B6B"/>
                </a:solidFill>
                <a:latin typeface="Corbel" panose="020B0503020204020204" pitchFamily="34" charset="0"/>
              </a:rPr>
              <a:t> beans</a:t>
            </a:r>
          </a:p>
        </p:txBody>
      </p:sp>
      <p:sp>
        <p:nvSpPr>
          <p:cNvPr id="36" name="TextBox 35"/>
          <p:cNvSpPr txBox="1"/>
          <p:nvPr/>
        </p:nvSpPr>
        <p:spPr>
          <a:xfrm>
            <a:off x="1848795" y="3782821"/>
            <a:ext cx="818808" cy="253916"/>
          </a:xfrm>
          <a:prstGeom prst="rect">
            <a:avLst/>
          </a:prstGeom>
          <a:noFill/>
        </p:spPr>
        <p:txBody>
          <a:bodyPr wrap="square" rtlCol="0">
            <a:spAutoFit/>
          </a:bodyPr>
          <a:lstStyle/>
          <a:p>
            <a:r>
              <a:rPr lang="nl-NL" sz="1050" b="1" dirty="0">
                <a:solidFill>
                  <a:srgbClr val="225B6B"/>
                </a:solidFill>
                <a:latin typeface="Corbel" panose="020B0503020204020204" pitchFamily="34" charset="0"/>
              </a:rPr>
              <a:t>cocoa nibs</a:t>
            </a:r>
          </a:p>
        </p:txBody>
      </p:sp>
      <p:sp>
        <p:nvSpPr>
          <p:cNvPr id="37" name="TextBox 36"/>
          <p:cNvSpPr txBox="1"/>
          <p:nvPr/>
        </p:nvSpPr>
        <p:spPr>
          <a:xfrm>
            <a:off x="3169117" y="3782821"/>
            <a:ext cx="915059" cy="253916"/>
          </a:xfrm>
          <a:prstGeom prst="rect">
            <a:avLst/>
          </a:prstGeom>
          <a:noFill/>
        </p:spPr>
        <p:txBody>
          <a:bodyPr wrap="square" rtlCol="0">
            <a:spAutoFit/>
          </a:bodyPr>
          <a:lstStyle/>
          <a:p>
            <a:r>
              <a:rPr lang="nl-NL" sz="1050" b="1" dirty="0">
                <a:solidFill>
                  <a:srgbClr val="225B6B"/>
                </a:solidFill>
                <a:latin typeface="Corbel" panose="020B0503020204020204" pitchFamily="34" charset="0"/>
              </a:rPr>
              <a:t>cocoa liquor</a:t>
            </a:r>
          </a:p>
        </p:txBody>
      </p:sp>
      <p:sp>
        <p:nvSpPr>
          <p:cNvPr id="38" name="TextBox 37"/>
          <p:cNvSpPr txBox="1"/>
          <p:nvPr/>
        </p:nvSpPr>
        <p:spPr>
          <a:xfrm>
            <a:off x="4552005" y="2781149"/>
            <a:ext cx="909356" cy="253916"/>
          </a:xfrm>
          <a:prstGeom prst="rect">
            <a:avLst/>
          </a:prstGeom>
          <a:noFill/>
        </p:spPr>
        <p:txBody>
          <a:bodyPr wrap="square" rtlCol="0">
            <a:spAutoFit/>
          </a:bodyPr>
          <a:lstStyle/>
          <a:p>
            <a:r>
              <a:rPr lang="nl-NL" sz="1050" b="1" dirty="0">
                <a:solidFill>
                  <a:srgbClr val="225B6B"/>
                </a:solidFill>
                <a:latin typeface="Corbel" panose="020B0503020204020204" pitchFamily="34" charset="0"/>
              </a:rPr>
              <a:t>cocoa butter</a:t>
            </a:r>
          </a:p>
        </p:txBody>
      </p:sp>
      <p:sp>
        <p:nvSpPr>
          <p:cNvPr id="39" name="TextBox 38"/>
          <p:cNvSpPr txBox="1"/>
          <p:nvPr/>
        </p:nvSpPr>
        <p:spPr>
          <a:xfrm>
            <a:off x="4517247" y="4566377"/>
            <a:ext cx="949746" cy="415498"/>
          </a:xfrm>
          <a:prstGeom prst="rect">
            <a:avLst/>
          </a:prstGeom>
          <a:noFill/>
        </p:spPr>
        <p:txBody>
          <a:bodyPr wrap="square" rtlCol="0">
            <a:spAutoFit/>
          </a:bodyPr>
          <a:lstStyle/>
          <a:p>
            <a:r>
              <a:rPr lang="nl-NL" sz="1050" b="1" dirty="0">
                <a:solidFill>
                  <a:srgbClr val="225B6B"/>
                </a:solidFill>
                <a:latin typeface="Corbel" panose="020B0503020204020204" pitchFamily="34" charset="0"/>
              </a:rPr>
              <a:t>cocoa powder</a:t>
            </a:r>
          </a:p>
        </p:txBody>
      </p:sp>
      <p:sp>
        <p:nvSpPr>
          <p:cNvPr id="35" name="TextBox 34"/>
          <p:cNvSpPr txBox="1"/>
          <p:nvPr/>
        </p:nvSpPr>
        <p:spPr>
          <a:xfrm>
            <a:off x="1057702" y="1943372"/>
            <a:ext cx="3017240" cy="300082"/>
          </a:xfrm>
          <a:prstGeom prst="rect">
            <a:avLst/>
          </a:prstGeom>
          <a:noFill/>
        </p:spPr>
        <p:txBody>
          <a:bodyPr wrap="square" rtlCol="0">
            <a:spAutoFit/>
          </a:bodyPr>
          <a:lstStyle/>
          <a:p>
            <a:r>
              <a:rPr lang="nl-NL" sz="1350" b="1" dirty="0">
                <a:solidFill>
                  <a:srgbClr val="225B6B"/>
                </a:solidFill>
                <a:latin typeface="Corbel" panose="020B0503020204020204" pitchFamily="34" charset="0"/>
              </a:rPr>
              <a:t>Trade </a:t>
            </a:r>
            <a:r>
              <a:rPr lang="nl-NL" sz="1350" b="1" i="1" dirty="0">
                <a:solidFill>
                  <a:srgbClr val="225B6B"/>
                </a:solidFill>
                <a:latin typeface="Corbel" panose="020B0503020204020204" pitchFamily="34" charset="0"/>
              </a:rPr>
              <a:t>within</a:t>
            </a:r>
            <a:r>
              <a:rPr lang="nl-NL" sz="1350" b="1" dirty="0">
                <a:solidFill>
                  <a:srgbClr val="225B6B"/>
                </a:solidFill>
                <a:latin typeface="Corbel" panose="020B0503020204020204" pitchFamily="34" charset="0"/>
              </a:rPr>
              <a:t> the Good Inside Portal</a:t>
            </a:r>
          </a:p>
        </p:txBody>
      </p:sp>
      <p:sp>
        <p:nvSpPr>
          <p:cNvPr id="41" name="TextBox 40"/>
          <p:cNvSpPr txBox="1"/>
          <p:nvPr/>
        </p:nvSpPr>
        <p:spPr>
          <a:xfrm>
            <a:off x="5608089" y="1943372"/>
            <a:ext cx="2979655" cy="300082"/>
          </a:xfrm>
          <a:prstGeom prst="rect">
            <a:avLst/>
          </a:prstGeom>
          <a:noFill/>
        </p:spPr>
        <p:txBody>
          <a:bodyPr wrap="square" rtlCol="0">
            <a:spAutoFit/>
          </a:bodyPr>
          <a:lstStyle/>
          <a:p>
            <a:r>
              <a:rPr lang="nl-NL" sz="1350" b="1" dirty="0">
                <a:solidFill>
                  <a:srgbClr val="225B6B"/>
                </a:solidFill>
                <a:latin typeface="Corbel" panose="020B0503020204020204" pitchFamily="34" charset="0"/>
              </a:rPr>
              <a:t>Trade </a:t>
            </a:r>
            <a:r>
              <a:rPr lang="nl-NL" sz="1350" b="1" i="1" dirty="0">
                <a:solidFill>
                  <a:srgbClr val="225B6B"/>
                </a:solidFill>
                <a:latin typeface="Corbel" panose="020B0503020204020204" pitchFamily="34" charset="0"/>
              </a:rPr>
              <a:t>outside</a:t>
            </a:r>
            <a:r>
              <a:rPr lang="nl-NL" sz="1350" b="1" dirty="0">
                <a:solidFill>
                  <a:srgbClr val="225B6B"/>
                </a:solidFill>
                <a:latin typeface="Corbel" panose="020B0503020204020204" pitchFamily="34" charset="0"/>
              </a:rPr>
              <a:t> the Good Inside Portal</a:t>
            </a:r>
          </a:p>
        </p:txBody>
      </p:sp>
      <p:sp>
        <p:nvSpPr>
          <p:cNvPr id="51" name="TextBox 50"/>
          <p:cNvSpPr txBox="1"/>
          <p:nvPr/>
        </p:nvSpPr>
        <p:spPr>
          <a:xfrm>
            <a:off x="6462337" y="3777093"/>
            <a:ext cx="1686011" cy="253916"/>
          </a:xfrm>
          <a:prstGeom prst="rect">
            <a:avLst/>
          </a:prstGeom>
          <a:noFill/>
        </p:spPr>
        <p:txBody>
          <a:bodyPr wrap="square" rtlCol="0">
            <a:spAutoFit/>
          </a:bodyPr>
          <a:lstStyle/>
          <a:p>
            <a:r>
              <a:rPr lang="nl-NL" sz="1050" b="1" dirty="0">
                <a:solidFill>
                  <a:srgbClr val="225B6B"/>
                </a:solidFill>
                <a:latin typeface="Corbel" panose="020B0503020204020204" pitchFamily="34" charset="0"/>
              </a:rPr>
              <a:t>non-pure </a:t>
            </a:r>
            <a:r>
              <a:rPr lang="en-US" sz="1050" b="1" dirty="0">
                <a:solidFill>
                  <a:srgbClr val="225B6B"/>
                </a:solidFill>
                <a:latin typeface="Corbel" panose="020B0503020204020204" pitchFamily="34" charset="0"/>
              </a:rPr>
              <a:t>cocoa</a:t>
            </a:r>
            <a:r>
              <a:rPr lang="nl-NL" sz="1050" b="1" dirty="0">
                <a:solidFill>
                  <a:srgbClr val="225B6B"/>
                </a:solidFill>
                <a:latin typeface="Corbel" panose="020B0503020204020204" pitchFamily="34" charset="0"/>
              </a:rPr>
              <a:t> </a:t>
            </a:r>
            <a:r>
              <a:rPr lang="en-US" sz="1050" b="1" dirty="0">
                <a:solidFill>
                  <a:srgbClr val="225B6B"/>
                </a:solidFill>
                <a:latin typeface="Corbel" panose="020B0503020204020204" pitchFamily="34" charset="0"/>
              </a:rPr>
              <a:t>products</a:t>
            </a:r>
          </a:p>
        </p:txBody>
      </p:sp>
      <p:sp>
        <p:nvSpPr>
          <p:cNvPr id="53" name="Right Arrow 52"/>
          <p:cNvSpPr/>
          <p:nvPr/>
        </p:nvSpPr>
        <p:spPr>
          <a:xfrm>
            <a:off x="5735920" y="3382964"/>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7" name="Right Arrow 56"/>
          <p:cNvSpPr/>
          <p:nvPr/>
        </p:nvSpPr>
        <p:spPr>
          <a:xfrm rot="5400000">
            <a:off x="4621378" y="3488549"/>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58" name="Right Arrow 57"/>
          <p:cNvSpPr/>
          <p:nvPr/>
        </p:nvSpPr>
        <p:spPr>
          <a:xfrm rot="16200000">
            <a:off x="4627716" y="3418660"/>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59" name="Straight Connector 58"/>
          <p:cNvCxnSpPr/>
          <p:nvPr/>
        </p:nvCxnSpPr>
        <p:spPr>
          <a:xfrm>
            <a:off x="4801683" y="3272033"/>
            <a:ext cx="324852"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4801683" y="3272033"/>
            <a:ext cx="318838"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sp>
        <p:nvSpPr>
          <p:cNvPr id="40" name="Right Arrow 39"/>
          <p:cNvSpPr>
            <a:spLocks/>
          </p:cNvSpPr>
          <p:nvPr/>
        </p:nvSpPr>
        <p:spPr>
          <a:xfrm>
            <a:off x="435582" y="4865577"/>
            <a:ext cx="7962460" cy="300514"/>
          </a:xfrm>
          <a:prstGeom prst="rightArrow">
            <a:avLst/>
          </a:prstGeom>
          <a:solidFill>
            <a:srgbClr val="84B154"/>
          </a:solidFill>
          <a:ln w="6350" cap="flat" cmpd="sng" algn="ctr">
            <a:solidFill>
              <a:srgbClr val="84B154"/>
            </a:solidFill>
            <a:prstDash val="solid"/>
            <a:miter lim="800000"/>
          </a:ln>
          <a:effectLst/>
        </p:spPr>
        <p:txBody>
          <a:bodyPr rot="0" spcFirstLastPara="0" vert="horz" wrap="square" lIns="27000" tIns="27000" rIns="27000" bIns="0" numCol="1" spcCol="0" rtlCol="0" fromWordArt="0" anchor="ctr" anchorCtr="0" forceAA="0" compatLnSpc="1">
            <a:prstTxWarp prst="textNoShape">
              <a:avLst/>
            </a:prstTxWarp>
            <a:noAutofit/>
          </a:bodyPr>
          <a:lstStyle/>
          <a:p>
            <a:pPr algn="ctr">
              <a:lnSpc>
                <a:spcPct val="107000"/>
              </a:lnSpc>
              <a:spcAft>
                <a:spcPts val="600"/>
              </a:spcAft>
            </a:pPr>
            <a:r>
              <a:rPr lang="nl-NL" sz="1050" b="1" dirty="0">
                <a:solidFill>
                  <a:srgbClr val="FFFFFF"/>
                </a:solidFill>
                <a:latin typeface="Corbel" panose="020B0503020204020204" pitchFamily="34" charset="0"/>
                <a:ea typeface="Times New Roman" panose="02020603050405020304" pitchFamily="18" charset="0"/>
                <a:cs typeface="Times New Roman" panose="02020603050405020304" pitchFamily="18" charset="0"/>
              </a:rPr>
              <a:t>Conversion / Credit transfer</a:t>
            </a:r>
            <a:r>
              <a:rPr lang="nl-NL" sz="1050" b="1" u="sng" dirty="0">
                <a:solidFill>
                  <a:srgbClr val="008080"/>
                </a:solidFill>
                <a:latin typeface="Corbel" panose="020B0503020204020204" pitchFamily="34" charset="0"/>
                <a:ea typeface="Times New Roman" panose="02020603050405020304" pitchFamily="18" charset="0"/>
                <a:cs typeface="Times New Roman" panose="02020603050405020304" pitchFamily="18" charset="0"/>
              </a:rPr>
              <a:t> </a:t>
            </a:r>
            <a:r>
              <a:rPr lang="nl-NL" sz="1050" b="1" dirty="0">
                <a:solidFill>
                  <a:srgbClr val="FFFFFF"/>
                </a:solidFill>
                <a:latin typeface="Corbel" panose="020B0503020204020204" pitchFamily="34" charset="0"/>
                <a:ea typeface="Times New Roman" panose="02020603050405020304" pitchFamily="18" charset="0"/>
                <a:cs typeface="Times New Roman" panose="02020603050405020304" pitchFamily="18" charset="0"/>
              </a:rPr>
              <a:t>ALLOWED</a:t>
            </a:r>
            <a:endParaRPr lang="en-US" sz="1050" dirty="0">
              <a:latin typeface="Corbel" panose="020B0503020204020204" pitchFamily="34" charset="0"/>
              <a:ea typeface="Times New Roman" panose="02020603050405020304" pitchFamily="18" charset="0"/>
              <a:cs typeface="Times New Roman" panose="02020603050405020304" pitchFamily="18" charset="0"/>
            </a:endParaRPr>
          </a:p>
        </p:txBody>
      </p:sp>
      <p:sp>
        <p:nvSpPr>
          <p:cNvPr id="42" name="Right Arrow 41"/>
          <p:cNvSpPr>
            <a:spLocks/>
          </p:cNvSpPr>
          <p:nvPr/>
        </p:nvSpPr>
        <p:spPr>
          <a:xfrm rot="10800000">
            <a:off x="435581" y="5131394"/>
            <a:ext cx="7962459" cy="290036"/>
          </a:xfrm>
          <a:prstGeom prst="rightArrow">
            <a:avLst/>
          </a:prstGeom>
          <a:solidFill>
            <a:srgbClr val="D2310B"/>
          </a:solidFill>
          <a:ln w="6350" cap="flat" cmpd="sng" algn="ctr">
            <a:solidFill>
              <a:srgbClr val="D2310B"/>
            </a:solidFill>
            <a:prstDash val="solid"/>
            <a:miter lim="800000"/>
          </a:ln>
          <a:effectLst/>
        </p:spPr>
        <p:txBody>
          <a:bodyPr rot="0" spcFirstLastPara="0" vert="horz" wrap="square" lIns="27000" tIns="27000" rIns="27000" bIns="0" numCol="1" spcCol="0" rtlCol="0" fromWordArt="0" anchor="ctr" anchorCtr="0" forceAA="0" upright="1" compatLnSpc="1">
            <a:prstTxWarp prst="textNoShape">
              <a:avLst/>
            </a:prstTxWarp>
            <a:noAutofit/>
          </a:bodyPr>
          <a:lstStyle/>
          <a:p>
            <a:pPr algn="ctr">
              <a:lnSpc>
                <a:spcPct val="107000"/>
              </a:lnSpc>
              <a:spcAft>
                <a:spcPts val="600"/>
              </a:spcAft>
            </a:pPr>
            <a:r>
              <a:rPr lang="en-US" sz="1050" b="1" dirty="0">
                <a:solidFill>
                  <a:srgbClr val="FFFFFF"/>
                </a:solidFill>
                <a:latin typeface="Corbel" panose="020B0503020204020204" pitchFamily="34" charset="0"/>
                <a:ea typeface="Times New Roman" panose="02020603050405020304" pitchFamily="18" charset="0"/>
                <a:cs typeface="Times New Roman" panose="02020603050405020304" pitchFamily="18" charset="0"/>
              </a:rPr>
              <a:t>Conversion / Credit transfer NOT</a:t>
            </a:r>
            <a:r>
              <a:rPr lang="en-US" sz="1050" b="1" u="sng" dirty="0">
                <a:solidFill>
                  <a:srgbClr val="008080"/>
                </a:solidFill>
                <a:latin typeface="Corbel" panose="020B0503020204020204" pitchFamily="34" charset="0"/>
                <a:ea typeface="Times New Roman" panose="02020603050405020304" pitchFamily="18" charset="0"/>
                <a:cs typeface="Times New Roman" panose="02020603050405020304" pitchFamily="18" charset="0"/>
              </a:rPr>
              <a:t> </a:t>
            </a:r>
            <a:r>
              <a:rPr lang="en-US" sz="1050" b="1" dirty="0">
                <a:solidFill>
                  <a:srgbClr val="FFFFFF"/>
                </a:solidFill>
                <a:latin typeface="Corbel" panose="020B0503020204020204" pitchFamily="34" charset="0"/>
                <a:ea typeface="Times New Roman" panose="02020603050405020304" pitchFamily="18" charset="0"/>
                <a:cs typeface="Times New Roman" panose="02020603050405020304" pitchFamily="18" charset="0"/>
              </a:rPr>
              <a:t>ALLOWED (After July 1</a:t>
            </a:r>
            <a:r>
              <a:rPr lang="en-US" sz="1050" b="1" baseline="30000" dirty="0">
                <a:solidFill>
                  <a:srgbClr val="FFFFFF"/>
                </a:solidFill>
                <a:latin typeface="Corbel" panose="020B0503020204020204" pitchFamily="34" charset="0"/>
                <a:ea typeface="Times New Roman" panose="02020603050405020304" pitchFamily="18" charset="0"/>
                <a:cs typeface="Times New Roman" panose="02020603050405020304" pitchFamily="18" charset="0"/>
              </a:rPr>
              <a:t>st</a:t>
            </a:r>
            <a:r>
              <a:rPr lang="en-US" sz="1050" b="1" dirty="0">
                <a:solidFill>
                  <a:srgbClr val="FFFFFF"/>
                </a:solidFill>
                <a:latin typeface="Corbel" panose="020B0503020204020204" pitchFamily="34" charset="0"/>
                <a:ea typeface="Times New Roman" panose="02020603050405020304" pitchFamily="18" charset="0"/>
                <a:cs typeface="Times New Roman" panose="02020603050405020304" pitchFamily="18" charset="0"/>
              </a:rPr>
              <a:t> 2016)</a:t>
            </a:r>
            <a:endParaRPr lang="en-US" sz="1050" dirty="0">
              <a:latin typeface="Corbel" panose="020B0503020204020204" pitchFamily="34" charset="0"/>
              <a:ea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031" y="3142516"/>
            <a:ext cx="593540" cy="60797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1094" y="3075105"/>
            <a:ext cx="314852" cy="7560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7098" y="3142988"/>
            <a:ext cx="593079" cy="607500"/>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758" y="2284429"/>
            <a:ext cx="727433" cy="540000"/>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1301" y="3987364"/>
            <a:ext cx="438990" cy="621000"/>
          </a:xfrm>
          <a:prstGeom prst="rect">
            <a:avLst/>
          </a:prstGeom>
        </p:spPr>
      </p:pic>
      <p:pic>
        <p:nvPicPr>
          <p:cNvPr id="17" name="Picture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58964" y="3142516"/>
            <a:ext cx="1138428" cy="619506"/>
          </a:xfrm>
          <a:prstGeom prst="rect">
            <a:avLst/>
          </a:prstGeom>
        </p:spPr>
      </p:pic>
      <p:sp>
        <p:nvSpPr>
          <p:cNvPr id="43" name="Right Arrow 42"/>
          <p:cNvSpPr/>
          <p:nvPr/>
        </p:nvSpPr>
        <p:spPr>
          <a:xfrm>
            <a:off x="1130798" y="3385144"/>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sp>
        <p:nvSpPr>
          <p:cNvPr id="44" name="Right Arrow 43"/>
          <p:cNvSpPr/>
          <p:nvPr/>
        </p:nvSpPr>
        <p:spPr>
          <a:xfrm rot="10800000">
            <a:off x="2605493" y="3615097"/>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45" name="Straight Connector 44"/>
          <p:cNvCxnSpPr/>
          <p:nvPr/>
        </p:nvCxnSpPr>
        <p:spPr>
          <a:xfrm>
            <a:off x="2830754" y="3505678"/>
            <a:ext cx="324852"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825535" y="3505678"/>
            <a:ext cx="318838"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sp>
        <p:nvSpPr>
          <p:cNvPr id="69" name="Right Arrow 68"/>
          <p:cNvSpPr/>
          <p:nvPr/>
        </p:nvSpPr>
        <p:spPr>
          <a:xfrm rot="10800000">
            <a:off x="5735920" y="3633321"/>
            <a:ext cx="675000" cy="122714"/>
          </a:xfrm>
          <a:prstGeom prst="rightArrow">
            <a:avLst/>
          </a:prstGeom>
          <a:solidFill>
            <a:srgbClr val="225B6B"/>
          </a:solidFill>
          <a:ln>
            <a:solidFill>
              <a:srgbClr val="225B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350" dirty="0"/>
          </a:p>
        </p:txBody>
      </p:sp>
      <p:cxnSp>
        <p:nvCxnSpPr>
          <p:cNvPr id="70" name="Straight Connector 69"/>
          <p:cNvCxnSpPr/>
          <p:nvPr/>
        </p:nvCxnSpPr>
        <p:spPr>
          <a:xfrm>
            <a:off x="5933775" y="3516254"/>
            <a:ext cx="324852"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5933775" y="3516254"/>
            <a:ext cx="318838" cy="378000"/>
          </a:xfrm>
          <a:prstGeom prst="line">
            <a:avLst/>
          </a:prstGeom>
          <a:ln w="38100">
            <a:solidFill>
              <a:srgbClr val="D2310B"/>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8795" y="379412"/>
            <a:ext cx="4737888" cy="523220"/>
          </a:xfrm>
          <a:prstGeom prst="rect">
            <a:avLst/>
          </a:prstGeom>
          <a:noFill/>
        </p:spPr>
        <p:txBody>
          <a:bodyPr wrap="square" rtlCol="0">
            <a:spAutoFit/>
          </a:bodyPr>
          <a:lstStyle/>
          <a:p>
            <a:r>
              <a:rPr lang="nl-NL" sz="2800" b="1" dirty="0"/>
              <a:t>Credit exchange</a:t>
            </a:r>
          </a:p>
        </p:txBody>
      </p:sp>
    </p:spTree>
    <p:extLst>
      <p:ext uri="{BB962C8B-B14F-4D97-AF65-F5344CB8AC3E}">
        <p14:creationId xmlns:p14="http://schemas.microsoft.com/office/powerpoint/2010/main" val="1936341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11" name="Rectangle 2"/>
          <p:cNvSpPr txBox="1">
            <a:spLocks noChangeArrowheads="1"/>
          </p:cNvSpPr>
          <p:nvPr/>
        </p:nvSpPr>
        <p:spPr bwMode="auto">
          <a:xfrm>
            <a:off x="179512" y="317753"/>
            <a:ext cx="8686801" cy="1143000"/>
          </a:xfrm>
          <a:prstGeom prst="rect">
            <a:avLst/>
          </a:prstGeom>
          <a:noFill/>
          <a:ln w="9525">
            <a:noFill/>
            <a:miter lim="800000"/>
            <a:headEnd/>
            <a:tailEnd/>
          </a:ln>
        </p:spPr>
        <p:txBody>
          <a:bodyPr anchor="ctr"/>
          <a:lstStyle/>
          <a:p>
            <a:r>
              <a:rPr lang="en-US" sz="3600" b="1" dirty="0">
                <a:solidFill>
                  <a:srgbClr val="8E002B"/>
                </a:solidFill>
                <a:latin typeface="Corbel" panose="020B0503020204020204" pitchFamily="34" charset="0"/>
                <a:ea typeface="+mj-ea"/>
                <a:cs typeface="+mj-cs"/>
              </a:rPr>
              <a:t>Traceability along the Supply Chain </a:t>
            </a:r>
            <a:endParaRPr lang="nl-NL" sz="3600" b="1" dirty="0">
              <a:solidFill>
                <a:srgbClr val="8E002B"/>
              </a:solidFill>
              <a:latin typeface="Corbel" panose="020B0503020204020204" pitchFamily="34" charset="0"/>
              <a:ea typeface="+mj-ea"/>
              <a:cs typeface="+mj-cs"/>
            </a:endParaRPr>
          </a:p>
        </p:txBody>
      </p:sp>
      <p:pic>
        <p:nvPicPr>
          <p:cNvPr id="8" name="Picture 7" descr="Tracebility - Poduction ic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796" y="2082800"/>
            <a:ext cx="1088136" cy="688848"/>
          </a:xfrm>
          <a:prstGeom prst="rect">
            <a:avLst/>
          </a:prstGeom>
        </p:spPr>
      </p:pic>
      <p:pic>
        <p:nvPicPr>
          <p:cNvPr id="10" name="Picture 9" descr="Tracebility - Transport ico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39236" y="2133092"/>
            <a:ext cx="1252728" cy="509016"/>
          </a:xfrm>
          <a:prstGeom prst="rect">
            <a:avLst/>
          </a:prstGeom>
        </p:spPr>
      </p:pic>
      <p:pic>
        <p:nvPicPr>
          <p:cNvPr id="12" name="Picture 11" descr="Tracebility - Warehouse ico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6424" y="2005076"/>
            <a:ext cx="798576" cy="637032"/>
          </a:xfrm>
          <a:prstGeom prst="rect">
            <a:avLst/>
          </a:prstGeom>
        </p:spPr>
      </p:pic>
      <p:pic>
        <p:nvPicPr>
          <p:cNvPr id="13" name="Picture 12" descr="Tracebility - Poduction ic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83732" y="2005076"/>
            <a:ext cx="1088136" cy="688848"/>
          </a:xfrm>
          <a:prstGeom prst="rect">
            <a:avLst/>
          </a:prstGeom>
        </p:spPr>
      </p:pic>
      <p:pic>
        <p:nvPicPr>
          <p:cNvPr id="2" name="Picture 1" descr="crops.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7043" y="1727201"/>
            <a:ext cx="1326357" cy="1380356"/>
          </a:xfrm>
          <a:prstGeom prst="rect">
            <a:avLst/>
          </a:prstGeom>
        </p:spPr>
      </p:pic>
      <p:pic>
        <p:nvPicPr>
          <p:cNvPr id="3" name="Picture 2" descr="Tracebility - EndProduct icon.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17308" y="1906016"/>
            <a:ext cx="862584" cy="865632"/>
          </a:xfrm>
          <a:prstGeom prst="rect">
            <a:avLst/>
          </a:prstGeom>
        </p:spPr>
      </p:pic>
      <p:pic>
        <p:nvPicPr>
          <p:cNvPr id="5" name="Picture 4" descr="UTZ logo.g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2849" y="2533126"/>
            <a:ext cx="477043" cy="477043"/>
          </a:xfrm>
          <a:prstGeom prst="rect">
            <a:avLst/>
          </a:prstGeom>
        </p:spPr>
      </p:pic>
      <p:pic>
        <p:nvPicPr>
          <p:cNvPr id="11" name="Picture 10" descr="CoC icon.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0567" y="3556000"/>
            <a:ext cx="792000" cy="1120780"/>
          </a:xfrm>
          <a:prstGeom prst="rect">
            <a:avLst/>
          </a:prstGeom>
        </p:spPr>
      </p:pic>
      <p:cxnSp>
        <p:nvCxnSpPr>
          <p:cNvPr id="14" name="Straight Connector 13"/>
          <p:cNvCxnSpPr/>
          <p:nvPr/>
        </p:nvCxnSpPr>
        <p:spPr>
          <a:xfrm>
            <a:off x="477043" y="3283857"/>
            <a:ext cx="1464243"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5" name="Picture 14" descr="ChoC icon.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916424" y="3556000"/>
            <a:ext cx="814629" cy="1152000"/>
          </a:xfrm>
          <a:prstGeom prst="rect">
            <a:avLst/>
          </a:prstGeom>
        </p:spPr>
      </p:pic>
      <p:cxnSp>
        <p:nvCxnSpPr>
          <p:cNvPr id="16" name="Straight Connector 15"/>
          <p:cNvCxnSpPr/>
          <p:nvPr/>
        </p:nvCxnSpPr>
        <p:spPr>
          <a:xfrm>
            <a:off x="2093686" y="3283857"/>
            <a:ext cx="618620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7" name="Picture 16" descr="GIP Logo.g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25924" y="5088101"/>
            <a:ext cx="2560865" cy="485801"/>
          </a:xfrm>
          <a:prstGeom prst="rect">
            <a:avLst/>
          </a:prstGeom>
        </p:spPr>
      </p:pic>
      <p:cxnSp>
        <p:nvCxnSpPr>
          <p:cNvPr id="18" name="Straight Connector 17"/>
          <p:cNvCxnSpPr/>
          <p:nvPr/>
        </p:nvCxnSpPr>
        <p:spPr>
          <a:xfrm>
            <a:off x="477043" y="4978400"/>
            <a:ext cx="780284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77043" y="6092371"/>
            <a:ext cx="7802849"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4" name="Picture 3" descr="Protocol Icon.jpg"/>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86171" y="5442857"/>
            <a:ext cx="815030" cy="1152000"/>
          </a:xfrm>
          <a:prstGeom prst="rect">
            <a:avLst/>
          </a:prstGeom>
        </p:spPr>
      </p:pic>
      <p:sp>
        <p:nvSpPr>
          <p:cNvPr id="20" name="TextBox 19"/>
          <p:cNvSpPr txBox="1"/>
          <p:nvPr/>
        </p:nvSpPr>
        <p:spPr>
          <a:xfrm>
            <a:off x="1576437" y="4453790"/>
            <a:ext cx="1323119" cy="523220"/>
          </a:xfrm>
          <a:prstGeom prst="rect">
            <a:avLst/>
          </a:prstGeom>
          <a:noFill/>
        </p:spPr>
        <p:txBody>
          <a:bodyPr wrap="square" rtlCol="0">
            <a:spAutoFit/>
          </a:bodyPr>
          <a:lstStyle/>
          <a:p>
            <a:r>
              <a:rPr lang="en-US" sz="2800" b="1" dirty="0">
                <a:latin typeface="Corbel" panose="020B0503020204020204" pitchFamily="34" charset="0"/>
              </a:rPr>
              <a:t>Code</a:t>
            </a:r>
          </a:p>
        </p:txBody>
      </p:sp>
      <p:sp>
        <p:nvSpPr>
          <p:cNvPr id="21" name="TextBox 20"/>
          <p:cNvSpPr txBox="1"/>
          <p:nvPr/>
        </p:nvSpPr>
        <p:spPr>
          <a:xfrm>
            <a:off x="5969582" y="4473500"/>
            <a:ext cx="1004151" cy="523220"/>
          </a:xfrm>
          <a:prstGeom prst="rect">
            <a:avLst/>
          </a:prstGeom>
          <a:noFill/>
        </p:spPr>
        <p:txBody>
          <a:bodyPr wrap="none" rtlCol="0">
            <a:spAutoFit/>
          </a:bodyPr>
          <a:lstStyle/>
          <a:p>
            <a:r>
              <a:rPr lang="en-US" sz="2800" b="1" dirty="0">
                <a:latin typeface="Corbel" panose="020B0503020204020204" pitchFamily="34" charset="0"/>
              </a:rPr>
              <a:t>ChoC</a:t>
            </a:r>
          </a:p>
        </p:txBody>
      </p:sp>
      <p:sp>
        <p:nvSpPr>
          <p:cNvPr id="22" name="TextBox 21"/>
          <p:cNvSpPr txBox="1"/>
          <p:nvPr/>
        </p:nvSpPr>
        <p:spPr>
          <a:xfrm>
            <a:off x="2501201" y="6203463"/>
            <a:ext cx="1507519" cy="523220"/>
          </a:xfrm>
          <a:prstGeom prst="rect">
            <a:avLst/>
          </a:prstGeom>
          <a:noFill/>
        </p:spPr>
        <p:txBody>
          <a:bodyPr wrap="none" rtlCol="0">
            <a:spAutoFit/>
          </a:bodyPr>
          <a:lstStyle/>
          <a:p>
            <a:r>
              <a:rPr lang="en-US" sz="2800" b="1" dirty="0">
                <a:latin typeface="Corbel" panose="020B0503020204020204" pitchFamily="34" charset="0"/>
              </a:rPr>
              <a:t>Protocol</a:t>
            </a:r>
          </a:p>
        </p:txBody>
      </p:sp>
      <p:sp>
        <p:nvSpPr>
          <p:cNvPr id="6" name="Rectangle 5"/>
          <p:cNvSpPr/>
          <p:nvPr/>
        </p:nvSpPr>
        <p:spPr>
          <a:xfrm>
            <a:off x="4783110" y="3365606"/>
            <a:ext cx="1053158" cy="1549400"/>
          </a:xfrm>
          <a:prstGeom prst="rect">
            <a:avLst/>
          </a:prstGeom>
          <a:noFill/>
          <a:ln w="76200">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b="1">
              <a:ln w="22225">
                <a:solidFill>
                  <a:schemeClr val="accent2"/>
                </a:solidFill>
                <a:prstDash val="solid"/>
              </a:ln>
              <a:solidFill>
                <a:schemeClr val="accent2">
                  <a:lumMod val="40000"/>
                  <a:lumOff val="60000"/>
                </a:schemeClr>
              </a:solidFill>
            </a:endParaRPr>
          </a:p>
        </p:txBody>
      </p:sp>
      <p:pic>
        <p:nvPicPr>
          <p:cNvPr id="23" name="Picture 4" descr="https://portal-acc.utz.org/UTZBaseTheme/img/MultiTrace_def.png?2179">
            <a:extLst>
              <a:ext uri="{FF2B5EF4-FFF2-40B4-BE49-F238E27FC236}">
                <a16:creationId xmlns:a16="http://schemas.microsoft.com/office/drawing/2014/main" id="{6C454FC2-4FBF-4780-9908-361B0363CB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78467" y="5617677"/>
            <a:ext cx="1099541" cy="29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2867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Credit exchange</a:t>
            </a:r>
          </a:p>
        </p:txBody>
      </p:sp>
      <p:sp>
        <p:nvSpPr>
          <p:cNvPr id="8" name="TextBox 7"/>
          <p:cNvSpPr txBox="1"/>
          <p:nvPr/>
        </p:nvSpPr>
        <p:spPr>
          <a:xfrm>
            <a:off x="304799" y="5353050"/>
            <a:ext cx="8638903" cy="923330"/>
          </a:xfrm>
          <a:prstGeom prst="rect">
            <a:avLst/>
          </a:prstGeom>
          <a:noFill/>
        </p:spPr>
        <p:txBody>
          <a:bodyPr wrap="square" rtlCol="0">
            <a:spAutoFit/>
          </a:bodyPr>
          <a:lstStyle/>
          <a:p>
            <a:r>
              <a:rPr lang="nl-NL" dirty="0"/>
              <a:t>Credit exchange is </a:t>
            </a:r>
            <a:r>
              <a:rPr lang="nl-NL" dirty="0" err="1"/>
              <a:t>only</a:t>
            </a:r>
            <a:r>
              <a:rPr lang="nl-NL" dirty="0"/>
              <a:t> </a:t>
            </a:r>
            <a:r>
              <a:rPr lang="nl-NL" dirty="0" err="1"/>
              <a:t>be</a:t>
            </a:r>
            <a:r>
              <a:rPr lang="nl-NL" dirty="0"/>
              <a:t> </a:t>
            </a:r>
            <a:r>
              <a:rPr lang="nl-NL" dirty="0" err="1"/>
              <a:t>possible</a:t>
            </a:r>
            <a:r>
              <a:rPr lang="nl-NL" dirty="0"/>
              <a:t> </a:t>
            </a:r>
            <a:r>
              <a:rPr lang="nl-NL" dirty="0" err="1"/>
              <a:t>from</a:t>
            </a:r>
            <a:r>
              <a:rPr lang="nl-NL" dirty="0"/>
              <a:t> liquor </a:t>
            </a:r>
            <a:r>
              <a:rPr lang="nl-NL" dirty="0" err="1"/>
              <a:t>to</a:t>
            </a:r>
            <a:r>
              <a:rPr lang="nl-NL" dirty="0"/>
              <a:t> </a:t>
            </a:r>
            <a:r>
              <a:rPr lang="nl-NL" dirty="0" err="1"/>
              <a:t>butter</a:t>
            </a:r>
            <a:r>
              <a:rPr lang="nl-NL" dirty="0"/>
              <a:t> or liquor </a:t>
            </a:r>
            <a:r>
              <a:rPr lang="nl-NL" dirty="0" err="1"/>
              <a:t>to</a:t>
            </a:r>
            <a:r>
              <a:rPr lang="nl-NL" dirty="0"/>
              <a:t> </a:t>
            </a:r>
            <a:r>
              <a:rPr lang="nl-NL" dirty="0" err="1"/>
              <a:t>powder</a:t>
            </a:r>
            <a:r>
              <a:rPr lang="nl-NL" dirty="0"/>
              <a:t>, but </a:t>
            </a:r>
            <a:r>
              <a:rPr lang="nl-NL" dirty="0" err="1"/>
              <a:t>not</a:t>
            </a:r>
            <a:r>
              <a:rPr lang="nl-NL" dirty="0"/>
              <a:t> in </a:t>
            </a:r>
            <a:r>
              <a:rPr lang="nl-NL" dirty="0" err="1"/>
              <a:t>any</a:t>
            </a:r>
            <a:r>
              <a:rPr lang="nl-NL" dirty="0"/>
              <a:t> </a:t>
            </a:r>
            <a:r>
              <a:rPr lang="nl-NL" dirty="0" err="1"/>
              <a:t>other</a:t>
            </a:r>
            <a:r>
              <a:rPr lang="nl-NL" dirty="0"/>
              <a:t> </a:t>
            </a:r>
            <a:r>
              <a:rPr lang="nl-NL" dirty="0" err="1"/>
              <a:t>direction</a:t>
            </a:r>
            <a:r>
              <a:rPr lang="nl-NL" dirty="0"/>
              <a:t>. The </a:t>
            </a:r>
            <a:r>
              <a:rPr lang="nl-NL" dirty="0" err="1"/>
              <a:t>conversion</a:t>
            </a:r>
            <a:r>
              <a:rPr lang="nl-NL" dirty="0"/>
              <a:t> ratio of 1:0.5:0.5 </a:t>
            </a:r>
            <a:r>
              <a:rPr lang="nl-NL" dirty="0" err="1"/>
              <a:t>between</a:t>
            </a:r>
            <a:r>
              <a:rPr lang="nl-NL" dirty="0"/>
              <a:t> liquor </a:t>
            </a:r>
            <a:r>
              <a:rPr lang="nl-NL" dirty="0" err="1"/>
              <a:t>to</a:t>
            </a:r>
            <a:r>
              <a:rPr lang="nl-NL" dirty="0"/>
              <a:t> </a:t>
            </a:r>
            <a:r>
              <a:rPr lang="nl-NL" dirty="0" err="1"/>
              <a:t>butter</a:t>
            </a:r>
            <a:r>
              <a:rPr lang="nl-NL" dirty="0"/>
              <a:t> </a:t>
            </a:r>
            <a:r>
              <a:rPr lang="nl-NL" dirty="0" err="1"/>
              <a:t>and</a:t>
            </a:r>
            <a:r>
              <a:rPr lang="nl-NL" dirty="0"/>
              <a:t> </a:t>
            </a:r>
            <a:r>
              <a:rPr lang="nl-NL" dirty="0" err="1"/>
              <a:t>powder</a:t>
            </a:r>
            <a:r>
              <a:rPr lang="nl-NL" dirty="0"/>
              <a:t> is </a:t>
            </a:r>
            <a:r>
              <a:rPr lang="nl-NL" dirty="0" err="1"/>
              <a:t>to</a:t>
            </a:r>
            <a:r>
              <a:rPr lang="nl-NL" dirty="0"/>
              <a:t> </a:t>
            </a:r>
            <a:r>
              <a:rPr lang="nl-NL" dirty="0" err="1"/>
              <a:t>be</a:t>
            </a:r>
            <a:r>
              <a:rPr lang="nl-NL" dirty="0"/>
              <a:t> </a:t>
            </a:r>
            <a:r>
              <a:rPr lang="nl-NL" dirty="0" err="1"/>
              <a:t>maintained</a:t>
            </a:r>
            <a:r>
              <a:rPr lang="nl-NL" dirty="0"/>
              <a:t>, </a:t>
            </a:r>
            <a:r>
              <a:rPr lang="nl-NL" dirty="0" err="1"/>
              <a:t>always</a:t>
            </a:r>
            <a:r>
              <a:rPr lang="nl-NL" dirty="0"/>
              <a:t>.</a:t>
            </a:r>
          </a:p>
        </p:txBody>
      </p:sp>
      <p:sp>
        <p:nvSpPr>
          <p:cNvPr id="6" name="Rectangle 5"/>
          <p:cNvSpPr/>
          <p:nvPr/>
        </p:nvSpPr>
        <p:spPr>
          <a:xfrm>
            <a:off x="4913086" y="2206171"/>
            <a:ext cx="1814285" cy="2322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12" name="Picture 11">
            <a:extLst>
              <a:ext uri="{FF2B5EF4-FFF2-40B4-BE49-F238E27FC236}">
                <a16:creationId xmlns:a16="http://schemas.microsoft.com/office/drawing/2014/main" id="{DDB0D8BF-27C6-4F91-B779-01480A26FA8C}"/>
              </a:ext>
            </a:extLst>
          </p:cNvPr>
          <p:cNvPicPr>
            <a:picLocks noChangeAspect="1"/>
          </p:cNvPicPr>
          <p:nvPr/>
        </p:nvPicPr>
        <p:blipFill>
          <a:blip r:embed="rId3"/>
          <a:stretch>
            <a:fillRect/>
          </a:stretch>
        </p:blipFill>
        <p:spPr>
          <a:xfrm>
            <a:off x="2254104" y="1635529"/>
            <a:ext cx="4473267" cy="3193482"/>
          </a:xfrm>
          <a:prstGeom prst="rect">
            <a:avLst/>
          </a:prstGeom>
        </p:spPr>
      </p:pic>
    </p:spTree>
    <p:extLst>
      <p:ext uri="{BB962C8B-B14F-4D97-AF65-F5344CB8AC3E}">
        <p14:creationId xmlns:p14="http://schemas.microsoft.com/office/powerpoint/2010/main" val="70007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nl-NL" dirty="0"/>
              <a:t>Credit exchange II</a:t>
            </a:r>
          </a:p>
        </p:txBody>
      </p:sp>
      <p:sp>
        <p:nvSpPr>
          <p:cNvPr id="10" name="Rectangle 9"/>
          <p:cNvSpPr/>
          <p:nvPr/>
        </p:nvSpPr>
        <p:spPr>
          <a:xfrm>
            <a:off x="1079500" y="2215244"/>
            <a:ext cx="1771650" cy="3063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11" name="TextBox 10"/>
          <p:cNvSpPr txBox="1"/>
          <p:nvPr/>
        </p:nvSpPr>
        <p:spPr>
          <a:xfrm>
            <a:off x="864824" y="5491527"/>
            <a:ext cx="7454900" cy="1107996"/>
          </a:xfrm>
          <a:prstGeom prst="rect">
            <a:avLst/>
          </a:prstGeom>
          <a:noFill/>
        </p:spPr>
        <p:txBody>
          <a:bodyPr wrap="square" rtlCol="0">
            <a:spAutoFit/>
          </a:bodyPr>
          <a:lstStyle/>
          <a:p>
            <a:endParaRPr lang="en-GB" sz="1600" dirty="0"/>
          </a:p>
          <a:p>
            <a:r>
              <a:rPr lang="en-GB" sz="1600" dirty="0"/>
              <a:t>Credit exchange is not allowed for: </a:t>
            </a:r>
          </a:p>
          <a:p>
            <a:endParaRPr lang="en-GB" sz="1600" dirty="0"/>
          </a:p>
          <a:p>
            <a:r>
              <a:rPr lang="en-GB" dirty="0">
                <a:solidFill>
                  <a:schemeClr val="tx2">
                    <a:lumMod val="75000"/>
                  </a:schemeClr>
                </a:solidFill>
              </a:rPr>
              <a:t>UTZ non-pure cocoa products              conventional pure cocoa products</a:t>
            </a:r>
            <a:endParaRPr lang="nl-NL" dirty="0">
              <a:solidFill>
                <a:schemeClr val="tx2">
                  <a:lumMod val="75000"/>
                </a:schemeClr>
              </a:solidFill>
            </a:endParaRPr>
          </a:p>
        </p:txBody>
      </p:sp>
      <p:cxnSp>
        <p:nvCxnSpPr>
          <p:cNvPr id="13" name="Straight Arrow Connector 12"/>
          <p:cNvCxnSpPr/>
          <p:nvPr/>
        </p:nvCxnSpPr>
        <p:spPr>
          <a:xfrm>
            <a:off x="3487737" y="5475735"/>
            <a:ext cx="381000"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951287" y="6420466"/>
            <a:ext cx="381000" cy="6350"/>
          </a:xfrm>
          <a:prstGeom prst="straightConnector1">
            <a:avLst/>
          </a:prstGeom>
          <a:ln>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061368" y="6337916"/>
            <a:ext cx="171450" cy="177800"/>
          </a:xfrm>
          <a:prstGeom prst="line">
            <a:avLst/>
          </a:prstGeom>
          <a:effectLst/>
        </p:spPr>
        <p:style>
          <a:lnRef idx="2">
            <a:schemeClr val="accent3"/>
          </a:lnRef>
          <a:fillRef idx="0">
            <a:schemeClr val="accent3"/>
          </a:fillRef>
          <a:effectRef idx="1">
            <a:schemeClr val="accent3"/>
          </a:effectRef>
          <a:fontRef idx="minor">
            <a:schemeClr val="tx1"/>
          </a:fontRef>
        </p:style>
      </p:cxnSp>
      <p:cxnSp>
        <p:nvCxnSpPr>
          <p:cNvPr id="24" name="Straight Connector 23"/>
          <p:cNvCxnSpPr/>
          <p:nvPr/>
        </p:nvCxnSpPr>
        <p:spPr>
          <a:xfrm flipH="1">
            <a:off x="4078287" y="6340165"/>
            <a:ext cx="171450" cy="177800"/>
          </a:xfrm>
          <a:prstGeom prst="line">
            <a:avLst/>
          </a:prstGeom>
          <a:effectLst/>
        </p:spPr>
        <p:style>
          <a:lnRef idx="2">
            <a:schemeClr val="accent3"/>
          </a:lnRef>
          <a:fillRef idx="0">
            <a:schemeClr val="accent3"/>
          </a:fillRef>
          <a:effectRef idx="1">
            <a:schemeClr val="accent3"/>
          </a:effectRef>
          <a:fontRef idx="minor">
            <a:schemeClr val="tx1"/>
          </a:fontRef>
        </p:style>
      </p:cxnSp>
      <p:sp>
        <p:nvSpPr>
          <p:cNvPr id="2" name="TextBox 1"/>
          <p:cNvSpPr txBox="1"/>
          <p:nvPr/>
        </p:nvSpPr>
        <p:spPr>
          <a:xfrm>
            <a:off x="160867" y="2483119"/>
            <a:ext cx="1423005" cy="646331"/>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nl-NL" dirty="0" err="1"/>
              <a:t>After</a:t>
            </a:r>
            <a:r>
              <a:rPr lang="nl-NL" dirty="0"/>
              <a:t> </a:t>
            </a:r>
            <a:r>
              <a:rPr lang="nl-NL" dirty="0" err="1"/>
              <a:t>July</a:t>
            </a:r>
            <a:r>
              <a:rPr lang="nl-NL" dirty="0"/>
              <a:t> 1st </a:t>
            </a:r>
          </a:p>
          <a:p>
            <a:pPr algn="ctr"/>
            <a:r>
              <a:rPr lang="nl-NL" dirty="0"/>
              <a:t>2016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270069"/>
            <a:ext cx="6788150" cy="3157585"/>
          </a:xfrm>
          <a:prstGeom prst="rect">
            <a:avLst/>
          </a:prstGeom>
          <a:ln>
            <a:solidFill>
              <a:srgbClr val="225B6B"/>
            </a:solidFill>
          </a:ln>
        </p:spPr>
      </p:pic>
      <p:sp>
        <p:nvSpPr>
          <p:cNvPr id="6" name="TextBox 5"/>
          <p:cNvSpPr txBox="1"/>
          <p:nvPr/>
        </p:nvSpPr>
        <p:spPr>
          <a:xfrm>
            <a:off x="864824" y="4530773"/>
            <a:ext cx="7272867" cy="1138773"/>
          </a:xfrm>
          <a:prstGeom prst="rect">
            <a:avLst/>
          </a:prstGeom>
          <a:noFill/>
        </p:spPr>
        <p:txBody>
          <a:bodyPr wrap="square" rtlCol="0">
            <a:spAutoFit/>
          </a:bodyPr>
          <a:lstStyle/>
          <a:p>
            <a:r>
              <a:rPr lang="en-GB" sz="1600" dirty="0"/>
              <a:t>Currently MB permits exchange of credits between or from: </a:t>
            </a:r>
          </a:p>
          <a:p>
            <a:endParaRPr lang="en-GB" sz="1600" dirty="0">
              <a:solidFill>
                <a:schemeClr val="tx2">
                  <a:lumMod val="75000"/>
                </a:schemeClr>
              </a:solidFill>
            </a:endParaRPr>
          </a:p>
          <a:p>
            <a:r>
              <a:rPr lang="en-GB" dirty="0">
                <a:solidFill>
                  <a:schemeClr val="tx2">
                    <a:lumMod val="75000"/>
                  </a:schemeClr>
                </a:solidFill>
              </a:rPr>
              <a:t>UTZ non-pure cocoa products              conventional non-pure cocoa products</a:t>
            </a:r>
          </a:p>
          <a:p>
            <a:r>
              <a:rPr lang="en-GB" dirty="0">
                <a:solidFill>
                  <a:schemeClr val="tx2">
                    <a:lumMod val="75000"/>
                  </a:schemeClr>
                </a:solidFill>
              </a:rPr>
              <a:t>UTZ pure cocoa products                      conventional non-pure cocoa products</a:t>
            </a:r>
          </a:p>
        </p:txBody>
      </p:sp>
      <p:sp>
        <p:nvSpPr>
          <p:cNvPr id="4" name="Explosion 1 3"/>
          <p:cNvSpPr/>
          <p:nvPr/>
        </p:nvSpPr>
        <p:spPr>
          <a:xfrm>
            <a:off x="-12397" y="1705617"/>
            <a:ext cx="1891997" cy="2201333"/>
          </a:xfrm>
          <a:prstGeom prst="irregularSeal1">
            <a:avLst/>
          </a:prstGeom>
          <a:noFill/>
          <a:ln w="127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6" name="Straight Arrow Connector 15"/>
          <p:cNvCxnSpPr/>
          <p:nvPr/>
        </p:nvCxnSpPr>
        <p:spPr>
          <a:xfrm>
            <a:off x="3868737" y="5214694"/>
            <a:ext cx="381000" cy="0"/>
          </a:xfrm>
          <a:prstGeom prst="straightConnector1">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179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6" grpId="0"/>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nl-NL" dirty="0"/>
              <a:t>Credit Accounts</a:t>
            </a:r>
          </a:p>
        </p:txBody>
      </p:sp>
      <p:sp>
        <p:nvSpPr>
          <p:cNvPr id="4" name="Content Placeholder 3"/>
          <p:cNvSpPr>
            <a:spLocks noGrp="1"/>
          </p:cNvSpPr>
          <p:nvPr>
            <p:ph idx="1"/>
          </p:nvPr>
        </p:nvSpPr>
        <p:spPr/>
        <p:txBody>
          <a:bodyPr/>
          <a:lstStyle/>
          <a:p>
            <a:r>
              <a:rPr lang="nl-NL" b="1" dirty="0" err="1">
                <a:solidFill>
                  <a:schemeClr val="tx2">
                    <a:lumMod val="75000"/>
                  </a:schemeClr>
                </a:solidFill>
              </a:rPr>
              <a:t>Who</a:t>
            </a:r>
            <a:r>
              <a:rPr lang="nl-NL" b="1" dirty="0">
                <a:solidFill>
                  <a:schemeClr val="tx2">
                    <a:lumMod val="75000"/>
                  </a:schemeClr>
                </a:solidFill>
              </a:rPr>
              <a:t> </a:t>
            </a:r>
            <a:r>
              <a:rPr lang="nl-NL" b="1" dirty="0" err="1">
                <a:solidFill>
                  <a:schemeClr val="tx2">
                    <a:lumMod val="75000"/>
                  </a:schemeClr>
                </a:solidFill>
              </a:rPr>
              <a:t>needs</a:t>
            </a:r>
            <a:r>
              <a:rPr lang="nl-NL" b="1" dirty="0">
                <a:solidFill>
                  <a:schemeClr val="tx2">
                    <a:lumMod val="75000"/>
                  </a:schemeClr>
                </a:solidFill>
              </a:rPr>
              <a:t> </a:t>
            </a:r>
            <a:r>
              <a:rPr lang="nl-NL" b="1" dirty="0" err="1">
                <a:solidFill>
                  <a:schemeClr val="tx2">
                    <a:lumMod val="75000"/>
                  </a:schemeClr>
                </a:solidFill>
              </a:rPr>
              <a:t>to</a:t>
            </a:r>
            <a:r>
              <a:rPr lang="nl-NL" b="1" dirty="0">
                <a:solidFill>
                  <a:schemeClr val="tx2">
                    <a:lumMod val="75000"/>
                  </a:schemeClr>
                </a:solidFill>
              </a:rPr>
              <a:t> </a:t>
            </a:r>
            <a:r>
              <a:rPr lang="nl-NL" b="1" dirty="0" err="1">
                <a:solidFill>
                  <a:schemeClr val="tx2">
                    <a:lumMod val="75000"/>
                  </a:schemeClr>
                </a:solidFill>
              </a:rPr>
              <a:t>maintain</a:t>
            </a:r>
            <a:r>
              <a:rPr lang="nl-NL" b="1" dirty="0">
                <a:solidFill>
                  <a:schemeClr val="tx2">
                    <a:lumMod val="75000"/>
                  </a:schemeClr>
                </a:solidFill>
              </a:rPr>
              <a:t> a credit account?</a:t>
            </a:r>
          </a:p>
          <a:p>
            <a:r>
              <a:rPr lang="nl-NL" dirty="0" err="1"/>
              <a:t>Any</a:t>
            </a:r>
            <a:r>
              <a:rPr lang="nl-NL" dirty="0"/>
              <a:t> SCA </a:t>
            </a:r>
            <a:r>
              <a:rPr lang="nl-NL" dirty="0" err="1"/>
              <a:t>that</a:t>
            </a:r>
            <a:r>
              <a:rPr lang="nl-NL" dirty="0"/>
              <a:t> </a:t>
            </a:r>
            <a:r>
              <a:rPr lang="nl-NL" dirty="0" err="1"/>
              <a:t>buys</a:t>
            </a:r>
            <a:r>
              <a:rPr lang="nl-NL" dirty="0"/>
              <a:t> </a:t>
            </a:r>
            <a:r>
              <a:rPr lang="nl-NL" dirty="0" err="1"/>
              <a:t>and</a:t>
            </a:r>
            <a:r>
              <a:rPr lang="nl-NL" dirty="0"/>
              <a:t>/or </a:t>
            </a:r>
            <a:r>
              <a:rPr lang="nl-NL" dirty="0" err="1"/>
              <a:t>sells</a:t>
            </a:r>
            <a:r>
              <a:rPr lang="nl-NL" dirty="0"/>
              <a:t> </a:t>
            </a:r>
            <a:r>
              <a:rPr lang="nl-NL" dirty="0" err="1"/>
              <a:t>mass</a:t>
            </a:r>
            <a:r>
              <a:rPr lang="nl-NL" dirty="0"/>
              <a:t> </a:t>
            </a:r>
            <a:r>
              <a:rPr lang="nl-NL" dirty="0" err="1"/>
              <a:t>balance</a:t>
            </a:r>
            <a:r>
              <a:rPr lang="nl-NL" dirty="0"/>
              <a:t> non-pure </a:t>
            </a:r>
            <a:r>
              <a:rPr lang="nl-NL" dirty="0" err="1"/>
              <a:t>cocoa</a:t>
            </a:r>
            <a:r>
              <a:rPr lang="nl-NL" dirty="0"/>
              <a:t> or </a:t>
            </a:r>
            <a:r>
              <a:rPr lang="nl-NL" dirty="0" err="1"/>
              <a:t>hazelnut</a:t>
            </a:r>
            <a:r>
              <a:rPr lang="nl-NL" dirty="0"/>
              <a:t> </a:t>
            </a:r>
            <a:r>
              <a:rPr lang="nl-NL" dirty="0" err="1"/>
              <a:t>products</a:t>
            </a:r>
            <a:r>
              <a:rPr lang="nl-NL" dirty="0"/>
              <a:t>, as these transactions are </a:t>
            </a:r>
            <a:r>
              <a:rPr lang="nl-NL" dirty="0" err="1"/>
              <a:t>not</a:t>
            </a:r>
            <a:r>
              <a:rPr lang="nl-NL" dirty="0"/>
              <a:t> </a:t>
            </a:r>
            <a:r>
              <a:rPr lang="nl-NL" dirty="0" err="1"/>
              <a:t>registered</a:t>
            </a:r>
            <a:r>
              <a:rPr lang="nl-NL" dirty="0"/>
              <a:t> in </a:t>
            </a:r>
            <a:r>
              <a:rPr lang="nl-NL" dirty="0" err="1"/>
              <a:t>the</a:t>
            </a:r>
            <a:r>
              <a:rPr lang="nl-NL" dirty="0"/>
              <a:t> </a:t>
            </a:r>
            <a:r>
              <a:rPr lang="nl-NL" dirty="0" err="1"/>
              <a:t>traceability</a:t>
            </a:r>
            <a:r>
              <a:rPr lang="nl-NL" dirty="0"/>
              <a:t> system.</a:t>
            </a:r>
          </a:p>
          <a:p>
            <a:endParaRPr lang="nl-NL" dirty="0"/>
          </a:p>
          <a:p>
            <a:endParaRPr lang="nl-NL" dirty="0"/>
          </a:p>
        </p:txBody>
      </p:sp>
    </p:spTree>
    <p:extLst>
      <p:ext uri="{BB962C8B-B14F-4D97-AF65-F5344CB8AC3E}">
        <p14:creationId xmlns:p14="http://schemas.microsoft.com/office/powerpoint/2010/main" val="67828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nl-NL" dirty="0" err="1"/>
              <a:t>Why</a:t>
            </a:r>
            <a:r>
              <a:rPr lang="nl-NL" dirty="0"/>
              <a:t> is a credit account </a:t>
            </a:r>
            <a:r>
              <a:rPr lang="nl-NL" dirty="0" err="1"/>
              <a:t>so</a:t>
            </a:r>
            <a:r>
              <a:rPr lang="nl-NL" dirty="0"/>
              <a:t> important?</a:t>
            </a:r>
          </a:p>
        </p:txBody>
      </p:sp>
      <p:sp>
        <p:nvSpPr>
          <p:cNvPr id="4" name="Content Placeholder 3"/>
          <p:cNvSpPr>
            <a:spLocks noGrp="1"/>
          </p:cNvSpPr>
          <p:nvPr>
            <p:ph idx="1"/>
          </p:nvPr>
        </p:nvSpPr>
        <p:spPr>
          <a:xfrm>
            <a:off x="457200" y="1248377"/>
            <a:ext cx="8229600" cy="5090363"/>
          </a:xfrm>
        </p:spPr>
        <p:txBody>
          <a:bodyPr>
            <a:normAutofit/>
          </a:bodyPr>
          <a:lstStyle/>
          <a:p>
            <a:r>
              <a:rPr lang="nl-NL" sz="1600" i="1" dirty="0" err="1"/>
              <a:t>Ensures</a:t>
            </a:r>
            <a:r>
              <a:rPr lang="nl-NL" sz="1600" i="1" dirty="0"/>
              <a:t> </a:t>
            </a:r>
            <a:r>
              <a:rPr lang="nl-NL" sz="1600" i="1" dirty="0" err="1"/>
              <a:t>traceability</a:t>
            </a:r>
            <a:r>
              <a:rPr lang="nl-NL" sz="1600" i="1" dirty="0"/>
              <a:t> of UTZ volumes </a:t>
            </a:r>
            <a:r>
              <a:rPr lang="nl-NL" sz="1600" i="1" dirty="0" err="1"/>
              <a:t>for</a:t>
            </a:r>
            <a:r>
              <a:rPr lang="nl-NL" sz="1600" i="1" dirty="0"/>
              <a:t> members </a:t>
            </a:r>
            <a:r>
              <a:rPr lang="nl-NL" sz="1600" i="1" dirty="0" err="1"/>
              <a:t>who</a:t>
            </a:r>
            <a:r>
              <a:rPr lang="nl-NL" sz="1600" i="1" dirty="0"/>
              <a:t> do </a:t>
            </a:r>
            <a:r>
              <a:rPr lang="nl-NL" sz="1600" i="1" dirty="0" err="1"/>
              <a:t>not</a:t>
            </a:r>
            <a:r>
              <a:rPr lang="nl-NL" sz="1600" i="1" dirty="0"/>
              <a:t> </a:t>
            </a:r>
            <a:r>
              <a:rPr lang="nl-NL" sz="1600" i="1" dirty="0" err="1"/>
              <a:t>trade</a:t>
            </a:r>
            <a:r>
              <a:rPr lang="nl-NL" sz="1600" i="1" dirty="0"/>
              <a:t> </a:t>
            </a:r>
            <a:r>
              <a:rPr lang="nl-NL" sz="1600" i="1" dirty="0" err="1"/>
              <a:t>exclusively</a:t>
            </a:r>
            <a:r>
              <a:rPr lang="nl-NL" sz="1600" i="1" dirty="0"/>
              <a:t> in </a:t>
            </a:r>
            <a:r>
              <a:rPr lang="nl-NL" sz="1600" i="1" dirty="0" err="1"/>
              <a:t>the</a:t>
            </a:r>
            <a:r>
              <a:rPr lang="nl-NL" sz="1600" i="1" dirty="0"/>
              <a:t> UTZ </a:t>
            </a:r>
            <a:r>
              <a:rPr lang="nl-NL" sz="1600" i="1" dirty="0" err="1"/>
              <a:t>traceability</a:t>
            </a:r>
            <a:r>
              <a:rPr lang="nl-NL" sz="1600" i="1" dirty="0"/>
              <a:t> platform. </a:t>
            </a:r>
            <a:r>
              <a:rPr lang="nl-NL" sz="1600" i="1" dirty="0" err="1"/>
              <a:t>Provides</a:t>
            </a:r>
            <a:r>
              <a:rPr lang="nl-NL" sz="1600" i="1" dirty="0"/>
              <a:t> </a:t>
            </a:r>
            <a:r>
              <a:rPr lang="nl-NL" sz="1600" i="1" dirty="0" err="1"/>
              <a:t>an</a:t>
            </a:r>
            <a:r>
              <a:rPr lang="nl-NL" sz="1600" i="1" dirty="0"/>
              <a:t> </a:t>
            </a:r>
            <a:r>
              <a:rPr lang="nl-NL" sz="1600" i="1" dirty="0" err="1"/>
              <a:t>overview</a:t>
            </a:r>
            <a:r>
              <a:rPr lang="nl-NL" sz="1600" i="1" dirty="0"/>
              <a:t> of </a:t>
            </a:r>
            <a:r>
              <a:rPr lang="nl-NL" sz="1600" i="1" dirty="0" err="1"/>
              <a:t>all</a:t>
            </a:r>
            <a:r>
              <a:rPr lang="nl-NL" sz="1600" i="1" dirty="0"/>
              <a:t> </a:t>
            </a:r>
            <a:r>
              <a:rPr lang="nl-NL" sz="1600" i="1" dirty="0" err="1"/>
              <a:t>purchases</a:t>
            </a:r>
            <a:r>
              <a:rPr lang="nl-NL" sz="1600" i="1" dirty="0"/>
              <a:t> </a:t>
            </a:r>
            <a:r>
              <a:rPr lang="nl-NL" sz="1600" i="1" dirty="0" err="1"/>
              <a:t>and</a:t>
            </a:r>
            <a:r>
              <a:rPr lang="nl-NL" sz="1600" i="1" dirty="0"/>
              <a:t> sales of UTZ volumes, </a:t>
            </a:r>
            <a:r>
              <a:rPr lang="nl-NL" sz="1600" i="1" dirty="0" err="1"/>
              <a:t>indicating</a:t>
            </a:r>
            <a:r>
              <a:rPr lang="nl-NL" sz="1600" i="1" dirty="0"/>
              <a:t> </a:t>
            </a:r>
            <a:r>
              <a:rPr lang="nl-NL" sz="1600" i="1" dirty="0" err="1"/>
              <a:t>the</a:t>
            </a:r>
            <a:r>
              <a:rPr lang="nl-NL" sz="1600" i="1" dirty="0"/>
              <a:t> </a:t>
            </a:r>
            <a:r>
              <a:rPr lang="nl-NL" sz="1600" i="1" dirty="0" err="1"/>
              <a:t>balance</a:t>
            </a:r>
            <a:r>
              <a:rPr lang="nl-NL" sz="1600" i="1" dirty="0"/>
              <a:t> of UTZ volume </a:t>
            </a:r>
            <a:r>
              <a:rPr lang="nl-NL" sz="1600" i="1" dirty="0" err="1"/>
              <a:t>purchased</a:t>
            </a:r>
            <a:r>
              <a:rPr lang="nl-NL" sz="1600" i="1" dirty="0"/>
              <a:t> – UTZ volume </a:t>
            </a:r>
            <a:r>
              <a:rPr lang="nl-NL" sz="1600" i="1" dirty="0" err="1"/>
              <a:t>sold</a:t>
            </a:r>
            <a:r>
              <a:rPr lang="nl-NL" sz="1600" i="1" dirty="0"/>
              <a:t>.</a:t>
            </a:r>
          </a:p>
          <a:p>
            <a:endParaRPr lang="nl-NL" sz="2400" dirty="0"/>
          </a:p>
        </p:txBody>
      </p:sp>
      <p:pic>
        <p:nvPicPr>
          <p:cNvPr id="5" name="Picture 4" descr="Tracebility - Transport ic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929" y="4251882"/>
            <a:ext cx="1174554" cy="477252"/>
          </a:xfrm>
          <a:prstGeom prst="rect">
            <a:avLst/>
          </a:prstGeom>
        </p:spPr>
      </p:pic>
      <p:pic>
        <p:nvPicPr>
          <p:cNvPr id="6" name="Picture 5" descr="Tracebility - Poduction ic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1941" y="4125842"/>
            <a:ext cx="1088136" cy="688848"/>
          </a:xfrm>
          <a:prstGeom prst="rect">
            <a:avLst/>
          </a:prstGeom>
        </p:spPr>
      </p:pic>
      <p:pic>
        <p:nvPicPr>
          <p:cNvPr id="7" name="Picture 6" descr="Tracebility - EndProduct ic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926" y="5260425"/>
            <a:ext cx="661899" cy="664238"/>
          </a:xfrm>
          <a:prstGeom prst="rect">
            <a:avLst/>
          </a:prstGeom>
        </p:spPr>
      </p:pic>
      <p:pic>
        <p:nvPicPr>
          <p:cNvPr id="8" name="Picture 7" descr="UTZ logo.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6876" y="5202086"/>
            <a:ext cx="366056" cy="366056"/>
          </a:xfrm>
          <a:prstGeom prst="rect">
            <a:avLst/>
          </a:prstGeom>
        </p:spPr>
      </p:pic>
      <p:pic>
        <p:nvPicPr>
          <p:cNvPr id="9" name="Picture 8" descr="C.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135" y="3896105"/>
            <a:ext cx="837352" cy="902806"/>
          </a:xfrm>
          <a:prstGeom prst="rect">
            <a:avLst/>
          </a:prstGeom>
        </p:spPr>
      </p:pic>
      <p:pic>
        <p:nvPicPr>
          <p:cNvPr id="10" name="Picture 9" descr="cog3.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0381" y="3996525"/>
            <a:ext cx="954784" cy="954784"/>
          </a:xfrm>
          <a:prstGeom prst="rect">
            <a:avLst/>
          </a:prstGeom>
        </p:spPr>
      </p:pic>
      <p:cxnSp>
        <p:nvCxnSpPr>
          <p:cNvPr id="11" name="Straight Arrow Connector 10"/>
          <p:cNvCxnSpPr/>
          <p:nvPr/>
        </p:nvCxnSpPr>
        <p:spPr>
          <a:xfrm>
            <a:off x="1051151" y="5592544"/>
            <a:ext cx="6989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23230" y="3405735"/>
            <a:ext cx="1088572" cy="377371"/>
          </a:xfrm>
          <a:prstGeom prst="rect">
            <a:avLst/>
          </a:prstGeom>
          <a:noFill/>
        </p:spPr>
        <p:txBody>
          <a:bodyPr wrap="square" rtlCol="0">
            <a:spAutoFit/>
          </a:bodyPr>
          <a:lstStyle/>
          <a:p>
            <a:r>
              <a:rPr lang="nl-NL" dirty="0"/>
              <a:t>Producer</a:t>
            </a:r>
          </a:p>
        </p:txBody>
      </p:sp>
      <p:sp>
        <p:nvSpPr>
          <p:cNvPr id="13" name="TextBox 12"/>
          <p:cNvSpPr txBox="1"/>
          <p:nvPr/>
        </p:nvSpPr>
        <p:spPr>
          <a:xfrm>
            <a:off x="1653031" y="3396754"/>
            <a:ext cx="1088572" cy="377371"/>
          </a:xfrm>
          <a:prstGeom prst="rect">
            <a:avLst/>
          </a:prstGeom>
          <a:noFill/>
        </p:spPr>
        <p:txBody>
          <a:bodyPr wrap="square" rtlCol="0">
            <a:spAutoFit/>
          </a:bodyPr>
          <a:lstStyle/>
          <a:p>
            <a:r>
              <a:rPr lang="nl-NL" dirty="0" err="1"/>
              <a:t>Exporter</a:t>
            </a:r>
            <a:endParaRPr lang="nl-NL" dirty="0"/>
          </a:p>
        </p:txBody>
      </p:sp>
      <p:sp>
        <p:nvSpPr>
          <p:cNvPr id="14" name="TextBox 13"/>
          <p:cNvSpPr txBox="1"/>
          <p:nvPr/>
        </p:nvSpPr>
        <p:spPr>
          <a:xfrm>
            <a:off x="3215894" y="3405735"/>
            <a:ext cx="943757" cy="377371"/>
          </a:xfrm>
          <a:prstGeom prst="rect">
            <a:avLst/>
          </a:prstGeom>
          <a:noFill/>
        </p:spPr>
        <p:txBody>
          <a:bodyPr wrap="square" rtlCol="0">
            <a:spAutoFit/>
          </a:bodyPr>
          <a:lstStyle/>
          <a:p>
            <a:r>
              <a:rPr lang="nl-NL" dirty="0" err="1"/>
              <a:t>Grinder</a:t>
            </a:r>
            <a:endParaRPr lang="nl-NL" dirty="0"/>
          </a:p>
        </p:txBody>
      </p:sp>
      <p:sp>
        <p:nvSpPr>
          <p:cNvPr id="15" name="TextBox 14"/>
          <p:cNvSpPr txBox="1"/>
          <p:nvPr/>
        </p:nvSpPr>
        <p:spPr>
          <a:xfrm>
            <a:off x="4501345" y="3271252"/>
            <a:ext cx="1539845" cy="646331"/>
          </a:xfrm>
          <a:prstGeom prst="rect">
            <a:avLst/>
          </a:prstGeom>
          <a:noFill/>
        </p:spPr>
        <p:txBody>
          <a:bodyPr wrap="square" rtlCol="0">
            <a:spAutoFit/>
          </a:bodyPr>
          <a:lstStyle/>
          <a:p>
            <a:pPr algn="ctr"/>
            <a:r>
              <a:rPr lang="nl-NL" dirty="0"/>
              <a:t>Chocolate </a:t>
            </a:r>
            <a:r>
              <a:rPr lang="nl-NL" dirty="0" err="1"/>
              <a:t>Manufacturer</a:t>
            </a:r>
            <a:endParaRPr lang="nl-NL" dirty="0"/>
          </a:p>
        </p:txBody>
      </p:sp>
      <p:sp>
        <p:nvSpPr>
          <p:cNvPr id="16" name="TextBox 15"/>
          <p:cNvSpPr txBox="1"/>
          <p:nvPr/>
        </p:nvSpPr>
        <p:spPr>
          <a:xfrm>
            <a:off x="6111845" y="3295018"/>
            <a:ext cx="1607109" cy="646331"/>
          </a:xfrm>
          <a:prstGeom prst="rect">
            <a:avLst/>
          </a:prstGeom>
          <a:noFill/>
        </p:spPr>
        <p:txBody>
          <a:bodyPr wrap="square" rtlCol="0">
            <a:spAutoFit/>
          </a:bodyPr>
          <a:lstStyle/>
          <a:p>
            <a:pPr algn="ctr"/>
            <a:r>
              <a:rPr lang="nl-NL" dirty="0" err="1"/>
              <a:t>Consumer-end</a:t>
            </a:r>
            <a:r>
              <a:rPr lang="nl-NL" dirty="0"/>
              <a:t> </a:t>
            </a:r>
            <a:r>
              <a:rPr lang="nl-NL" dirty="0" err="1"/>
              <a:t>Manufacturer</a:t>
            </a:r>
            <a:endParaRPr lang="nl-NL" dirty="0"/>
          </a:p>
        </p:txBody>
      </p:sp>
      <p:cxnSp>
        <p:nvCxnSpPr>
          <p:cNvPr id="17" name="Straight Arrow Connector 16"/>
          <p:cNvCxnSpPr/>
          <p:nvPr/>
        </p:nvCxnSpPr>
        <p:spPr>
          <a:xfrm>
            <a:off x="2647668" y="5585287"/>
            <a:ext cx="6989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013199" y="5585287"/>
            <a:ext cx="6989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5772282" y="5568142"/>
            <a:ext cx="6989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815" y="5367575"/>
            <a:ext cx="443226" cy="454004"/>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1064" y="5387090"/>
            <a:ext cx="408211" cy="488220"/>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58060" y="5286446"/>
            <a:ext cx="259427" cy="622917"/>
          </a:xfrm>
          <a:prstGeom prst="rect">
            <a:avLst/>
          </a:prstGeom>
        </p:spPr>
      </p:pic>
      <p:cxnSp>
        <p:nvCxnSpPr>
          <p:cNvPr id="22" name="Straight Arrow Connector 21"/>
          <p:cNvCxnSpPr/>
          <p:nvPr/>
        </p:nvCxnSpPr>
        <p:spPr>
          <a:xfrm>
            <a:off x="7537466" y="5585287"/>
            <a:ext cx="69895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78873" y="5394514"/>
            <a:ext cx="784791" cy="427065"/>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49617" y="4054348"/>
            <a:ext cx="1122346" cy="742623"/>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9298" y="4054348"/>
            <a:ext cx="812074" cy="814944"/>
          </a:xfrm>
          <a:prstGeom prst="rect">
            <a:avLst/>
          </a:prstGeom>
        </p:spPr>
      </p:pic>
      <p:sp>
        <p:nvSpPr>
          <p:cNvPr id="27" name="TextBox 26"/>
          <p:cNvSpPr txBox="1"/>
          <p:nvPr/>
        </p:nvSpPr>
        <p:spPr>
          <a:xfrm>
            <a:off x="7978726" y="3413774"/>
            <a:ext cx="1071389" cy="369332"/>
          </a:xfrm>
          <a:prstGeom prst="rect">
            <a:avLst/>
          </a:prstGeom>
          <a:noFill/>
        </p:spPr>
        <p:txBody>
          <a:bodyPr wrap="square" rtlCol="0">
            <a:spAutoFit/>
          </a:bodyPr>
          <a:lstStyle/>
          <a:p>
            <a:r>
              <a:rPr lang="nl-NL" dirty="0"/>
              <a:t>Retailer</a:t>
            </a:r>
          </a:p>
        </p:txBody>
      </p:sp>
      <p:sp>
        <p:nvSpPr>
          <p:cNvPr id="28" name="TextBox 27"/>
          <p:cNvSpPr txBox="1"/>
          <p:nvPr/>
        </p:nvSpPr>
        <p:spPr>
          <a:xfrm>
            <a:off x="1126255" y="5202086"/>
            <a:ext cx="531778" cy="369332"/>
          </a:xfrm>
          <a:prstGeom prst="rect">
            <a:avLst/>
          </a:prstGeom>
          <a:noFill/>
        </p:spPr>
        <p:txBody>
          <a:bodyPr wrap="square" rtlCol="0">
            <a:spAutoFit/>
          </a:bodyPr>
          <a:lstStyle/>
          <a:p>
            <a:r>
              <a:rPr lang="nl-NL" dirty="0">
                <a:solidFill>
                  <a:srgbClr val="225B6B"/>
                </a:solidFill>
              </a:rPr>
              <a:t>GIP</a:t>
            </a:r>
          </a:p>
        </p:txBody>
      </p:sp>
      <p:sp>
        <p:nvSpPr>
          <p:cNvPr id="29" name="TextBox 28"/>
          <p:cNvSpPr txBox="1"/>
          <p:nvPr/>
        </p:nvSpPr>
        <p:spPr>
          <a:xfrm>
            <a:off x="2726753" y="5199304"/>
            <a:ext cx="698956" cy="369332"/>
          </a:xfrm>
          <a:prstGeom prst="rect">
            <a:avLst/>
          </a:prstGeom>
          <a:noFill/>
        </p:spPr>
        <p:txBody>
          <a:bodyPr wrap="square" rtlCol="0">
            <a:spAutoFit/>
          </a:bodyPr>
          <a:lstStyle/>
          <a:p>
            <a:r>
              <a:rPr lang="nl-NL" dirty="0">
                <a:solidFill>
                  <a:srgbClr val="225B6B"/>
                </a:solidFill>
              </a:rPr>
              <a:t>GIP</a:t>
            </a:r>
          </a:p>
        </p:txBody>
      </p:sp>
      <p:sp>
        <p:nvSpPr>
          <p:cNvPr id="30" name="TextBox 29"/>
          <p:cNvSpPr txBox="1"/>
          <p:nvPr/>
        </p:nvSpPr>
        <p:spPr>
          <a:xfrm>
            <a:off x="4067642" y="5190912"/>
            <a:ext cx="698956" cy="369332"/>
          </a:xfrm>
          <a:prstGeom prst="rect">
            <a:avLst/>
          </a:prstGeom>
          <a:noFill/>
        </p:spPr>
        <p:txBody>
          <a:bodyPr wrap="square" rtlCol="0">
            <a:spAutoFit/>
          </a:bodyPr>
          <a:lstStyle/>
          <a:p>
            <a:r>
              <a:rPr lang="nl-NL" dirty="0">
                <a:solidFill>
                  <a:srgbClr val="225B6B"/>
                </a:solidFill>
              </a:rPr>
              <a:t>GIP</a:t>
            </a:r>
          </a:p>
        </p:txBody>
      </p:sp>
      <p:sp>
        <p:nvSpPr>
          <p:cNvPr id="31" name="TextBox 30"/>
          <p:cNvSpPr txBox="1"/>
          <p:nvPr/>
        </p:nvSpPr>
        <p:spPr>
          <a:xfrm>
            <a:off x="5842985" y="5143120"/>
            <a:ext cx="532517" cy="369332"/>
          </a:xfrm>
          <a:prstGeom prst="rect">
            <a:avLst/>
          </a:prstGeom>
          <a:noFill/>
        </p:spPr>
        <p:txBody>
          <a:bodyPr wrap="square" rtlCol="0">
            <a:spAutoFit/>
          </a:bodyPr>
          <a:lstStyle/>
          <a:p>
            <a:r>
              <a:rPr lang="nl-NL" dirty="0">
                <a:solidFill>
                  <a:srgbClr val="225B6B"/>
                </a:solidFill>
              </a:rPr>
              <a:t>GIP</a:t>
            </a:r>
          </a:p>
        </p:txBody>
      </p:sp>
      <p:sp>
        <p:nvSpPr>
          <p:cNvPr id="32" name="TextBox 31"/>
          <p:cNvSpPr txBox="1"/>
          <p:nvPr/>
        </p:nvSpPr>
        <p:spPr>
          <a:xfrm>
            <a:off x="7602179" y="5146850"/>
            <a:ext cx="588167" cy="369332"/>
          </a:xfrm>
          <a:prstGeom prst="rect">
            <a:avLst/>
          </a:prstGeom>
          <a:noFill/>
        </p:spPr>
        <p:txBody>
          <a:bodyPr wrap="square" rtlCol="0">
            <a:spAutoFit/>
          </a:bodyPr>
          <a:lstStyle/>
          <a:p>
            <a:r>
              <a:rPr lang="nl-NL" dirty="0">
                <a:solidFill>
                  <a:srgbClr val="225B6B"/>
                </a:solidFill>
              </a:rPr>
              <a:t>GIP</a:t>
            </a:r>
          </a:p>
        </p:txBody>
      </p:sp>
      <p:sp>
        <p:nvSpPr>
          <p:cNvPr id="33" name="TextBox 32"/>
          <p:cNvSpPr txBox="1"/>
          <p:nvPr/>
        </p:nvSpPr>
        <p:spPr>
          <a:xfrm>
            <a:off x="233437" y="5924663"/>
            <a:ext cx="868158" cy="646331"/>
          </a:xfrm>
          <a:prstGeom prst="rect">
            <a:avLst/>
          </a:prstGeom>
          <a:noFill/>
        </p:spPr>
        <p:txBody>
          <a:bodyPr wrap="square" rtlCol="0">
            <a:spAutoFit/>
          </a:bodyPr>
          <a:lstStyle/>
          <a:p>
            <a:pPr algn="ctr"/>
            <a:r>
              <a:rPr lang="nl-NL" sz="1200" dirty="0"/>
              <a:t>100 </a:t>
            </a:r>
            <a:r>
              <a:rPr lang="nl-NL" sz="1200" dirty="0" err="1"/>
              <a:t>kgs</a:t>
            </a:r>
            <a:r>
              <a:rPr lang="nl-NL" sz="1200" dirty="0"/>
              <a:t> UTZ </a:t>
            </a:r>
            <a:r>
              <a:rPr lang="nl-NL" sz="1200" dirty="0" err="1"/>
              <a:t>cocoa</a:t>
            </a:r>
            <a:r>
              <a:rPr lang="nl-NL" sz="1200" dirty="0"/>
              <a:t> </a:t>
            </a:r>
            <a:r>
              <a:rPr lang="nl-NL" sz="1200" dirty="0" err="1"/>
              <a:t>beans</a:t>
            </a:r>
            <a:endParaRPr lang="nl-NL" sz="1200" dirty="0"/>
          </a:p>
        </p:txBody>
      </p:sp>
      <p:sp>
        <p:nvSpPr>
          <p:cNvPr id="34" name="TextBox 33"/>
          <p:cNvSpPr txBox="1"/>
          <p:nvPr/>
        </p:nvSpPr>
        <p:spPr>
          <a:xfrm>
            <a:off x="1731090" y="5932765"/>
            <a:ext cx="868158" cy="646331"/>
          </a:xfrm>
          <a:prstGeom prst="rect">
            <a:avLst/>
          </a:prstGeom>
          <a:noFill/>
        </p:spPr>
        <p:txBody>
          <a:bodyPr wrap="square" rtlCol="0">
            <a:spAutoFit/>
          </a:bodyPr>
          <a:lstStyle/>
          <a:p>
            <a:pPr algn="ctr"/>
            <a:r>
              <a:rPr lang="nl-NL" sz="1200" dirty="0"/>
              <a:t>100 </a:t>
            </a:r>
            <a:r>
              <a:rPr lang="nl-NL" sz="1200" dirty="0" err="1"/>
              <a:t>kgs</a:t>
            </a:r>
            <a:r>
              <a:rPr lang="nl-NL" sz="1200" dirty="0"/>
              <a:t> UTZ </a:t>
            </a:r>
            <a:r>
              <a:rPr lang="nl-NL" sz="1200" dirty="0" err="1"/>
              <a:t>cocoa</a:t>
            </a:r>
            <a:r>
              <a:rPr lang="nl-NL" sz="1200" dirty="0"/>
              <a:t> </a:t>
            </a:r>
            <a:r>
              <a:rPr lang="nl-NL" sz="1200" dirty="0" err="1"/>
              <a:t>beans</a:t>
            </a:r>
            <a:endParaRPr lang="nl-NL" sz="1200" dirty="0"/>
          </a:p>
        </p:txBody>
      </p:sp>
      <p:sp>
        <p:nvSpPr>
          <p:cNvPr id="35" name="TextBox 34"/>
          <p:cNvSpPr txBox="1"/>
          <p:nvPr/>
        </p:nvSpPr>
        <p:spPr>
          <a:xfrm>
            <a:off x="3260860" y="5918406"/>
            <a:ext cx="868158" cy="646331"/>
          </a:xfrm>
          <a:prstGeom prst="rect">
            <a:avLst/>
          </a:prstGeom>
          <a:noFill/>
        </p:spPr>
        <p:txBody>
          <a:bodyPr wrap="square" rtlCol="0">
            <a:spAutoFit/>
          </a:bodyPr>
          <a:lstStyle/>
          <a:p>
            <a:pPr algn="ctr"/>
            <a:r>
              <a:rPr lang="nl-NL" sz="1200" dirty="0"/>
              <a:t>82 </a:t>
            </a:r>
            <a:r>
              <a:rPr lang="nl-NL" sz="1200" dirty="0" err="1"/>
              <a:t>kgs</a:t>
            </a:r>
            <a:r>
              <a:rPr lang="nl-NL" sz="1200" dirty="0"/>
              <a:t> UTZ </a:t>
            </a:r>
            <a:r>
              <a:rPr lang="nl-NL" sz="1200" dirty="0" err="1"/>
              <a:t>cocoa</a:t>
            </a:r>
            <a:r>
              <a:rPr lang="nl-NL" sz="1200" dirty="0"/>
              <a:t> liquor</a:t>
            </a:r>
          </a:p>
        </p:txBody>
      </p:sp>
      <p:sp>
        <p:nvSpPr>
          <p:cNvPr id="36" name="TextBox 35"/>
          <p:cNvSpPr txBox="1"/>
          <p:nvPr/>
        </p:nvSpPr>
        <p:spPr>
          <a:xfrm>
            <a:off x="4681941" y="5918744"/>
            <a:ext cx="1104178" cy="461665"/>
          </a:xfrm>
          <a:prstGeom prst="rect">
            <a:avLst/>
          </a:prstGeom>
          <a:noFill/>
        </p:spPr>
        <p:txBody>
          <a:bodyPr wrap="square" rtlCol="0">
            <a:spAutoFit/>
          </a:bodyPr>
          <a:lstStyle/>
          <a:p>
            <a:pPr algn="ctr"/>
            <a:r>
              <a:rPr lang="nl-NL" sz="1200" dirty="0"/>
              <a:t>UTZ chocolate in bulk</a:t>
            </a:r>
          </a:p>
        </p:txBody>
      </p:sp>
      <p:sp>
        <p:nvSpPr>
          <p:cNvPr id="37" name="TextBox 36"/>
          <p:cNvSpPr txBox="1"/>
          <p:nvPr/>
        </p:nvSpPr>
        <p:spPr>
          <a:xfrm>
            <a:off x="6541940" y="5932765"/>
            <a:ext cx="1177013" cy="461665"/>
          </a:xfrm>
          <a:prstGeom prst="rect">
            <a:avLst/>
          </a:prstGeom>
          <a:noFill/>
        </p:spPr>
        <p:txBody>
          <a:bodyPr wrap="square" rtlCol="0">
            <a:spAutoFit/>
          </a:bodyPr>
          <a:lstStyle/>
          <a:p>
            <a:pPr algn="ctr"/>
            <a:r>
              <a:rPr lang="nl-NL" sz="1200" dirty="0"/>
              <a:t>UTZ </a:t>
            </a:r>
            <a:r>
              <a:rPr lang="nl-NL" sz="1200" dirty="0" err="1"/>
              <a:t>consumer-end</a:t>
            </a:r>
            <a:r>
              <a:rPr lang="nl-NL" sz="1200" dirty="0"/>
              <a:t> </a:t>
            </a:r>
            <a:r>
              <a:rPr lang="nl-NL" sz="1200" dirty="0" err="1"/>
              <a:t>products</a:t>
            </a:r>
            <a:endParaRPr lang="nl-NL" sz="1200" dirty="0"/>
          </a:p>
        </p:txBody>
      </p:sp>
      <p:sp>
        <p:nvSpPr>
          <p:cNvPr id="39" name="Multiply 38"/>
          <p:cNvSpPr/>
          <p:nvPr/>
        </p:nvSpPr>
        <p:spPr>
          <a:xfrm>
            <a:off x="5892062" y="5353394"/>
            <a:ext cx="396000" cy="422698"/>
          </a:xfrm>
          <a:prstGeom prst="mathMultiply">
            <a:avLst/>
          </a:prstGeom>
          <a:solidFill>
            <a:srgbClr val="8E00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0" name="Multiply 39"/>
          <p:cNvSpPr/>
          <p:nvPr/>
        </p:nvSpPr>
        <p:spPr>
          <a:xfrm>
            <a:off x="7665034" y="5371857"/>
            <a:ext cx="396000" cy="422698"/>
          </a:xfrm>
          <a:prstGeom prst="mathMultiply">
            <a:avLst/>
          </a:prstGeom>
          <a:solidFill>
            <a:srgbClr val="8E002B"/>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41" name="Left Brace 40"/>
          <p:cNvSpPr/>
          <p:nvPr/>
        </p:nvSpPr>
        <p:spPr>
          <a:xfrm rot="5400000">
            <a:off x="5193378" y="2970837"/>
            <a:ext cx="155778" cy="37608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42" name="TextBox 41"/>
          <p:cNvSpPr txBox="1"/>
          <p:nvPr/>
        </p:nvSpPr>
        <p:spPr>
          <a:xfrm>
            <a:off x="6190997" y="2655042"/>
            <a:ext cx="1543274" cy="369332"/>
          </a:xfrm>
          <a:prstGeom prst="rect">
            <a:avLst/>
          </a:prstGeom>
          <a:noFill/>
        </p:spPr>
        <p:txBody>
          <a:bodyPr wrap="square" rtlCol="0">
            <a:spAutoFit/>
          </a:bodyPr>
          <a:lstStyle/>
          <a:p>
            <a:r>
              <a:rPr lang="nl-NL" sz="1600" dirty="0"/>
              <a:t>credit</a:t>
            </a:r>
            <a:r>
              <a:rPr lang="nl-NL" dirty="0"/>
              <a:t> </a:t>
            </a:r>
            <a:r>
              <a:rPr lang="nl-NL" sz="1600" dirty="0"/>
              <a:t>account</a:t>
            </a:r>
          </a:p>
        </p:txBody>
      </p:sp>
      <p:sp>
        <p:nvSpPr>
          <p:cNvPr id="43" name="Left Brace 42"/>
          <p:cNvSpPr/>
          <p:nvPr/>
        </p:nvSpPr>
        <p:spPr>
          <a:xfrm rot="5400000">
            <a:off x="6807123" y="2968270"/>
            <a:ext cx="155778" cy="376084"/>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nl-NL"/>
          </a:p>
        </p:txBody>
      </p:sp>
      <p:sp>
        <p:nvSpPr>
          <p:cNvPr id="44" name="TextBox 43"/>
          <p:cNvSpPr txBox="1"/>
          <p:nvPr/>
        </p:nvSpPr>
        <p:spPr>
          <a:xfrm>
            <a:off x="4578486" y="2681970"/>
            <a:ext cx="1543274" cy="338554"/>
          </a:xfrm>
          <a:prstGeom prst="rect">
            <a:avLst/>
          </a:prstGeom>
          <a:noFill/>
        </p:spPr>
        <p:txBody>
          <a:bodyPr wrap="square" rtlCol="0">
            <a:spAutoFit/>
          </a:bodyPr>
          <a:lstStyle/>
          <a:p>
            <a:r>
              <a:rPr lang="nl-NL" sz="1600" dirty="0"/>
              <a:t>credit account</a:t>
            </a:r>
          </a:p>
        </p:txBody>
      </p:sp>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39718" y="2305747"/>
            <a:ext cx="463097" cy="463097"/>
          </a:xfrm>
          <a:prstGeom prst="rect">
            <a:avLst/>
          </a:prstGeom>
        </p:spPr>
      </p:pic>
      <p:pic>
        <p:nvPicPr>
          <p:cNvPr id="46" name="Picture 4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73611" y="2290377"/>
            <a:ext cx="470301" cy="470301"/>
          </a:xfrm>
          <a:prstGeom prst="rect">
            <a:avLst/>
          </a:prstGeom>
        </p:spPr>
      </p:pic>
    </p:spTree>
    <p:extLst>
      <p:ext uri="{BB962C8B-B14F-4D97-AF65-F5344CB8AC3E}">
        <p14:creationId xmlns:p14="http://schemas.microsoft.com/office/powerpoint/2010/main" val="206726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1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9"/>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1"/>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2"/>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4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5"/>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6"/>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P spid="13" grpId="0"/>
      <p:bldP spid="14" grpId="0"/>
      <p:bldP spid="15" grpId="0"/>
      <p:bldP spid="16" grpId="0"/>
      <p:bldP spid="27" grpId="0"/>
      <p:bldP spid="28" grpId="0"/>
      <p:bldP spid="29" grpId="0"/>
      <p:bldP spid="30" grpId="0"/>
      <p:bldP spid="31" grpId="0"/>
      <p:bldP spid="32" grpId="0"/>
      <p:bldP spid="33" grpId="0"/>
      <p:bldP spid="34" grpId="0"/>
      <p:bldP spid="35" grpId="0"/>
      <p:bldP spid="36" grpId="0"/>
      <p:bldP spid="37" grpId="0"/>
      <p:bldP spid="39" grpId="0" animBg="1"/>
      <p:bldP spid="40" grpId="0" animBg="1"/>
      <p:bldP spid="41" grpId="0" animBg="1"/>
      <p:bldP spid="42" grpId="0"/>
      <p:bldP spid="43" grpId="0" animBg="1"/>
      <p:bldP spid="4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Control Point 19 </a:t>
            </a:r>
            <a:r>
              <a:rPr lang="nl-NL" dirty="0" err="1"/>
              <a:t>and</a:t>
            </a:r>
            <a:r>
              <a:rPr lang="nl-NL" dirty="0"/>
              <a:t> 20</a:t>
            </a:r>
          </a:p>
        </p:txBody>
      </p:sp>
      <p:sp>
        <p:nvSpPr>
          <p:cNvPr id="6" name="Content Placeholder 5"/>
          <p:cNvSpPr>
            <a:spLocks noGrp="1"/>
          </p:cNvSpPr>
          <p:nvPr>
            <p:ph idx="1"/>
          </p:nvPr>
        </p:nvSpPr>
        <p:spPr/>
        <p:txBody>
          <a:bodyPr>
            <a:noAutofit/>
          </a:bodyPr>
          <a:lstStyle/>
          <a:p>
            <a:r>
              <a:rPr lang="en-US" sz="2800" i="1" dirty="0"/>
              <a:t>“The SCA makes an overview </a:t>
            </a:r>
            <a:r>
              <a:rPr lang="en-US" sz="2800" i="1" dirty="0" err="1"/>
              <a:t>ofthe</a:t>
            </a:r>
            <a:r>
              <a:rPr lang="en-US" sz="2800" i="1" dirty="0"/>
              <a:t> total annual volume purchased and sold of UTZ certified product. The overview includes: stock remaining from the previous year; inputs received; outputs sold.[…]”</a:t>
            </a:r>
            <a:br>
              <a:rPr lang="en-US" sz="2800" i="1" dirty="0"/>
            </a:br>
            <a:endParaRPr lang="en-US" sz="2800" i="1" dirty="0"/>
          </a:p>
          <a:p>
            <a:r>
              <a:rPr lang="en-US" sz="2800" i="1" dirty="0"/>
              <a:t>“If volumes of UTZ product have been over claimed (i.e. the SCA has sold more UTZ product than they have purchased), there is proof (i.e. a purchase order) with an expected delivery within two months of UTZ certified product which fully compensates for the negative credit balance.”</a:t>
            </a:r>
            <a:endParaRPr lang="nl-NL" sz="2800" i="1" dirty="0"/>
          </a:p>
        </p:txBody>
      </p:sp>
    </p:spTree>
    <p:extLst>
      <p:ext uri="{BB962C8B-B14F-4D97-AF65-F5344CB8AC3E}">
        <p14:creationId xmlns:p14="http://schemas.microsoft.com/office/powerpoint/2010/main" val="1896854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err="1"/>
              <a:t>Elements</a:t>
            </a:r>
            <a:r>
              <a:rPr lang="nl-NL" dirty="0"/>
              <a:t> of a credit account</a:t>
            </a:r>
          </a:p>
        </p:txBody>
      </p:sp>
      <p:sp>
        <p:nvSpPr>
          <p:cNvPr id="6" name="Content Placeholder 5"/>
          <p:cNvSpPr>
            <a:spLocks noGrp="1"/>
          </p:cNvSpPr>
          <p:nvPr>
            <p:ph idx="1"/>
          </p:nvPr>
        </p:nvSpPr>
        <p:spPr/>
        <p:txBody>
          <a:bodyPr>
            <a:normAutofit fontScale="85000" lnSpcReduction="10000"/>
          </a:bodyPr>
          <a:lstStyle/>
          <a:p>
            <a:r>
              <a:rPr lang="en-US" sz="2400" dirty="0"/>
              <a:t>Must include:</a:t>
            </a:r>
          </a:p>
          <a:p>
            <a:pPr marL="342900" indent="-342900">
              <a:buFont typeface="Arial" panose="020B0604020202020204" pitchFamily="34" charset="0"/>
              <a:buChar char="•"/>
            </a:pPr>
            <a:r>
              <a:rPr lang="en-US" sz="2400" dirty="0"/>
              <a:t>balance remaining from the previous year;</a:t>
            </a:r>
            <a:endParaRPr lang="nl-NL" sz="2400" dirty="0"/>
          </a:p>
          <a:p>
            <a:pPr marL="342900" indent="-342900">
              <a:buFont typeface="Arial" panose="020B0604020202020204" pitchFamily="34" charset="0"/>
              <a:buChar char="•"/>
            </a:pPr>
            <a:r>
              <a:rPr lang="en-US" sz="2400" dirty="0"/>
              <a:t>volume of UTZ product purchased;</a:t>
            </a:r>
          </a:p>
          <a:p>
            <a:pPr marL="342900" indent="-342900">
              <a:buFont typeface="Arial" panose="020B0604020202020204" pitchFamily="34" charset="0"/>
              <a:buChar char="•"/>
            </a:pPr>
            <a:r>
              <a:rPr lang="en-US" sz="2400" dirty="0"/>
              <a:t>pure product content (% and/or kg or MT) in UTZ product purchased;</a:t>
            </a:r>
            <a:endParaRPr lang="nl-NL" sz="2400" dirty="0"/>
          </a:p>
          <a:p>
            <a:pPr marL="342900" indent="-342900">
              <a:buFont typeface="Arial" panose="020B0604020202020204" pitchFamily="34" charset="0"/>
              <a:buChar char="•"/>
            </a:pPr>
            <a:r>
              <a:rPr lang="en-US" sz="2400" dirty="0"/>
              <a:t>quantity of UTZ product sold;</a:t>
            </a:r>
          </a:p>
          <a:p>
            <a:pPr marL="342900" indent="-342900">
              <a:buFont typeface="Arial" panose="020B0604020202020204" pitchFamily="34" charset="0"/>
              <a:buChar char="•"/>
            </a:pPr>
            <a:r>
              <a:rPr lang="en-US" sz="2400" dirty="0"/>
              <a:t>pure product content in UTZ product sold (% and/or kg or MT);</a:t>
            </a:r>
            <a:endParaRPr lang="nl-NL" sz="2400" dirty="0"/>
          </a:p>
          <a:p>
            <a:pPr marL="342900" indent="-342900">
              <a:buFont typeface="Arial" panose="020B0604020202020204" pitchFamily="34" charset="0"/>
              <a:buChar char="•"/>
            </a:pPr>
            <a:r>
              <a:rPr lang="en-US" sz="2400" dirty="0"/>
              <a:t>« recipe » (volume of UTZ product used per unit of UTZ product sold).</a:t>
            </a:r>
          </a:p>
          <a:p>
            <a:r>
              <a:rPr lang="en-US" sz="2400" dirty="0"/>
              <a:t>Can also include:</a:t>
            </a:r>
          </a:p>
          <a:p>
            <a:pPr marL="342900" indent="-342900">
              <a:buFont typeface="Arial" panose="020B0604020202020204" pitchFamily="34" charset="0"/>
              <a:buChar char="•"/>
            </a:pPr>
            <a:r>
              <a:rPr lang="en-US" sz="2400" dirty="0"/>
              <a:t>purchase/delivery dates, sales dates;</a:t>
            </a:r>
          </a:p>
          <a:p>
            <a:pPr marL="342900" indent="-342900">
              <a:buFont typeface="Arial" panose="020B0604020202020204" pitchFamily="34" charset="0"/>
              <a:buChar char="•"/>
            </a:pPr>
            <a:r>
              <a:rPr lang="en-US" sz="2400" dirty="0"/>
              <a:t>shipment references (order number, invoice number, etc.);</a:t>
            </a:r>
          </a:p>
          <a:p>
            <a:pPr marL="342900" indent="-342900">
              <a:buFont typeface="Arial" panose="020B0604020202020204" pitchFamily="34" charset="0"/>
              <a:buChar char="•"/>
            </a:pPr>
            <a:r>
              <a:rPr lang="en-US" sz="2400" dirty="0"/>
              <a:t>GIP transaction IDs corresponding to each purchase of pure UTZ  certified product;</a:t>
            </a:r>
            <a:endParaRPr lang="nl-NL" sz="2400" dirty="0"/>
          </a:p>
          <a:p>
            <a:pPr marL="342900" indent="-342900">
              <a:buFont typeface="Arial" panose="020B0604020202020204" pitchFamily="34" charset="0"/>
              <a:buChar char="•"/>
            </a:pPr>
            <a:r>
              <a:rPr lang="en-US" sz="2400" dirty="0"/>
              <a:t>GIP unique traceability number corresponding to product traced;</a:t>
            </a:r>
            <a:br>
              <a:rPr lang="en-US" sz="2400" dirty="0"/>
            </a:br>
            <a:r>
              <a:rPr lang="en-US" sz="2400" dirty="0"/>
              <a:t>conversion rates.</a:t>
            </a:r>
            <a:endParaRPr lang="nl-NL" sz="2400" dirty="0"/>
          </a:p>
        </p:txBody>
      </p:sp>
      <p:sp>
        <p:nvSpPr>
          <p:cNvPr id="7" name="TextBox 6"/>
          <p:cNvSpPr txBox="1"/>
          <p:nvPr/>
        </p:nvSpPr>
        <p:spPr>
          <a:xfrm>
            <a:off x="5029200" y="955224"/>
            <a:ext cx="4041648" cy="1298377"/>
          </a:xfrm>
          <a:prstGeom prst="ellipse">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nl-NL" dirty="0" err="1"/>
              <a:t>Only</a:t>
            </a:r>
            <a:r>
              <a:rPr lang="nl-NL" dirty="0"/>
              <a:t> </a:t>
            </a:r>
            <a:r>
              <a:rPr lang="nl-NL" u="sng" dirty="0"/>
              <a:t>UTZ</a:t>
            </a:r>
            <a:r>
              <a:rPr lang="nl-NL" dirty="0"/>
              <a:t> </a:t>
            </a:r>
            <a:r>
              <a:rPr lang="nl-NL" dirty="0" err="1"/>
              <a:t>inputs</a:t>
            </a:r>
            <a:r>
              <a:rPr lang="nl-NL" dirty="0"/>
              <a:t> </a:t>
            </a:r>
            <a:r>
              <a:rPr lang="nl-NL" dirty="0" err="1"/>
              <a:t>and</a:t>
            </a:r>
            <a:r>
              <a:rPr lang="nl-NL" dirty="0"/>
              <a:t> </a:t>
            </a:r>
            <a:r>
              <a:rPr lang="nl-NL" u="sng" dirty="0"/>
              <a:t>UTZ</a:t>
            </a:r>
            <a:r>
              <a:rPr lang="nl-NL" dirty="0"/>
              <a:t> </a:t>
            </a:r>
            <a:r>
              <a:rPr lang="nl-NL" dirty="0" err="1"/>
              <a:t>outputs</a:t>
            </a:r>
            <a:r>
              <a:rPr lang="nl-NL" dirty="0"/>
              <a:t> </a:t>
            </a:r>
            <a:r>
              <a:rPr lang="nl-NL" dirty="0" err="1"/>
              <a:t>need</a:t>
            </a:r>
            <a:r>
              <a:rPr lang="nl-NL" dirty="0"/>
              <a:t> </a:t>
            </a:r>
            <a:r>
              <a:rPr lang="nl-NL" dirty="0" err="1"/>
              <a:t>to</a:t>
            </a:r>
            <a:r>
              <a:rPr lang="nl-NL" dirty="0"/>
              <a:t> </a:t>
            </a:r>
            <a:r>
              <a:rPr lang="nl-NL" dirty="0" err="1"/>
              <a:t>be</a:t>
            </a:r>
            <a:r>
              <a:rPr lang="nl-NL" dirty="0"/>
              <a:t> </a:t>
            </a:r>
            <a:r>
              <a:rPr lang="nl-NL" dirty="0" err="1"/>
              <a:t>included</a:t>
            </a:r>
            <a:r>
              <a:rPr lang="nl-NL" dirty="0"/>
              <a:t> in the credit account!</a:t>
            </a:r>
          </a:p>
        </p:txBody>
      </p:sp>
    </p:spTree>
    <p:extLst>
      <p:ext uri="{BB962C8B-B14F-4D97-AF65-F5344CB8AC3E}">
        <p14:creationId xmlns:p14="http://schemas.microsoft.com/office/powerpoint/2010/main" val="288668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7931223" y="2993256"/>
            <a:ext cx="1212777" cy="105491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solidFill>
                  <a:srgbClr val="000000"/>
                </a:solidFill>
              </a:rPr>
              <a:t>Credit</a:t>
            </a:r>
            <a:r>
              <a:rPr lang="fr-FR" sz="1400" dirty="0">
                <a:solidFill>
                  <a:srgbClr val="000000"/>
                </a:solidFill>
              </a:rPr>
              <a:t> balance</a:t>
            </a:r>
          </a:p>
        </p:txBody>
      </p:sp>
      <p:sp>
        <p:nvSpPr>
          <p:cNvPr id="9" name="Oval 8"/>
          <p:cNvSpPr/>
          <p:nvPr/>
        </p:nvSpPr>
        <p:spPr>
          <a:xfrm>
            <a:off x="87369" y="4671782"/>
            <a:ext cx="1586845" cy="686891"/>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solidFill>
                  <a:srgbClr val="000000"/>
                </a:solidFill>
              </a:rPr>
              <a:t>Purchase</a:t>
            </a:r>
            <a:r>
              <a:rPr lang="fr-FR" sz="1400" dirty="0">
                <a:solidFill>
                  <a:srgbClr val="000000"/>
                </a:solidFill>
              </a:rPr>
              <a:t> date</a:t>
            </a:r>
          </a:p>
        </p:txBody>
      </p:sp>
      <p:sp>
        <p:nvSpPr>
          <p:cNvPr id="10" name="Oval 9"/>
          <p:cNvSpPr/>
          <p:nvPr/>
        </p:nvSpPr>
        <p:spPr>
          <a:xfrm>
            <a:off x="5157872" y="947827"/>
            <a:ext cx="2311170" cy="748145"/>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solidFill>
                  <a:srgbClr val="000000"/>
                </a:solidFill>
              </a:rPr>
              <a:t>Quantity</a:t>
            </a:r>
            <a:r>
              <a:rPr lang="fr-FR" sz="1400" dirty="0">
                <a:solidFill>
                  <a:srgbClr val="000000"/>
                </a:solidFill>
              </a:rPr>
              <a:t> of UTZ </a:t>
            </a:r>
            <a:r>
              <a:rPr lang="fr-FR" sz="1400" dirty="0" err="1">
                <a:solidFill>
                  <a:srgbClr val="000000"/>
                </a:solidFill>
              </a:rPr>
              <a:t>product</a:t>
            </a:r>
            <a:r>
              <a:rPr lang="fr-FR" sz="1400" dirty="0">
                <a:solidFill>
                  <a:srgbClr val="000000"/>
                </a:solidFill>
              </a:rPr>
              <a:t> </a:t>
            </a:r>
            <a:r>
              <a:rPr lang="fr-FR" sz="1400" dirty="0" err="1">
                <a:solidFill>
                  <a:srgbClr val="000000"/>
                </a:solidFill>
              </a:rPr>
              <a:t>sold</a:t>
            </a:r>
            <a:endParaRPr lang="fr-FR" sz="1400" dirty="0">
              <a:solidFill>
                <a:srgbClr val="000000"/>
              </a:solidFill>
            </a:endParaRPr>
          </a:p>
        </p:txBody>
      </p:sp>
      <p:sp>
        <p:nvSpPr>
          <p:cNvPr id="11" name="Oval 10"/>
          <p:cNvSpPr/>
          <p:nvPr/>
        </p:nvSpPr>
        <p:spPr>
          <a:xfrm>
            <a:off x="7004809" y="1387147"/>
            <a:ext cx="1885474" cy="99372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rgbClr val="000000"/>
                </a:solidFill>
              </a:rPr>
              <a:t>Total </a:t>
            </a:r>
            <a:r>
              <a:rPr lang="fr-FR" sz="1400" dirty="0" err="1">
                <a:solidFill>
                  <a:srgbClr val="000000"/>
                </a:solidFill>
              </a:rPr>
              <a:t>cocoa</a:t>
            </a:r>
            <a:r>
              <a:rPr lang="fr-FR" sz="1400" dirty="0">
                <a:solidFill>
                  <a:srgbClr val="000000"/>
                </a:solidFill>
              </a:rPr>
              <a:t> content in UTZ </a:t>
            </a:r>
            <a:r>
              <a:rPr lang="fr-FR" sz="1400" dirty="0" err="1">
                <a:solidFill>
                  <a:srgbClr val="000000"/>
                </a:solidFill>
              </a:rPr>
              <a:t>product</a:t>
            </a:r>
            <a:r>
              <a:rPr lang="fr-FR" sz="1400" dirty="0">
                <a:solidFill>
                  <a:srgbClr val="000000"/>
                </a:solidFill>
              </a:rPr>
              <a:t> </a:t>
            </a:r>
            <a:r>
              <a:rPr lang="fr-FR" sz="1400" dirty="0" err="1">
                <a:solidFill>
                  <a:srgbClr val="000000"/>
                </a:solidFill>
              </a:rPr>
              <a:t>sold</a:t>
            </a:r>
            <a:endParaRPr lang="fr-FR" sz="1400" dirty="0">
              <a:solidFill>
                <a:srgbClr val="000000"/>
              </a:solidFill>
            </a:endParaRPr>
          </a:p>
        </p:txBody>
      </p:sp>
      <p:sp>
        <p:nvSpPr>
          <p:cNvPr id="13" name="Oval 12"/>
          <p:cNvSpPr/>
          <p:nvPr/>
        </p:nvSpPr>
        <p:spPr>
          <a:xfrm>
            <a:off x="78962" y="3170777"/>
            <a:ext cx="1287475" cy="760021"/>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solidFill>
                  <a:srgbClr val="000000"/>
                </a:solidFill>
              </a:rPr>
              <a:t>Order</a:t>
            </a:r>
            <a:r>
              <a:rPr lang="fr-FR" sz="1400" dirty="0">
                <a:solidFill>
                  <a:srgbClr val="000000"/>
                </a:solidFill>
              </a:rPr>
              <a:t> </a:t>
            </a:r>
            <a:r>
              <a:rPr lang="fr-FR" sz="1400" dirty="0" err="1">
                <a:solidFill>
                  <a:srgbClr val="000000"/>
                </a:solidFill>
              </a:rPr>
              <a:t>number</a:t>
            </a:r>
            <a:endParaRPr lang="fr-FR" sz="1400" dirty="0">
              <a:solidFill>
                <a:srgbClr val="000000"/>
              </a:solidFill>
            </a:endParaRPr>
          </a:p>
        </p:txBody>
      </p:sp>
      <p:sp>
        <p:nvSpPr>
          <p:cNvPr id="14" name="Oval 13"/>
          <p:cNvSpPr/>
          <p:nvPr/>
        </p:nvSpPr>
        <p:spPr>
          <a:xfrm>
            <a:off x="439427" y="1440898"/>
            <a:ext cx="1729753" cy="901346"/>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rgbClr val="000000"/>
                </a:solidFill>
              </a:rPr>
              <a:t>UTZ volume </a:t>
            </a:r>
            <a:r>
              <a:rPr lang="fr-FR" sz="1400" dirty="0" err="1">
                <a:solidFill>
                  <a:srgbClr val="000000"/>
                </a:solidFill>
              </a:rPr>
              <a:t>purchased</a:t>
            </a:r>
            <a:endParaRPr lang="fr-FR" sz="1400" dirty="0">
              <a:solidFill>
                <a:srgbClr val="000000"/>
              </a:solidFill>
            </a:endParaRPr>
          </a:p>
        </p:txBody>
      </p:sp>
      <p:sp>
        <p:nvSpPr>
          <p:cNvPr id="15" name="Oval 14"/>
          <p:cNvSpPr/>
          <p:nvPr/>
        </p:nvSpPr>
        <p:spPr>
          <a:xfrm>
            <a:off x="1552484" y="1200652"/>
            <a:ext cx="2492330" cy="547444"/>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a:solidFill>
                  <a:srgbClr val="000000"/>
                </a:solidFill>
              </a:rPr>
              <a:t>Total </a:t>
            </a:r>
            <a:r>
              <a:rPr lang="fr-FR" sz="1400" dirty="0" err="1">
                <a:solidFill>
                  <a:srgbClr val="000000"/>
                </a:solidFill>
              </a:rPr>
              <a:t>cocoa</a:t>
            </a:r>
            <a:r>
              <a:rPr lang="fr-FR" sz="1400" dirty="0">
                <a:solidFill>
                  <a:srgbClr val="000000"/>
                </a:solidFill>
              </a:rPr>
              <a:t> content in volume </a:t>
            </a:r>
            <a:r>
              <a:rPr lang="fr-FR" sz="1400" dirty="0" err="1">
                <a:solidFill>
                  <a:srgbClr val="000000"/>
                </a:solidFill>
              </a:rPr>
              <a:t>purchased</a:t>
            </a:r>
            <a:endParaRPr lang="fr-FR" sz="1400" dirty="0">
              <a:solidFill>
                <a:srgbClr val="000000"/>
              </a:solidFill>
            </a:endParaRPr>
          </a:p>
        </p:txBody>
      </p:sp>
      <p:sp>
        <p:nvSpPr>
          <p:cNvPr id="17" name="Oval 16"/>
          <p:cNvSpPr/>
          <p:nvPr/>
        </p:nvSpPr>
        <p:spPr>
          <a:xfrm>
            <a:off x="5681340" y="5713331"/>
            <a:ext cx="2024745" cy="74814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600" dirty="0" err="1">
                <a:solidFill>
                  <a:srgbClr val="000000"/>
                </a:solidFill>
              </a:rPr>
              <a:t>Recipe</a:t>
            </a:r>
            <a:endParaRPr lang="fr-FR" sz="1600" dirty="0">
              <a:solidFill>
                <a:srgbClr val="000000"/>
              </a:solidFill>
            </a:endParaRPr>
          </a:p>
        </p:txBody>
      </p:sp>
      <p:sp>
        <p:nvSpPr>
          <p:cNvPr id="18" name="Oval 17"/>
          <p:cNvSpPr/>
          <p:nvPr/>
        </p:nvSpPr>
        <p:spPr>
          <a:xfrm>
            <a:off x="4478178" y="1016451"/>
            <a:ext cx="1137069" cy="720103"/>
          </a:xfrm>
          <a:prstGeom prst="ellipse">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400" dirty="0" err="1">
                <a:solidFill>
                  <a:srgbClr val="000000"/>
                </a:solidFill>
              </a:rPr>
              <a:t>Invoice</a:t>
            </a:r>
            <a:r>
              <a:rPr lang="fr-FR" sz="1400" dirty="0">
                <a:solidFill>
                  <a:srgbClr val="000000"/>
                </a:solidFill>
              </a:rPr>
              <a:t> </a:t>
            </a:r>
            <a:r>
              <a:rPr lang="fr-FR" sz="1400" dirty="0" err="1">
                <a:solidFill>
                  <a:srgbClr val="000000"/>
                </a:solidFill>
              </a:rPr>
              <a:t>number</a:t>
            </a:r>
            <a:endParaRPr lang="fr-FR" sz="1400" dirty="0">
              <a:solidFill>
                <a:srgbClr val="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889" y="5563522"/>
            <a:ext cx="2929311" cy="1024680"/>
          </a:xfrm>
          <a:prstGeom prst="rect">
            <a:avLst/>
          </a:prstGeom>
        </p:spPr>
      </p:pic>
      <p:sp>
        <p:nvSpPr>
          <p:cNvPr id="41" name="Title 40"/>
          <p:cNvSpPr>
            <a:spLocks noGrp="1"/>
          </p:cNvSpPr>
          <p:nvPr>
            <p:ph type="title" idx="4294967295"/>
          </p:nvPr>
        </p:nvSpPr>
        <p:spPr>
          <a:xfrm>
            <a:off x="158073" y="515571"/>
            <a:ext cx="8124281" cy="585788"/>
          </a:xfrm>
        </p:spPr>
        <p:txBody>
          <a:bodyPr>
            <a:normAutofit fontScale="90000"/>
          </a:bodyPr>
          <a:lstStyle/>
          <a:p>
            <a:r>
              <a:rPr lang="nl-NL" sz="2800" dirty="0" err="1"/>
              <a:t>Example</a:t>
            </a:r>
            <a:r>
              <a:rPr lang="nl-NL" sz="2800" dirty="0"/>
              <a:t>: Credit Account of a </a:t>
            </a:r>
            <a:r>
              <a:rPr lang="nl-NL" sz="2800" dirty="0" err="1"/>
              <a:t>Consumer-end</a:t>
            </a:r>
            <a:r>
              <a:rPr lang="nl-NL" sz="2800" dirty="0"/>
              <a:t> </a:t>
            </a:r>
            <a:r>
              <a:rPr lang="nl-NL" sz="2800" dirty="0" err="1"/>
              <a:t>Manufacturer</a:t>
            </a:r>
            <a:endParaRPr lang="nl-NL"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484" y="2237968"/>
            <a:ext cx="6713068" cy="2933367"/>
          </a:xfrm>
          <a:prstGeom prst="rect">
            <a:avLst/>
          </a:prstGeom>
        </p:spPr>
      </p:pic>
    </p:spTree>
    <p:extLst>
      <p:ext uri="{BB962C8B-B14F-4D97-AF65-F5344CB8AC3E}">
        <p14:creationId xmlns:p14="http://schemas.microsoft.com/office/powerpoint/2010/main" val="14071759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57200" y="359226"/>
            <a:ext cx="7603834" cy="586306"/>
          </a:xfrm>
        </p:spPr>
        <p:txBody>
          <a:bodyPr>
            <a:normAutofit fontScale="90000"/>
          </a:bodyPr>
          <a:lstStyle/>
          <a:p>
            <a:r>
              <a:rPr lang="nl-NL" dirty="0" err="1"/>
              <a:t>SCAs</a:t>
            </a:r>
            <a:r>
              <a:rPr lang="nl-NL" dirty="0"/>
              <a:t> </a:t>
            </a:r>
            <a:r>
              <a:rPr lang="nl-NL" dirty="0" err="1"/>
              <a:t>who</a:t>
            </a:r>
            <a:r>
              <a:rPr lang="nl-NL" dirty="0"/>
              <a:t> </a:t>
            </a:r>
            <a:r>
              <a:rPr lang="nl-NL" dirty="0" err="1"/>
              <a:t>trade</a:t>
            </a:r>
            <a:r>
              <a:rPr lang="nl-NL" dirty="0"/>
              <a:t> </a:t>
            </a:r>
            <a:r>
              <a:rPr lang="nl-NL" dirty="0" err="1"/>
              <a:t>only</a:t>
            </a:r>
            <a:r>
              <a:rPr lang="nl-NL" dirty="0"/>
              <a:t> pure </a:t>
            </a:r>
            <a:r>
              <a:rPr lang="nl-NL" dirty="0" err="1"/>
              <a:t>products</a:t>
            </a:r>
            <a:endParaRPr lang="nl-NL" dirty="0"/>
          </a:p>
        </p:txBody>
      </p:sp>
      <p:sp>
        <p:nvSpPr>
          <p:cNvPr id="9" name="TextBox 8"/>
          <p:cNvSpPr txBox="1"/>
          <p:nvPr/>
        </p:nvSpPr>
        <p:spPr>
          <a:xfrm>
            <a:off x="457200" y="1082360"/>
            <a:ext cx="8229600" cy="984885"/>
          </a:xfrm>
          <a:prstGeom prst="rect">
            <a:avLst/>
          </a:prstGeom>
          <a:noFill/>
        </p:spPr>
        <p:txBody>
          <a:bodyPr wrap="square" rtlCol="0">
            <a:spAutoFit/>
          </a:bodyPr>
          <a:lstStyle/>
          <a:p>
            <a:r>
              <a:rPr lang="en-US" sz="2000" dirty="0"/>
              <a:t>The annual overview can be extracted from the GIP (for cocoa members) or MultiTrace (for hazelnut members) and a credit account is hence not needed: </a:t>
            </a:r>
            <a:endParaRPr lang="nl-NL" sz="2000" dirty="0"/>
          </a:p>
          <a:p>
            <a:endParaRPr lang="nl-NL"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067245"/>
            <a:ext cx="8310716" cy="4197121"/>
          </a:xfrm>
          <a:prstGeom prst="rect">
            <a:avLst/>
          </a:prstGeom>
        </p:spPr>
      </p:pic>
      <p:sp>
        <p:nvSpPr>
          <p:cNvPr id="21" name="Oval 20"/>
          <p:cNvSpPr/>
          <p:nvPr/>
        </p:nvSpPr>
        <p:spPr>
          <a:xfrm>
            <a:off x="7411065" y="4168474"/>
            <a:ext cx="649969" cy="235974"/>
          </a:xfrm>
          <a:prstGeom prst="ellipse">
            <a:avLst/>
          </a:prstGeom>
          <a:noFill/>
          <a:ln>
            <a:solidFill>
              <a:srgbClr val="8E002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2" name="Oval 21"/>
          <p:cNvSpPr/>
          <p:nvPr/>
        </p:nvSpPr>
        <p:spPr>
          <a:xfrm>
            <a:off x="7419480" y="6009819"/>
            <a:ext cx="649969" cy="235974"/>
          </a:xfrm>
          <a:prstGeom prst="ellipse">
            <a:avLst/>
          </a:prstGeom>
          <a:noFill/>
          <a:ln>
            <a:solidFill>
              <a:srgbClr val="8E002B"/>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290" y="5895656"/>
            <a:ext cx="368710" cy="368710"/>
          </a:xfrm>
          <a:prstGeom prst="rect">
            <a:avLst/>
          </a:prstGeom>
        </p:spPr>
      </p:pic>
    </p:spTree>
    <p:extLst>
      <p:ext uri="{BB962C8B-B14F-4D97-AF65-F5344CB8AC3E}">
        <p14:creationId xmlns:p14="http://schemas.microsoft.com/office/powerpoint/2010/main" val="352126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animBg="1"/>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err="1"/>
              <a:t>One</a:t>
            </a:r>
            <a:r>
              <a:rPr lang="nl-NL" dirty="0"/>
              <a:t> </a:t>
            </a:r>
            <a:r>
              <a:rPr lang="nl-NL" dirty="0" err="1"/>
              <a:t>exception</a:t>
            </a:r>
            <a:r>
              <a:rPr lang="nl-NL" dirty="0"/>
              <a:t> </a:t>
            </a:r>
            <a:r>
              <a:rPr lang="nl-NL" dirty="0" err="1"/>
              <a:t>to</a:t>
            </a:r>
            <a:r>
              <a:rPr lang="nl-NL" dirty="0"/>
              <a:t> </a:t>
            </a:r>
            <a:r>
              <a:rPr lang="nl-NL" dirty="0" err="1"/>
              <a:t>the</a:t>
            </a:r>
            <a:r>
              <a:rPr lang="nl-NL" dirty="0"/>
              <a:t> </a:t>
            </a:r>
            <a:r>
              <a:rPr lang="nl-NL" dirty="0" err="1"/>
              <a:t>rule</a:t>
            </a:r>
            <a:endParaRPr lang="nl-NL" dirty="0"/>
          </a:p>
        </p:txBody>
      </p:sp>
      <p:sp>
        <p:nvSpPr>
          <p:cNvPr id="6" name="Content Placeholder 5"/>
          <p:cNvSpPr>
            <a:spLocks noGrp="1"/>
          </p:cNvSpPr>
          <p:nvPr>
            <p:ph idx="1"/>
          </p:nvPr>
        </p:nvSpPr>
        <p:spPr/>
        <p:txBody>
          <a:bodyPr>
            <a:normAutofit/>
          </a:bodyPr>
          <a:lstStyle/>
          <a:p>
            <a:endParaRPr lang="nl-NL" sz="5400" dirty="0"/>
          </a:p>
          <a:p>
            <a:r>
              <a:rPr lang="nl-NL" sz="4800" dirty="0"/>
              <a:t>For </a:t>
            </a:r>
            <a:r>
              <a:rPr lang="nl-NL" sz="4800" dirty="0" err="1"/>
              <a:t>supply</a:t>
            </a:r>
            <a:r>
              <a:rPr lang="nl-NL" sz="4800" dirty="0"/>
              <a:t> chain actors </a:t>
            </a:r>
            <a:r>
              <a:rPr lang="nl-NL" sz="4800" dirty="0" err="1"/>
              <a:t>whose</a:t>
            </a:r>
            <a:r>
              <a:rPr lang="nl-NL" sz="4800" dirty="0"/>
              <a:t> input is 100% UTZ = no credit account </a:t>
            </a:r>
            <a:r>
              <a:rPr lang="nl-NL" sz="4800" dirty="0" err="1"/>
              <a:t>needed</a:t>
            </a:r>
            <a:endParaRPr lang="nl-NL" sz="4800" dirty="0"/>
          </a:p>
        </p:txBody>
      </p:sp>
    </p:spTree>
    <p:extLst>
      <p:ext uri="{BB962C8B-B14F-4D97-AF65-F5344CB8AC3E}">
        <p14:creationId xmlns:p14="http://schemas.microsoft.com/office/powerpoint/2010/main" val="305899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Use</a:t>
            </a:r>
            <a:r>
              <a:rPr lang="nl-NL" dirty="0"/>
              <a:t> of </a:t>
            </a:r>
            <a:r>
              <a:rPr lang="nl-NL" dirty="0" err="1"/>
              <a:t>the</a:t>
            </a:r>
            <a:r>
              <a:rPr lang="nl-NL" dirty="0"/>
              <a:t> </a:t>
            </a:r>
            <a:r>
              <a:rPr lang="nl-NL" dirty="0" err="1"/>
              <a:t>Traceability</a:t>
            </a:r>
            <a:r>
              <a:rPr lang="nl-NL" dirty="0"/>
              <a:t> Platform </a:t>
            </a:r>
            <a:br>
              <a:rPr lang="nl-NL" dirty="0"/>
            </a:br>
            <a:r>
              <a:rPr lang="nl-NL" sz="2400" dirty="0" err="1"/>
              <a:t>for</a:t>
            </a:r>
            <a:r>
              <a:rPr lang="nl-NL" sz="2400" dirty="0"/>
              <a:t> </a:t>
            </a:r>
            <a:r>
              <a:rPr lang="nl-NL" sz="2400" dirty="0" err="1"/>
              <a:t>Tracing</a:t>
            </a:r>
            <a:r>
              <a:rPr lang="nl-NL" sz="2400" dirty="0"/>
              <a:t>/</a:t>
            </a:r>
            <a:r>
              <a:rPr lang="nl-NL" sz="2400" dirty="0" err="1"/>
              <a:t>Redeeming</a:t>
            </a:r>
            <a:r>
              <a:rPr lang="nl-NL" sz="2400" dirty="0"/>
              <a:t> </a:t>
            </a:r>
            <a:r>
              <a:rPr lang="nl-NL" sz="2400" dirty="0" err="1"/>
              <a:t>and</a:t>
            </a:r>
            <a:r>
              <a:rPr lang="nl-NL" sz="2400" dirty="0"/>
              <a:t> </a:t>
            </a:r>
            <a:r>
              <a:rPr lang="nl-NL" sz="2400" dirty="0" err="1"/>
              <a:t>Labelling</a:t>
            </a:r>
            <a:r>
              <a:rPr lang="nl-NL" sz="2400" dirty="0"/>
              <a:t> </a:t>
            </a:r>
            <a:r>
              <a:rPr lang="nl-NL" sz="2400" dirty="0" err="1"/>
              <a:t>Approval</a:t>
            </a:r>
            <a:r>
              <a:rPr lang="nl-NL" sz="2400" dirty="0"/>
              <a:t> </a:t>
            </a:r>
            <a:r>
              <a:rPr lang="nl-NL" sz="2400" dirty="0" err="1"/>
              <a:t>Requests</a:t>
            </a:r>
            <a:endParaRPr lang="nl-NL" dirty="0"/>
          </a:p>
        </p:txBody>
      </p:sp>
    </p:spTree>
    <p:extLst>
      <p:ext uri="{BB962C8B-B14F-4D97-AF65-F5344CB8AC3E}">
        <p14:creationId xmlns:p14="http://schemas.microsoft.com/office/powerpoint/2010/main" val="2408071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7EC5150-8D7B-43AD-967A-3D46B5023264}"/>
              </a:ext>
            </a:extLst>
          </p:cNvPr>
          <p:cNvSpPr/>
          <p:nvPr/>
        </p:nvSpPr>
        <p:spPr>
          <a:xfrm>
            <a:off x="4303783" y="5977207"/>
            <a:ext cx="977159" cy="673591"/>
          </a:xfrm>
          <a:prstGeom prst="rect">
            <a:avLst/>
          </a:prstGeom>
          <a:solidFill>
            <a:schemeClr val="accent5">
              <a:lumMod val="95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NL"/>
          </a:p>
        </p:txBody>
      </p:sp>
      <p:cxnSp>
        <p:nvCxnSpPr>
          <p:cNvPr id="19" name="Straight Connector 18"/>
          <p:cNvCxnSpPr/>
          <p:nvPr/>
        </p:nvCxnSpPr>
        <p:spPr>
          <a:xfrm>
            <a:off x="1104125" y="6309320"/>
            <a:ext cx="761237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615236" y="1943626"/>
            <a:ext cx="2116825" cy="2031325"/>
          </a:xfrm>
          <a:prstGeom prst="rect">
            <a:avLst/>
          </a:prstGeom>
          <a:solidFill>
            <a:schemeClr val="accent5">
              <a:lumMod val="85000"/>
            </a:schemeClr>
          </a:solidFill>
        </p:spPr>
        <p:txBody>
          <a:bodyPr wrap="square" rtlCol="0">
            <a:spAutoFit/>
          </a:bodyPr>
          <a:lstStyle/>
          <a:p>
            <a:endParaRPr lang="nl-NL" dirty="0">
              <a:solidFill>
                <a:prstClr val="black"/>
              </a:solidFill>
            </a:endParaRPr>
          </a:p>
          <a:p>
            <a:endParaRPr lang="nl-NL" dirty="0">
              <a:solidFill>
                <a:prstClr val="black"/>
              </a:solidFill>
            </a:endParaRPr>
          </a:p>
          <a:p>
            <a:endParaRPr lang="nl-NL" dirty="0">
              <a:solidFill>
                <a:prstClr val="black"/>
              </a:solidFill>
            </a:endParaRPr>
          </a:p>
          <a:p>
            <a:endParaRPr lang="nl-NL" dirty="0">
              <a:solidFill>
                <a:prstClr val="black"/>
              </a:solidFill>
            </a:endParaRPr>
          </a:p>
          <a:p>
            <a:endParaRPr lang="nl-NL" dirty="0">
              <a:solidFill>
                <a:prstClr val="black"/>
              </a:solidFill>
            </a:endParaRPr>
          </a:p>
          <a:p>
            <a:endParaRPr lang="nl-NL" dirty="0">
              <a:solidFill>
                <a:prstClr val="black"/>
              </a:solidFill>
            </a:endParaRPr>
          </a:p>
          <a:p>
            <a:endParaRPr lang="nl-NL" dirty="0">
              <a:solidFill>
                <a:prstClr val="black"/>
              </a:solidFill>
            </a:endParaRPr>
          </a:p>
        </p:txBody>
      </p:sp>
      <p:sp>
        <p:nvSpPr>
          <p:cNvPr id="2" name="Title 1"/>
          <p:cNvSpPr>
            <a:spLocks noGrp="1"/>
          </p:cNvSpPr>
          <p:nvPr>
            <p:ph type="title"/>
          </p:nvPr>
        </p:nvSpPr>
        <p:spPr>
          <a:xfrm>
            <a:off x="247642" y="237725"/>
            <a:ext cx="7603834" cy="586306"/>
          </a:xfrm>
        </p:spPr>
        <p:txBody>
          <a:bodyPr>
            <a:normAutofit fontScale="90000"/>
          </a:bodyPr>
          <a:lstStyle/>
          <a:p>
            <a:r>
              <a:rPr lang="en-US" dirty="0"/>
              <a:t>When Code and when </a:t>
            </a:r>
            <a:r>
              <a:rPr lang="en-US" dirty="0" err="1"/>
              <a:t>ChoC</a:t>
            </a:r>
            <a:r>
              <a:rPr lang="en-US" dirty="0"/>
              <a:t>?</a:t>
            </a:r>
          </a:p>
        </p:txBody>
      </p:sp>
      <p:sp>
        <p:nvSpPr>
          <p:cNvPr id="7" name="Rectangle 3"/>
          <p:cNvSpPr txBox="1">
            <a:spLocks noChangeArrowheads="1"/>
          </p:cNvSpPr>
          <p:nvPr/>
        </p:nvSpPr>
        <p:spPr bwMode="auto">
          <a:xfrm>
            <a:off x="1413237" y="1161612"/>
            <a:ext cx="1464314" cy="709643"/>
          </a:xfrm>
          <a:prstGeom prst="rect">
            <a:avLst/>
          </a:prstGeom>
          <a:noFill/>
          <a:ln w="9525">
            <a:noFill/>
            <a:miter lim="800000"/>
            <a:headEnd/>
            <a:tailEnd/>
          </a:ln>
        </p:spPr>
        <p:txBody>
          <a:bodyPr/>
          <a:lstStyle/>
          <a:p>
            <a:pPr eaLnBrk="0" hangingPunct="0">
              <a:spcBef>
                <a:spcPct val="20000"/>
              </a:spcBef>
              <a:defRPr/>
            </a:pPr>
            <a:r>
              <a:rPr lang="en-GB" sz="3600" b="1" kern="0" dirty="0">
                <a:solidFill>
                  <a:srgbClr val="D2310B"/>
                </a:solidFill>
              </a:rPr>
              <a:t>Code</a:t>
            </a:r>
          </a:p>
        </p:txBody>
      </p:sp>
      <p:sp>
        <p:nvSpPr>
          <p:cNvPr id="11" name="Rectangle 3"/>
          <p:cNvSpPr txBox="1">
            <a:spLocks noChangeArrowheads="1"/>
          </p:cNvSpPr>
          <p:nvPr/>
        </p:nvSpPr>
        <p:spPr bwMode="auto">
          <a:xfrm>
            <a:off x="6976804" y="1160117"/>
            <a:ext cx="1464314" cy="709643"/>
          </a:xfrm>
          <a:prstGeom prst="rect">
            <a:avLst/>
          </a:prstGeom>
          <a:noFill/>
          <a:ln w="9525">
            <a:noFill/>
            <a:miter lim="800000"/>
            <a:headEnd/>
            <a:tailEnd/>
          </a:ln>
        </p:spPr>
        <p:txBody>
          <a:bodyPr/>
          <a:lstStyle/>
          <a:p>
            <a:pPr eaLnBrk="0" hangingPunct="0">
              <a:spcBef>
                <a:spcPct val="20000"/>
              </a:spcBef>
              <a:defRPr/>
            </a:pPr>
            <a:r>
              <a:rPr lang="en-GB" sz="3600" b="1" kern="0" dirty="0" err="1">
                <a:solidFill>
                  <a:srgbClr val="D2310B"/>
                </a:solidFill>
              </a:rPr>
              <a:t>ChoC</a:t>
            </a:r>
            <a:endParaRPr lang="en-GB" sz="3600" b="1" kern="0" dirty="0">
              <a:solidFill>
                <a:srgbClr val="D2310B"/>
              </a:solidFill>
            </a:endParaRPr>
          </a:p>
        </p:txBody>
      </p:sp>
      <p:sp>
        <p:nvSpPr>
          <p:cNvPr id="13" name="Rectangle 3"/>
          <p:cNvSpPr txBox="1">
            <a:spLocks noChangeArrowheads="1"/>
          </p:cNvSpPr>
          <p:nvPr/>
        </p:nvSpPr>
        <p:spPr bwMode="auto">
          <a:xfrm>
            <a:off x="142376" y="2231256"/>
            <a:ext cx="1464314" cy="4400289"/>
          </a:xfrm>
          <a:prstGeom prst="rect">
            <a:avLst/>
          </a:prstGeom>
          <a:noFill/>
          <a:ln w="9525">
            <a:noFill/>
            <a:miter lim="800000"/>
            <a:headEnd/>
            <a:tailEnd/>
          </a:ln>
        </p:spPr>
        <p:txBody>
          <a:bodyPr/>
          <a:lstStyle/>
          <a:p>
            <a:pPr eaLnBrk="0" hangingPunct="0">
              <a:spcBef>
                <a:spcPct val="20000"/>
              </a:spcBef>
              <a:defRPr/>
            </a:pPr>
            <a:r>
              <a:rPr lang="en-GB" kern="0" dirty="0">
                <a:solidFill>
                  <a:srgbClr val="8E002B"/>
                </a:solidFill>
              </a:rPr>
              <a:t>Coffee</a:t>
            </a:r>
          </a:p>
          <a:p>
            <a:pPr eaLnBrk="0" hangingPunct="0">
              <a:spcBef>
                <a:spcPct val="20000"/>
              </a:spcBef>
              <a:defRPr/>
            </a:pPr>
            <a:endParaRPr lang="en-GB" kern="0" dirty="0">
              <a:solidFill>
                <a:srgbClr val="8E002B"/>
              </a:solidFill>
            </a:endParaRPr>
          </a:p>
          <a:p>
            <a:pPr eaLnBrk="0" hangingPunct="0">
              <a:spcBef>
                <a:spcPct val="20000"/>
              </a:spcBef>
              <a:defRPr/>
            </a:pPr>
            <a:endParaRPr lang="en-GB" kern="0" dirty="0">
              <a:solidFill>
                <a:srgbClr val="8E002B"/>
              </a:solidFill>
            </a:endParaRPr>
          </a:p>
          <a:p>
            <a:pPr eaLnBrk="0" hangingPunct="0">
              <a:spcBef>
                <a:spcPct val="20000"/>
              </a:spcBef>
              <a:defRPr/>
            </a:pPr>
            <a:r>
              <a:rPr lang="en-GB" kern="0" dirty="0">
                <a:solidFill>
                  <a:srgbClr val="8E002B"/>
                </a:solidFill>
              </a:rPr>
              <a:t>Rooibos</a:t>
            </a:r>
          </a:p>
          <a:p>
            <a:pPr eaLnBrk="0" hangingPunct="0">
              <a:spcBef>
                <a:spcPct val="20000"/>
              </a:spcBef>
              <a:defRPr/>
            </a:pPr>
            <a:endParaRPr lang="en-GB" kern="0" dirty="0">
              <a:solidFill>
                <a:srgbClr val="8E002B"/>
              </a:solidFill>
            </a:endParaRPr>
          </a:p>
          <a:p>
            <a:pPr eaLnBrk="0" hangingPunct="0">
              <a:spcBef>
                <a:spcPct val="20000"/>
              </a:spcBef>
              <a:defRPr/>
            </a:pPr>
            <a:endParaRPr lang="en-GB" kern="0" dirty="0">
              <a:solidFill>
                <a:srgbClr val="8E002B"/>
              </a:solidFill>
            </a:endParaRPr>
          </a:p>
          <a:p>
            <a:pPr eaLnBrk="0" hangingPunct="0">
              <a:spcBef>
                <a:spcPct val="20000"/>
              </a:spcBef>
              <a:defRPr/>
            </a:pPr>
            <a:r>
              <a:rPr lang="en-GB" kern="0" dirty="0">
                <a:solidFill>
                  <a:srgbClr val="8E002B"/>
                </a:solidFill>
              </a:rPr>
              <a:t>Tea</a:t>
            </a:r>
          </a:p>
          <a:p>
            <a:pPr eaLnBrk="0" hangingPunct="0">
              <a:spcBef>
                <a:spcPct val="20000"/>
              </a:spcBef>
              <a:defRPr/>
            </a:pPr>
            <a:endParaRPr lang="en-GB" kern="0" dirty="0">
              <a:solidFill>
                <a:srgbClr val="8E002B"/>
              </a:solidFill>
            </a:endParaRPr>
          </a:p>
          <a:p>
            <a:pPr eaLnBrk="0" hangingPunct="0">
              <a:spcBef>
                <a:spcPct val="20000"/>
              </a:spcBef>
              <a:defRPr/>
            </a:pPr>
            <a:endParaRPr lang="en-GB" kern="0" dirty="0">
              <a:solidFill>
                <a:srgbClr val="8E002B"/>
              </a:solidFill>
            </a:endParaRPr>
          </a:p>
          <a:p>
            <a:pPr eaLnBrk="0" hangingPunct="0">
              <a:spcBef>
                <a:spcPct val="20000"/>
              </a:spcBef>
              <a:defRPr/>
            </a:pPr>
            <a:r>
              <a:rPr lang="en-GB" kern="0" dirty="0">
                <a:solidFill>
                  <a:srgbClr val="8E002B"/>
                </a:solidFill>
              </a:rPr>
              <a:t>Cocoa</a:t>
            </a:r>
          </a:p>
          <a:p>
            <a:pPr eaLnBrk="0" hangingPunct="0">
              <a:spcBef>
                <a:spcPct val="20000"/>
              </a:spcBef>
              <a:defRPr/>
            </a:pPr>
            <a:endParaRPr lang="en-GB" kern="0" dirty="0">
              <a:solidFill>
                <a:srgbClr val="8E002B"/>
              </a:solidFill>
            </a:endParaRPr>
          </a:p>
          <a:p>
            <a:pPr eaLnBrk="0" hangingPunct="0">
              <a:spcBef>
                <a:spcPct val="20000"/>
              </a:spcBef>
              <a:defRPr/>
            </a:pPr>
            <a:endParaRPr lang="en-GB" kern="0" dirty="0">
              <a:solidFill>
                <a:srgbClr val="8E002B"/>
              </a:solidFill>
            </a:endParaRPr>
          </a:p>
          <a:p>
            <a:pPr eaLnBrk="0" hangingPunct="0">
              <a:spcBef>
                <a:spcPct val="20000"/>
              </a:spcBef>
              <a:defRPr/>
            </a:pPr>
            <a:r>
              <a:rPr lang="en-GB" kern="0" dirty="0">
                <a:solidFill>
                  <a:srgbClr val="8E002B"/>
                </a:solidFill>
              </a:rPr>
              <a:t>Hazelnut</a:t>
            </a:r>
          </a:p>
        </p:txBody>
      </p:sp>
      <p:cxnSp>
        <p:nvCxnSpPr>
          <p:cNvPr id="16" name="Straight Connector 15"/>
          <p:cNvCxnSpPr/>
          <p:nvPr/>
        </p:nvCxnSpPr>
        <p:spPr>
          <a:xfrm>
            <a:off x="1136042" y="3459849"/>
            <a:ext cx="761237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34114" y="4460044"/>
            <a:ext cx="761237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104125" y="5487400"/>
            <a:ext cx="761237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1134114" y="2501848"/>
            <a:ext cx="7612372" cy="0"/>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pic>
        <p:nvPicPr>
          <p:cNvPr id="14"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51495" y="2335992"/>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62513" y="5281812"/>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6421" y="6094629"/>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91289" y="3247942"/>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96706" y="4263183"/>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1586" y="2256901"/>
            <a:ext cx="628005" cy="599513"/>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41786" y="2228113"/>
            <a:ext cx="383288" cy="458412"/>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74828" y="5213292"/>
            <a:ext cx="503228" cy="515464"/>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58456" y="2447712"/>
            <a:ext cx="788685" cy="323032"/>
          </a:xfrm>
          <a:prstGeom prst="rect">
            <a:avLst/>
          </a:prstGeom>
        </p:spPr>
      </p:pic>
      <p:pic>
        <p:nvPicPr>
          <p:cNvPr id="29" name="Picture 2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52944" y="4062289"/>
            <a:ext cx="694582" cy="680433"/>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37984" y="4286431"/>
            <a:ext cx="654806" cy="606617"/>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98987" y="4164897"/>
            <a:ext cx="329004" cy="623912"/>
          </a:xfrm>
          <a:prstGeom prst="rect">
            <a:avLst/>
          </a:prstGeom>
        </p:spPr>
      </p:pic>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6808" y="4020923"/>
            <a:ext cx="434152" cy="450850"/>
          </a:xfrm>
          <a:prstGeom prst="rect">
            <a:avLst/>
          </a:prstGeom>
        </p:spPr>
      </p:pic>
      <p:pic>
        <p:nvPicPr>
          <p:cNvPr id="36" name="Picture 3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30584" y="4083451"/>
            <a:ext cx="811239" cy="509117"/>
          </a:xfrm>
          <a:prstGeom prst="rect">
            <a:avLst/>
          </a:prstGeom>
        </p:spPr>
      </p:pic>
      <p:pic>
        <p:nvPicPr>
          <p:cNvPr id="37" name="Picture 3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024402" y="3231932"/>
            <a:ext cx="355575" cy="369411"/>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7574" y="3061659"/>
            <a:ext cx="365528" cy="379751"/>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256925" y="3089292"/>
            <a:ext cx="721409" cy="668318"/>
          </a:xfrm>
          <a:prstGeom prst="rect">
            <a:avLst/>
          </a:prstGeom>
        </p:spPr>
      </p:pic>
      <p:pic>
        <p:nvPicPr>
          <p:cNvPr id="41" name="Picture 40"/>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91310" y="6128338"/>
            <a:ext cx="614282" cy="422079"/>
          </a:xfrm>
          <a:prstGeom prst="rect">
            <a:avLst/>
          </a:prstGeom>
        </p:spPr>
      </p:pic>
      <p:pic>
        <p:nvPicPr>
          <p:cNvPr id="42" name="Picture 4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961253" y="6132372"/>
            <a:ext cx="528020" cy="467095"/>
          </a:xfrm>
          <a:prstGeom prst="rect">
            <a:avLst/>
          </a:prstGeom>
        </p:spPr>
      </p:pic>
      <p:pic>
        <p:nvPicPr>
          <p:cNvPr id="43" name="Picture 4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51819" y="6049390"/>
            <a:ext cx="410954" cy="538607"/>
          </a:xfrm>
          <a:prstGeom prst="rect">
            <a:avLst/>
          </a:prstGeom>
        </p:spPr>
      </p:pic>
      <p:pic>
        <p:nvPicPr>
          <p:cNvPr id="40"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15072" y="2349691"/>
            <a:ext cx="347798" cy="331712"/>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3"/>
          <p:cNvSpPr txBox="1">
            <a:spLocks noChangeArrowheads="1"/>
          </p:cNvSpPr>
          <p:nvPr/>
        </p:nvSpPr>
        <p:spPr bwMode="auto">
          <a:xfrm>
            <a:off x="3783698" y="988860"/>
            <a:ext cx="1706442" cy="709643"/>
          </a:xfrm>
          <a:prstGeom prst="rect">
            <a:avLst/>
          </a:prstGeom>
          <a:noFill/>
          <a:ln w="9525">
            <a:noFill/>
            <a:miter lim="800000"/>
            <a:headEnd/>
            <a:tailEnd/>
          </a:ln>
        </p:spPr>
        <p:txBody>
          <a:bodyPr/>
          <a:lstStyle/>
          <a:p>
            <a:pPr algn="ctr" eaLnBrk="0" hangingPunct="0">
              <a:defRPr/>
            </a:pPr>
            <a:r>
              <a:rPr lang="en-GB" sz="3600" b="1" kern="0" dirty="0">
                <a:solidFill>
                  <a:srgbClr val="D2310B"/>
                </a:solidFill>
              </a:rPr>
              <a:t>Either</a:t>
            </a:r>
          </a:p>
          <a:p>
            <a:pPr eaLnBrk="0" hangingPunct="0">
              <a:defRPr/>
            </a:pPr>
            <a:r>
              <a:rPr lang="en-GB" b="1" kern="0" dirty="0" err="1">
                <a:solidFill>
                  <a:srgbClr val="D2310B"/>
                </a:solidFill>
              </a:rPr>
              <a:t>ChoC</a:t>
            </a:r>
            <a:r>
              <a:rPr lang="en-GB" b="1" kern="0" dirty="0">
                <a:solidFill>
                  <a:srgbClr val="D2310B"/>
                </a:solidFill>
              </a:rPr>
              <a:t>   or   Code</a:t>
            </a:r>
          </a:p>
        </p:txBody>
      </p:sp>
      <p:pic>
        <p:nvPicPr>
          <p:cNvPr id="3" name="Picture 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51673" y="2317486"/>
            <a:ext cx="967134" cy="396122"/>
          </a:xfrm>
          <a:prstGeom prst="rect">
            <a:avLst/>
          </a:prstGeom>
        </p:spPr>
      </p:pic>
      <p:pic>
        <p:nvPicPr>
          <p:cNvPr id="4" name="Picture 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764314" y="2244043"/>
            <a:ext cx="496813" cy="463581"/>
          </a:xfrm>
          <a:prstGeom prst="rect">
            <a:avLst/>
          </a:prstGeom>
        </p:spPr>
      </p:pic>
      <p:pic>
        <p:nvPicPr>
          <p:cNvPr id="9" name="Picture 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910311" y="2194541"/>
            <a:ext cx="619264" cy="591169"/>
          </a:xfrm>
          <a:prstGeom prst="rect">
            <a:avLst/>
          </a:prstGeom>
        </p:spPr>
      </p:pic>
      <p:pic>
        <p:nvPicPr>
          <p:cNvPr id="6" name="Picture 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358483" y="2173362"/>
            <a:ext cx="344119" cy="506804"/>
          </a:xfrm>
          <a:prstGeom prst="rect">
            <a:avLst/>
          </a:prstGeom>
        </p:spPr>
      </p:pic>
      <p:pic>
        <p:nvPicPr>
          <p:cNvPr id="10" name="Picture 9"/>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469123" y="2203910"/>
            <a:ext cx="845476" cy="693551"/>
          </a:xfrm>
          <a:prstGeom prst="rect">
            <a:avLst/>
          </a:prstGeom>
        </p:spPr>
      </p:pic>
      <p:pic>
        <p:nvPicPr>
          <p:cNvPr id="15" name="Picture 14"/>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746486" y="2430778"/>
            <a:ext cx="229084" cy="440069"/>
          </a:xfrm>
          <a:prstGeom prst="rect">
            <a:avLst/>
          </a:prstGeom>
        </p:spPr>
      </p:pic>
      <p:pic>
        <p:nvPicPr>
          <p:cNvPr id="33" name="Picture 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658615" y="4048872"/>
            <a:ext cx="465316" cy="590962"/>
          </a:xfrm>
          <a:prstGeom prst="rect">
            <a:avLst/>
          </a:prstGeom>
        </p:spPr>
      </p:pic>
      <p:pic>
        <p:nvPicPr>
          <p:cNvPr id="46" name="Picture 45"/>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411326" y="4182601"/>
            <a:ext cx="588298" cy="408727"/>
          </a:xfrm>
          <a:prstGeom prst="rect">
            <a:avLst/>
          </a:prstGeom>
        </p:spPr>
      </p:pic>
      <p:pic>
        <p:nvPicPr>
          <p:cNvPr id="47" name="Picture 4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022307" y="4251116"/>
            <a:ext cx="577000" cy="460045"/>
          </a:xfrm>
          <a:prstGeom prst="rect">
            <a:avLst/>
          </a:prstGeom>
        </p:spPr>
      </p:pic>
      <p:pic>
        <p:nvPicPr>
          <p:cNvPr id="50" name="Picture 4" descr="http://ecdn1.hark.com/images/000/007/108/7108/original.0"/>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098125" y="3265816"/>
            <a:ext cx="347798" cy="33171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386247" y="3208758"/>
            <a:ext cx="402308" cy="417962"/>
          </a:xfrm>
          <a:prstGeom prst="rect">
            <a:avLst/>
          </a:prstGeom>
        </p:spPr>
      </p:pic>
      <p:pic>
        <p:nvPicPr>
          <p:cNvPr id="53" name="Picture 5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094177" y="3036428"/>
            <a:ext cx="378424" cy="393149"/>
          </a:xfrm>
          <a:prstGeom prst="rect">
            <a:avLst/>
          </a:prstGeom>
        </p:spPr>
      </p:pic>
      <p:pic>
        <p:nvPicPr>
          <p:cNvPr id="54" name="Picture 5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2383911" y="3089292"/>
            <a:ext cx="356455" cy="370325"/>
          </a:xfrm>
          <a:prstGeom prst="rect">
            <a:avLst/>
          </a:prstGeom>
        </p:spPr>
      </p:pic>
      <p:pic>
        <p:nvPicPr>
          <p:cNvPr id="55" name="Picture 5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6677747" y="5274559"/>
            <a:ext cx="559109" cy="415047"/>
          </a:xfrm>
          <a:prstGeom prst="rect">
            <a:avLst/>
          </a:prstGeom>
        </p:spPr>
      </p:pic>
      <p:pic>
        <p:nvPicPr>
          <p:cNvPr id="56" name="Picture 5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765387" y="5307934"/>
            <a:ext cx="794773" cy="432497"/>
          </a:xfrm>
          <a:prstGeom prst="rect">
            <a:avLst/>
          </a:prstGeom>
        </p:spPr>
      </p:pic>
      <p:pic>
        <p:nvPicPr>
          <p:cNvPr id="57" name="Picture 5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7285635" y="5185271"/>
            <a:ext cx="370981" cy="524793"/>
          </a:xfrm>
          <a:prstGeom prst="rect">
            <a:avLst/>
          </a:prstGeom>
        </p:spPr>
      </p:pic>
      <p:pic>
        <p:nvPicPr>
          <p:cNvPr id="58" name="Picture 5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6288261" y="5123717"/>
            <a:ext cx="233149" cy="559821"/>
          </a:xfrm>
          <a:prstGeom prst="rect">
            <a:avLst/>
          </a:prstGeom>
        </p:spPr>
      </p:pic>
      <p:pic>
        <p:nvPicPr>
          <p:cNvPr id="59" name="Picture 5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668812" y="5223876"/>
            <a:ext cx="483917" cy="495684"/>
          </a:xfrm>
          <a:prstGeom prst="rect">
            <a:avLst/>
          </a:prstGeom>
        </p:spPr>
      </p:pic>
      <p:pic>
        <p:nvPicPr>
          <p:cNvPr id="63" name="Picture 62"/>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433099" y="6105758"/>
            <a:ext cx="412133" cy="492700"/>
          </a:xfrm>
          <a:prstGeom prst="rect">
            <a:avLst/>
          </a:prstGeom>
        </p:spPr>
      </p:pic>
      <p:pic>
        <p:nvPicPr>
          <p:cNvPr id="64" name="Picture 63"/>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274828" y="5963648"/>
            <a:ext cx="647199" cy="551108"/>
          </a:xfrm>
          <a:prstGeom prst="rect">
            <a:avLst/>
          </a:prstGeom>
        </p:spPr>
      </p:pic>
      <p:pic>
        <p:nvPicPr>
          <p:cNvPr id="65" name="Picture 64"/>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159193" y="6223216"/>
            <a:ext cx="539764" cy="370877"/>
          </a:xfrm>
          <a:prstGeom prst="rect">
            <a:avLst/>
          </a:prstGeom>
        </p:spPr>
      </p:pic>
      <p:pic>
        <p:nvPicPr>
          <p:cNvPr id="44" name="Picture 43"/>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8227079" y="6132372"/>
            <a:ext cx="761401" cy="518426"/>
          </a:xfrm>
          <a:prstGeom prst="rect">
            <a:avLst/>
          </a:prstGeom>
        </p:spPr>
      </p:pic>
    </p:spTree>
    <p:extLst>
      <p:ext uri="{BB962C8B-B14F-4D97-AF65-F5344CB8AC3E}">
        <p14:creationId xmlns:p14="http://schemas.microsoft.com/office/powerpoint/2010/main" val="38872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4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2148" y="587140"/>
            <a:ext cx="7316788" cy="586306"/>
          </a:xfrm>
        </p:spPr>
        <p:txBody>
          <a:bodyPr>
            <a:normAutofit fontScale="90000"/>
          </a:bodyPr>
          <a:lstStyle/>
          <a:p>
            <a:r>
              <a:rPr lang="nl-NL" dirty="0"/>
              <a:t>“</a:t>
            </a:r>
            <a:r>
              <a:rPr lang="nl-NL" dirty="0" err="1"/>
              <a:t>Tracing</a:t>
            </a:r>
            <a:r>
              <a:rPr lang="nl-NL" dirty="0"/>
              <a:t>” (tea in </a:t>
            </a:r>
            <a:r>
              <a:rPr lang="nl-NL" dirty="0" err="1"/>
              <a:t>Good</a:t>
            </a:r>
            <a:r>
              <a:rPr lang="nl-NL" dirty="0"/>
              <a:t> Inside Portal/ “</a:t>
            </a:r>
            <a:r>
              <a:rPr lang="nl-NL" dirty="0" err="1"/>
              <a:t>Redeeming</a:t>
            </a:r>
            <a:r>
              <a:rPr lang="nl-NL" dirty="0"/>
              <a:t>” (coffee in MultiTrace)</a:t>
            </a:r>
          </a:p>
        </p:txBody>
      </p:sp>
      <p:sp>
        <p:nvSpPr>
          <p:cNvPr id="4" name="Content Placeholder 3"/>
          <p:cNvSpPr>
            <a:spLocks noGrp="1"/>
          </p:cNvSpPr>
          <p:nvPr>
            <p:ph idx="1"/>
          </p:nvPr>
        </p:nvSpPr>
        <p:spPr>
          <a:xfrm>
            <a:off x="173510" y="1246544"/>
            <a:ext cx="4932948" cy="4864366"/>
          </a:xfrm>
        </p:spPr>
        <p:txBody>
          <a:bodyPr>
            <a:normAutofit fontScale="77500" lnSpcReduction="20000"/>
          </a:bodyPr>
          <a:lstStyle/>
          <a:p>
            <a:endParaRPr lang="en-US" sz="2000" dirty="0"/>
          </a:p>
          <a:p>
            <a:endParaRPr lang="en-US" sz="2000" dirty="0"/>
          </a:p>
          <a:p>
            <a:r>
              <a:rPr lang="nl-NL" sz="2600" b="1" dirty="0" err="1"/>
              <a:t>What</a:t>
            </a:r>
            <a:r>
              <a:rPr lang="nl-NL" sz="2600" b="1" dirty="0"/>
              <a:t> is </a:t>
            </a:r>
            <a:r>
              <a:rPr lang="nl-NL" sz="2600" b="1" dirty="0" err="1"/>
              <a:t>it</a:t>
            </a:r>
            <a:r>
              <a:rPr lang="nl-NL" sz="2600" b="1" dirty="0"/>
              <a:t>?</a:t>
            </a:r>
            <a:endParaRPr lang="en-US" sz="2600" b="1" dirty="0"/>
          </a:p>
          <a:p>
            <a:r>
              <a:rPr lang="en-US" sz="2000" dirty="0"/>
              <a:t>The Trace function in the traceability system (GIP or MTT) is used by SCAs to </a:t>
            </a:r>
            <a:r>
              <a:rPr lang="en-US" sz="2000" b="1" dirty="0"/>
              <a:t>book out </a:t>
            </a:r>
            <a:r>
              <a:rPr lang="en-US" sz="2000" dirty="0"/>
              <a:t>from the online system the volume. purchased as UTZ certified once sold/processed onwards, which allows them to manage and keep their virtual stock up-to-date.</a:t>
            </a:r>
          </a:p>
          <a:p>
            <a:endParaRPr lang="en-US" sz="2000" dirty="0"/>
          </a:p>
          <a:p>
            <a:r>
              <a:rPr lang="en-US" sz="2000" dirty="0"/>
              <a:t>The trace function also:</a:t>
            </a:r>
          </a:p>
          <a:p>
            <a:endParaRPr lang="en-US" sz="2000" dirty="0"/>
          </a:p>
          <a:p>
            <a:pPr marL="342900" indent="-342900">
              <a:buFont typeface="Arial" panose="020B0604020202020204" pitchFamily="34" charset="0"/>
              <a:buChar char="•"/>
            </a:pPr>
            <a:r>
              <a:rPr lang="en-US" sz="2000" dirty="0"/>
              <a:t>marks </a:t>
            </a:r>
            <a:r>
              <a:rPr lang="en-US" sz="2000" b="1" dirty="0"/>
              <a:t>the end of the online traceability</a:t>
            </a:r>
            <a:endParaRPr lang="en-US" sz="2000" dirty="0"/>
          </a:p>
          <a:p>
            <a:pPr marL="342900" indent="-342900">
              <a:buFont typeface="Arial" panose="020B0604020202020204" pitchFamily="34" charset="0"/>
              <a:buChar char="•"/>
            </a:pPr>
            <a:r>
              <a:rPr lang="en-US" sz="2000" dirty="0"/>
              <a:t>gives UTZ information of the volumes of UTZ product entering the market, and is important for preventing double-selling</a:t>
            </a:r>
            <a:endParaRPr lang="nl-NL" sz="2000" dirty="0"/>
          </a:p>
          <a:p>
            <a:endParaRPr lang="en-US" sz="2000" dirty="0"/>
          </a:p>
          <a:p>
            <a:endParaRPr lang="en-US" sz="2000" b="1" dirty="0">
              <a:solidFill>
                <a:schemeClr val="tx2"/>
              </a:solidFill>
            </a:endParaRPr>
          </a:p>
          <a:p>
            <a:r>
              <a:rPr lang="en-US" sz="2000" b="1" dirty="0">
                <a:solidFill>
                  <a:schemeClr val="tx2"/>
                </a:solidFill>
              </a:rPr>
              <a:t>In addition: in the coffee and tea programs, tracing automatically generates the invoice for the UTZ program fee.</a:t>
            </a:r>
            <a:endParaRPr lang="nl-NL" sz="2000" b="1" dirty="0">
              <a:solidFill>
                <a:schemeClr val="tx2"/>
              </a:solidFill>
            </a:endParaRPr>
          </a:p>
        </p:txBody>
      </p:sp>
      <p:pic>
        <p:nvPicPr>
          <p:cNvPr id="2" name="Picture 1"/>
          <p:cNvPicPr>
            <a:picLocks noChangeAspect="1"/>
          </p:cNvPicPr>
          <p:nvPr/>
        </p:nvPicPr>
        <p:blipFill>
          <a:blip r:embed="rId3"/>
          <a:stretch>
            <a:fillRect/>
          </a:stretch>
        </p:blipFill>
        <p:spPr>
          <a:xfrm>
            <a:off x="5106458" y="1862154"/>
            <a:ext cx="4037542" cy="4408706"/>
          </a:xfrm>
          <a:prstGeom prst="rect">
            <a:avLst/>
          </a:prstGeom>
        </p:spPr>
      </p:pic>
    </p:spTree>
    <p:extLst>
      <p:ext uri="{BB962C8B-B14F-4D97-AF65-F5344CB8AC3E}">
        <p14:creationId xmlns:p14="http://schemas.microsoft.com/office/powerpoint/2010/main" val="31077255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224"/>
            <a:ext cx="7603834" cy="586306"/>
          </a:xfrm>
        </p:spPr>
        <p:txBody>
          <a:bodyPr>
            <a:normAutofit fontScale="90000"/>
          </a:bodyPr>
          <a:lstStyle/>
          <a:p>
            <a:r>
              <a:rPr lang="nl-NL" dirty="0" err="1"/>
              <a:t>When</a:t>
            </a:r>
            <a:r>
              <a:rPr lang="nl-NL" dirty="0"/>
              <a:t> is a SCA </a:t>
            </a:r>
            <a:r>
              <a:rPr lang="nl-NL" dirty="0" err="1"/>
              <a:t>required</a:t>
            </a:r>
            <a:r>
              <a:rPr lang="nl-NL" dirty="0"/>
              <a:t> </a:t>
            </a:r>
            <a:r>
              <a:rPr lang="nl-NL" dirty="0" err="1"/>
              <a:t>to</a:t>
            </a:r>
            <a:r>
              <a:rPr lang="nl-NL" dirty="0"/>
              <a:t> “</a:t>
            </a:r>
            <a:r>
              <a:rPr lang="nl-NL" dirty="0" err="1"/>
              <a:t>book</a:t>
            </a:r>
            <a:r>
              <a:rPr lang="nl-NL" dirty="0"/>
              <a:t> out volumes”? </a:t>
            </a:r>
            <a:br>
              <a:rPr lang="nl-NL" dirty="0"/>
            </a:br>
            <a:endParaRPr lang="nl-NL" dirty="0"/>
          </a:p>
        </p:txBody>
      </p:sp>
      <p:sp>
        <p:nvSpPr>
          <p:cNvPr id="5" name="Content Placeholder 4"/>
          <p:cNvSpPr>
            <a:spLocks noGrp="1"/>
          </p:cNvSpPr>
          <p:nvPr>
            <p:ph idx="1"/>
          </p:nvPr>
        </p:nvSpPr>
        <p:spPr/>
        <p:txBody>
          <a:bodyPr>
            <a:normAutofit/>
          </a:bodyPr>
          <a:lstStyle/>
          <a:p>
            <a:r>
              <a:rPr lang="nl-NL" sz="2800" b="1" dirty="0">
                <a:solidFill>
                  <a:schemeClr val="tx2"/>
                </a:solidFill>
              </a:rPr>
              <a:t>2 </a:t>
            </a:r>
            <a:r>
              <a:rPr lang="nl-NL" sz="2800" b="1" dirty="0" err="1">
                <a:solidFill>
                  <a:schemeClr val="tx2"/>
                </a:solidFill>
              </a:rPr>
              <a:t>scenarios</a:t>
            </a:r>
            <a:r>
              <a:rPr lang="nl-NL" sz="2800" b="1" dirty="0">
                <a:solidFill>
                  <a:schemeClr val="tx2"/>
                </a:solidFill>
              </a:rPr>
              <a:t> </a:t>
            </a:r>
            <a:r>
              <a:rPr lang="nl-NL" sz="2800" b="1" dirty="0" err="1">
                <a:solidFill>
                  <a:schemeClr val="tx2"/>
                </a:solidFill>
              </a:rPr>
              <a:t>for</a:t>
            </a:r>
            <a:r>
              <a:rPr lang="nl-NL" sz="2800" b="1" dirty="0">
                <a:solidFill>
                  <a:schemeClr val="tx2"/>
                </a:solidFill>
              </a:rPr>
              <a:t> </a:t>
            </a:r>
            <a:r>
              <a:rPr lang="nl-NL" sz="2800" b="1" dirty="0" err="1">
                <a:solidFill>
                  <a:schemeClr val="tx2"/>
                </a:solidFill>
              </a:rPr>
              <a:t>tracing</a:t>
            </a:r>
            <a:r>
              <a:rPr lang="nl-NL" sz="2800" b="1" dirty="0">
                <a:solidFill>
                  <a:schemeClr val="tx2"/>
                </a:solidFill>
              </a:rPr>
              <a:t> /</a:t>
            </a:r>
            <a:r>
              <a:rPr lang="nl-NL" sz="2800" b="1" dirty="0" err="1">
                <a:solidFill>
                  <a:schemeClr val="tx2"/>
                </a:solidFill>
              </a:rPr>
              <a:t>redeeming</a:t>
            </a:r>
            <a:r>
              <a:rPr lang="nl-NL" sz="2800" b="1" dirty="0">
                <a:solidFill>
                  <a:schemeClr val="tx2"/>
                </a:solidFill>
              </a:rPr>
              <a:t> coffee </a:t>
            </a:r>
            <a:r>
              <a:rPr lang="nl-NL" sz="2800" b="1" dirty="0" err="1">
                <a:solidFill>
                  <a:schemeClr val="tx2"/>
                </a:solidFill>
              </a:rPr>
              <a:t>and</a:t>
            </a:r>
            <a:r>
              <a:rPr lang="nl-NL" sz="2800" b="1" dirty="0">
                <a:solidFill>
                  <a:schemeClr val="tx2"/>
                </a:solidFill>
              </a:rPr>
              <a:t> tea: </a:t>
            </a:r>
          </a:p>
          <a:p>
            <a:br>
              <a:rPr lang="nl-NL" sz="2800" dirty="0"/>
            </a:br>
            <a:r>
              <a:rPr lang="en-US" sz="2800" dirty="0"/>
              <a:t>1. When a supply chain actor packs coffee or tea into a consumer-end product</a:t>
            </a:r>
          </a:p>
          <a:p>
            <a:r>
              <a:rPr lang="en-GB" sz="2800" dirty="0"/>
              <a:t>2. When a supply chain actor processes coffee or tea into </a:t>
            </a:r>
            <a:r>
              <a:rPr lang="en-GB" sz="2800" dirty="0" err="1"/>
              <a:t>solubles</a:t>
            </a:r>
            <a:r>
              <a:rPr lang="en-GB" sz="2800" dirty="0"/>
              <a:t> or any type of extract.</a:t>
            </a:r>
            <a:endParaRPr lang="nl-NL" sz="2800" dirty="0"/>
          </a:p>
          <a:p>
            <a:endParaRPr lang="nl-NL" sz="2800" dirty="0"/>
          </a:p>
          <a:p>
            <a:r>
              <a:rPr lang="nl-NL" sz="2800" dirty="0" err="1"/>
              <a:t>Soluble</a:t>
            </a:r>
            <a:r>
              <a:rPr lang="nl-NL" sz="2800" dirty="0"/>
              <a:t> coffee </a:t>
            </a:r>
            <a:r>
              <a:rPr lang="nl-NL" sz="2800" dirty="0" err="1"/>
              <a:t>and</a:t>
            </a:r>
            <a:r>
              <a:rPr lang="nl-NL" sz="2800" dirty="0"/>
              <a:t> </a:t>
            </a:r>
            <a:r>
              <a:rPr lang="nl-NL" sz="2800" dirty="0" err="1"/>
              <a:t>other</a:t>
            </a:r>
            <a:r>
              <a:rPr lang="nl-NL" sz="2800" dirty="0"/>
              <a:t> </a:t>
            </a:r>
            <a:r>
              <a:rPr lang="nl-NL" sz="2800" dirty="0" err="1"/>
              <a:t>extracts</a:t>
            </a:r>
            <a:r>
              <a:rPr lang="nl-NL" sz="2800" dirty="0"/>
              <a:t> are </a:t>
            </a:r>
            <a:r>
              <a:rPr lang="nl-NL" sz="2800" dirty="0" err="1"/>
              <a:t>not</a:t>
            </a:r>
            <a:r>
              <a:rPr lang="nl-NL" sz="2800" dirty="0"/>
              <a:t> </a:t>
            </a:r>
            <a:r>
              <a:rPr lang="nl-NL" sz="2800" dirty="0" err="1"/>
              <a:t>traded</a:t>
            </a:r>
            <a:r>
              <a:rPr lang="nl-NL" sz="2800" dirty="0"/>
              <a:t> in </a:t>
            </a:r>
            <a:r>
              <a:rPr lang="nl-NL" sz="2800" dirty="0" err="1"/>
              <a:t>the</a:t>
            </a:r>
            <a:r>
              <a:rPr lang="nl-NL" sz="2800" dirty="0"/>
              <a:t> GIP/MTT! Actors </a:t>
            </a:r>
            <a:r>
              <a:rPr lang="nl-NL" sz="2800" dirty="0" err="1"/>
              <a:t>who</a:t>
            </a:r>
            <a:r>
              <a:rPr lang="nl-NL" sz="2800" dirty="0"/>
              <a:t> </a:t>
            </a:r>
            <a:r>
              <a:rPr lang="nl-NL" sz="2800" dirty="0" err="1"/>
              <a:t>buy</a:t>
            </a:r>
            <a:r>
              <a:rPr lang="nl-NL" sz="2800" dirty="0"/>
              <a:t> these </a:t>
            </a:r>
            <a:r>
              <a:rPr lang="nl-NL" sz="2800" dirty="0" err="1"/>
              <a:t>products</a:t>
            </a:r>
            <a:r>
              <a:rPr lang="nl-NL" sz="2800" dirty="0"/>
              <a:t> must keep </a:t>
            </a:r>
            <a:r>
              <a:rPr lang="nl-NL" sz="2800" dirty="0" err="1"/>
              <a:t>documentary</a:t>
            </a:r>
            <a:r>
              <a:rPr lang="nl-NL" sz="2800" dirty="0"/>
              <a:t> </a:t>
            </a:r>
            <a:r>
              <a:rPr lang="nl-NL" sz="2800" dirty="0" err="1"/>
              <a:t>and</a:t>
            </a:r>
            <a:r>
              <a:rPr lang="nl-NL" sz="2800" dirty="0"/>
              <a:t> </a:t>
            </a:r>
            <a:r>
              <a:rPr lang="nl-NL" sz="2800" dirty="0" err="1"/>
              <a:t>physical</a:t>
            </a:r>
            <a:r>
              <a:rPr lang="nl-NL" sz="2800" dirty="0"/>
              <a:t> </a:t>
            </a:r>
            <a:r>
              <a:rPr lang="nl-NL" sz="2800" dirty="0" err="1"/>
              <a:t>traceability</a:t>
            </a:r>
            <a:r>
              <a:rPr lang="nl-NL" sz="2800" dirty="0"/>
              <a:t>. </a:t>
            </a:r>
          </a:p>
          <a:p>
            <a:pPr marL="514350" indent="-514350">
              <a:buAutoNum type="arabicPeriod"/>
            </a:pPr>
            <a:endParaRPr lang="nl-NL" sz="2800" dirty="0"/>
          </a:p>
        </p:txBody>
      </p:sp>
    </p:spTree>
    <p:extLst>
      <p:ext uri="{BB962C8B-B14F-4D97-AF65-F5344CB8AC3E}">
        <p14:creationId xmlns:p14="http://schemas.microsoft.com/office/powerpoint/2010/main" val="37834502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stretch>
            <a:fillRect/>
          </a:stretch>
        </p:blipFill>
        <p:spPr>
          <a:xfrm>
            <a:off x="2881384" y="445897"/>
            <a:ext cx="3066198" cy="2480948"/>
          </a:xfrm>
          <a:prstGeom prst="rect">
            <a:avLst/>
          </a:prstGeom>
        </p:spPr>
      </p:pic>
      <p:sp>
        <p:nvSpPr>
          <p:cNvPr id="6" name="TextBox 5"/>
          <p:cNvSpPr txBox="1"/>
          <p:nvPr/>
        </p:nvSpPr>
        <p:spPr>
          <a:xfrm>
            <a:off x="1459742" y="3158848"/>
            <a:ext cx="6100550" cy="3077766"/>
          </a:xfrm>
          <a:prstGeom prst="rect">
            <a:avLst/>
          </a:prstGeom>
          <a:noFill/>
        </p:spPr>
        <p:txBody>
          <a:bodyPr wrap="square" rtlCol="0">
            <a:spAutoFit/>
          </a:bodyPr>
          <a:lstStyle/>
          <a:p>
            <a:pPr algn="ctr"/>
            <a:endParaRPr lang="nl-NL" sz="2400" b="1" dirty="0">
              <a:solidFill>
                <a:schemeClr val="tx2"/>
              </a:solidFill>
            </a:endParaRPr>
          </a:p>
          <a:p>
            <a:pPr algn="ctr"/>
            <a:r>
              <a:rPr lang="nl-NL" sz="3200" b="1" dirty="0">
                <a:solidFill>
                  <a:schemeClr val="tx2"/>
                </a:solidFill>
              </a:rPr>
              <a:t>Important!</a:t>
            </a:r>
          </a:p>
          <a:p>
            <a:pPr algn="ctr"/>
            <a:endParaRPr lang="nl-NL" dirty="0"/>
          </a:p>
          <a:p>
            <a:pPr algn="ctr"/>
            <a:r>
              <a:rPr lang="nl-NL" sz="2400" dirty="0"/>
              <a:t>In </a:t>
            </a:r>
            <a:r>
              <a:rPr lang="nl-NL" sz="2400" dirty="0" err="1"/>
              <a:t>the</a:t>
            </a:r>
            <a:r>
              <a:rPr lang="nl-NL" sz="2400" dirty="0"/>
              <a:t> coffee </a:t>
            </a:r>
            <a:r>
              <a:rPr lang="nl-NL" sz="2400" dirty="0" err="1"/>
              <a:t>and</a:t>
            </a:r>
            <a:r>
              <a:rPr lang="nl-NL" sz="2400" dirty="0"/>
              <a:t> tea program, </a:t>
            </a:r>
            <a:r>
              <a:rPr lang="nl-NL" sz="2400" dirty="0" err="1"/>
              <a:t>tracing</a:t>
            </a:r>
            <a:r>
              <a:rPr lang="nl-NL" sz="2400" dirty="0"/>
              <a:t>/</a:t>
            </a:r>
            <a:r>
              <a:rPr lang="nl-NL" sz="2400" dirty="0" err="1"/>
              <a:t>redeeming</a:t>
            </a:r>
            <a:r>
              <a:rPr lang="nl-NL" sz="2400" dirty="0"/>
              <a:t> is required for all </a:t>
            </a:r>
          </a:p>
          <a:p>
            <a:pPr algn="ctr"/>
            <a:r>
              <a:rPr lang="nl-NL" sz="2400" dirty="0"/>
              <a:t> manufacturers of consumer-end products who pack or make extracts, </a:t>
            </a:r>
            <a:r>
              <a:rPr lang="nl-NL" sz="2400" b="1" dirty="0"/>
              <a:t>including volumes that are not sold as UTZ certified!</a:t>
            </a:r>
          </a:p>
        </p:txBody>
      </p:sp>
    </p:spTree>
    <p:extLst>
      <p:ext uri="{BB962C8B-B14F-4D97-AF65-F5344CB8AC3E}">
        <p14:creationId xmlns:p14="http://schemas.microsoft.com/office/powerpoint/2010/main" val="830494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224"/>
            <a:ext cx="7603834" cy="586306"/>
          </a:xfrm>
        </p:spPr>
        <p:txBody>
          <a:bodyPr>
            <a:normAutofit fontScale="90000"/>
          </a:bodyPr>
          <a:lstStyle/>
          <a:p>
            <a:r>
              <a:rPr lang="nl-NL" dirty="0" err="1"/>
              <a:t>When</a:t>
            </a:r>
            <a:r>
              <a:rPr lang="nl-NL" dirty="0"/>
              <a:t> is a SCA </a:t>
            </a:r>
            <a:r>
              <a:rPr lang="nl-NL" dirty="0" err="1"/>
              <a:t>required</a:t>
            </a:r>
            <a:r>
              <a:rPr lang="nl-NL" dirty="0"/>
              <a:t> </a:t>
            </a:r>
            <a:r>
              <a:rPr lang="nl-NL" dirty="0" err="1"/>
              <a:t>to</a:t>
            </a:r>
            <a:r>
              <a:rPr lang="nl-NL" dirty="0"/>
              <a:t> “</a:t>
            </a:r>
            <a:r>
              <a:rPr lang="nl-NL" dirty="0" err="1"/>
              <a:t>book</a:t>
            </a:r>
            <a:r>
              <a:rPr lang="nl-NL" dirty="0"/>
              <a:t> out volumes”? </a:t>
            </a:r>
            <a:br>
              <a:rPr lang="nl-NL" dirty="0"/>
            </a:br>
            <a:endParaRPr lang="nl-NL" dirty="0"/>
          </a:p>
        </p:txBody>
      </p:sp>
      <p:sp>
        <p:nvSpPr>
          <p:cNvPr id="5" name="Content Placeholder 4"/>
          <p:cNvSpPr>
            <a:spLocks noGrp="1"/>
          </p:cNvSpPr>
          <p:nvPr>
            <p:ph idx="1"/>
          </p:nvPr>
        </p:nvSpPr>
        <p:spPr/>
        <p:txBody>
          <a:bodyPr>
            <a:normAutofit/>
          </a:bodyPr>
          <a:lstStyle/>
          <a:p>
            <a:r>
              <a:rPr lang="nl-NL" sz="2800" b="1" dirty="0">
                <a:solidFill>
                  <a:schemeClr val="tx2"/>
                </a:solidFill>
              </a:rPr>
              <a:t>3 </a:t>
            </a:r>
            <a:r>
              <a:rPr lang="nl-NL" sz="2800" b="1" dirty="0" err="1">
                <a:solidFill>
                  <a:schemeClr val="tx2"/>
                </a:solidFill>
              </a:rPr>
              <a:t>scenarios</a:t>
            </a:r>
            <a:r>
              <a:rPr lang="nl-NL" sz="2800" b="1" dirty="0">
                <a:solidFill>
                  <a:schemeClr val="tx2"/>
                </a:solidFill>
              </a:rPr>
              <a:t> </a:t>
            </a:r>
            <a:r>
              <a:rPr lang="nl-NL" sz="2800" b="1" dirty="0" err="1">
                <a:solidFill>
                  <a:schemeClr val="tx2"/>
                </a:solidFill>
              </a:rPr>
              <a:t>for</a:t>
            </a:r>
            <a:r>
              <a:rPr lang="nl-NL" sz="2800" b="1" dirty="0">
                <a:solidFill>
                  <a:schemeClr val="tx2"/>
                </a:solidFill>
              </a:rPr>
              <a:t> </a:t>
            </a:r>
            <a:r>
              <a:rPr lang="nl-NL" sz="2800" b="1" dirty="0" err="1">
                <a:solidFill>
                  <a:schemeClr val="tx2"/>
                </a:solidFill>
              </a:rPr>
              <a:t>tracing</a:t>
            </a:r>
            <a:r>
              <a:rPr lang="nl-NL" sz="2800" b="1" dirty="0">
                <a:solidFill>
                  <a:schemeClr val="tx2"/>
                </a:solidFill>
              </a:rPr>
              <a:t> </a:t>
            </a:r>
            <a:r>
              <a:rPr lang="nl-NL" sz="2800" b="1" dirty="0" err="1">
                <a:solidFill>
                  <a:schemeClr val="tx2"/>
                </a:solidFill>
              </a:rPr>
              <a:t>cocoa</a:t>
            </a:r>
            <a:r>
              <a:rPr lang="nl-NL" sz="2800" b="1" dirty="0">
                <a:solidFill>
                  <a:schemeClr val="tx2"/>
                </a:solidFill>
              </a:rPr>
              <a:t>: </a:t>
            </a:r>
          </a:p>
          <a:p>
            <a:pPr marL="514350" indent="-514350">
              <a:buAutoNum type="arabicPeriod"/>
            </a:pPr>
            <a:endParaRPr lang="nl-NL" sz="2800" dirty="0"/>
          </a:p>
        </p:txBody>
      </p:sp>
      <p:sp>
        <p:nvSpPr>
          <p:cNvPr id="4" name="Content Placeholder 4">
            <a:extLst>
              <a:ext uri="{FF2B5EF4-FFF2-40B4-BE49-F238E27FC236}">
                <a16:creationId xmlns:a16="http://schemas.microsoft.com/office/drawing/2014/main" id="{0F09F4DF-AF77-4AC8-89BA-78723F90C6FE}"/>
              </a:ext>
            </a:extLst>
          </p:cNvPr>
          <p:cNvSpPr txBox="1">
            <a:spLocks/>
          </p:cNvSpPr>
          <p:nvPr/>
        </p:nvSpPr>
        <p:spPr>
          <a:xfrm>
            <a:off x="457200" y="2171523"/>
            <a:ext cx="8229600" cy="4864366"/>
          </a:xfrm>
          <a:prstGeom prst="rect">
            <a:avLst/>
          </a:prstGeom>
        </p:spPr>
        <p:txBody>
          <a:bodyPr vert="horz" lIns="91440" tIns="45720" rIns="91440" bIns="45720" rtlCol="0">
            <a:normAutofit/>
          </a:bodyPr>
          <a:lstStyle>
            <a:lvl1pPr marL="0" indent="0" algn="l" defTabSz="457200" rtl="0" eaLnBrk="1" latinLnBrk="0" hangingPunct="1">
              <a:spcBef>
                <a:spcPct val="20000"/>
              </a:spcBef>
              <a:buFont typeface="Arial"/>
              <a:buNone/>
              <a:defRPr sz="32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a:buAutoNum type="arabicPeriod"/>
            </a:pPr>
            <a:r>
              <a:rPr lang="en-US" sz="2800" dirty="0"/>
              <a:t>When a pure cocoa product is mixed with non-cocoa ingredients and claimed as UTZ certified.</a:t>
            </a:r>
          </a:p>
          <a:p>
            <a:pPr marL="514350" indent="-514350">
              <a:buFont typeface="Arial"/>
              <a:buAutoNum type="arabicPeriod"/>
            </a:pPr>
            <a:r>
              <a:rPr lang="en-GB" sz="2800" dirty="0"/>
              <a:t>When credits from pure cocoa products are used to claim conventional non-pure cocoa products as UTZ certified.</a:t>
            </a:r>
          </a:p>
          <a:p>
            <a:pPr marL="514350" indent="-514350">
              <a:buFont typeface="Arial"/>
              <a:buAutoNum type="arabicPeriod"/>
            </a:pPr>
            <a:r>
              <a:rPr lang="en-US" sz="2800" dirty="0"/>
              <a:t>When pure cocoa product is sold as a consumer-end product and claimed as UTZ certified.</a:t>
            </a:r>
          </a:p>
          <a:p>
            <a:pPr marL="514350" indent="-514350">
              <a:buFont typeface="Arial"/>
              <a:buAutoNum type="arabicPeriod"/>
            </a:pPr>
            <a:endParaRPr lang="en-GB" sz="2800" dirty="0"/>
          </a:p>
          <a:p>
            <a:pPr marL="514350" indent="-514350">
              <a:buFont typeface="Arial"/>
              <a:buAutoNum type="arabicPeriod"/>
            </a:pPr>
            <a:endParaRPr lang="en-US" sz="2800" dirty="0"/>
          </a:p>
          <a:p>
            <a:pPr marL="514350" indent="-514350">
              <a:buFont typeface="Arial"/>
              <a:buAutoNum type="arabicPeriod"/>
            </a:pPr>
            <a:endParaRPr lang="nl-NL" sz="2800" dirty="0"/>
          </a:p>
        </p:txBody>
      </p:sp>
    </p:spTree>
    <p:extLst>
      <p:ext uri="{BB962C8B-B14F-4D97-AF65-F5344CB8AC3E}">
        <p14:creationId xmlns:p14="http://schemas.microsoft.com/office/powerpoint/2010/main" val="88937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How to check for tracing?</a:t>
            </a:r>
          </a:p>
        </p:txBody>
      </p:sp>
      <p:sp>
        <p:nvSpPr>
          <p:cNvPr id="3" name="Content Placeholder 2"/>
          <p:cNvSpPr>
            <a:spLocks noGrp="1"/>
          </p:cNvSpPr>
          <p:nvPr>
            <p:ph sz="half" idx="1"/>
          </p:nvPr>
        </p:nvSpPr>
        <p:spPr>
          <a:xfrm>
            <a:off x="457199" y="1471056"/>
            <a:ext cx="8059003" cy="4856922"/>
          </a:xfrm>
        </p:spPr>
        <p:txBody>
          <a:bodyPr/>
          <a:lstStyle/>
          <a:p>
            <a:pPr marL="0" indent="0">
              <a:buNone/>
            </a:pPr>
            <a:r>
              <a:rPr lang="nl-NL" dirty="0"/>
              <a:t>1. Ask member for a copy of their transaction report during or prior to the audit and cross check with documentation</a:t>
            </a:r>
            <a:r>
              <a:rPr lang="en-US" dirty="0"/>
              <a:t> (e.g. invoices, delivery notes)</a:t>
            </a:r>
            <a:r>
              <a:rPr lang="nl-NL" dirty="0"/>
              <a:t>.</a:t>
            </a:r>
          </a:p>
          <a:p>
            <a:pPr marL="0" indent="0">
              <a:buNone/>
            </a:pPr>
            <a:r>
              <a:rPr lang="nl-NL" dirty="0"/>
              <a:t>2. R</a:t>
            </a:r>
            <a:r>
              <a:rPr lang="en-US" dirty="0" err="1"/>
              <a:t>andomly</a:t>
            </a:r>
            <a:r>
              <a:rPr lang="en-US" dirty="0"/>
              <a:t> select from documentation (e.g. invoices, delivery notes) and ask the member to demonstrate that tracing has been performed. </a:t>
            </a:r>
          </a:p>
          <a:p>
            <a:pPr marL="0" indent="0">
              <a:buNone/>
            </a:pPr>
            <a:r>
              <a:rPr lang="nl-NL" dirty="0"/>
              <a:t>3. Ask the</a:t>
            </a:r>
            <a:r>
              <a:rPr lang="en-US" dirty="0"/>
              <a:t> member to enter the GIP/MTT during the physical audit demonstrate which activities have been performed. </a:t>
            </a:r>
          </a:p>
          <a:p>
            <a:pPr marL="0" indent="0">
              <a:buNone/>
            </a:pPr>
            <a:endParaRPr lang="nl-NL" dirty="0"/>
          </a:p>
        </p:txBody>
      </p:sp>
    </p:spTree>
    <p:extLst>
      <p:ext uri="{BB962C8B-B14F-4D97-AF65-F5344CB8AC3E}">
        <p14:creationId xmlns:p14="http://schemas.microsoft.com/office/powerpoint/2010/main" val="34204575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FR" dirty="0" err="1"/>
              <a:t>Example</a:t>
            </a:r>
            <a:r>
              <a:rPr lang="fr-FR" dirty="0"/>
              <a:t> Transaction Report</a:t>
            </a:r>
          </a:p>
        </p:txBody>
      </p:sp>
      <p:grpSp>
        <p:nvGrpSpPr>
          <p:cNvPr id="4" name="Group 3"/>
          <p:cNvGrpSpPr/>
          <p:nvPr/>
        </p:nvGrpSpPr>
        <p:grpSpPr>
          <a:xfrm>
            <a:off x="637082" y="1595047"/>
            <a:ext cx="7997252" cy="4435740"/>
            <a:chOff x="457200" y="1400175"/>
            <a:chExt cx="7997252" cy="4435740"/>
          </a:xfrm>
        </p:grpSpPr>
        <p:pic>
          <p:nvPicPr>
            <p:cNvPr id="2" name="Picture 1"/>
            <p:cNvPicPr>
              <a:picLocks noChangeAspect="1"/>
            </p:cNvPicPr>
            <p:nvPr/>
          </p:nvPicPr>
          <p:blipFill>
            <a:blip r:embed="rId3"/>
            <a:stretch>
              <a:fillRect/>
            </a:stretch>
          </p:blipFill>
          <p:spPr>
            <a:xfrm>
              <a:off x="457200" y="1400175"/>
              <a:ext cx="7840639" cy="4435740"/>
            </a:xfrm>
            <a:prstGeom prst="rect">
              <a:avLst/>
            </a:prstGeom>
          </p:spPr>
        </p:pic>
        <p:sp>
          <p:nvSpPr>
            <p:cNvPr id="3" name="Oval 2"/>
            <p:cNvSpPr/>
            <p:nvPr/>
          </p:nvSpPr>
          <p:spPr>
            <a:xfrm>
              <a:off x="7255239" y="4249711"/>
              <a:ext cx="1199213" cy="584616"/>
            </a:xfrm>
            <a:prstGeom prst="ellipse">
              <a:avLst/>
            </a:prstGeom>
            <a:noFill/>
            <a:ln w="28575">
              <a:solidFill>
                <a:schemeClr val="tx2"/>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nl-NL"/>
            </a:p>
          </p:txBody>
        </p:sp>
      </p:grpSp>
    </p:spTree>
    <p:extLst>
      <p:ext uri="{BB962C8B-B14F-4D97-AF65-F5344CB8AC3E}">
        <p14:creationId xmlns:p14="http://schemas.microsoft.com/office/powerpoint/2010/main" val="28398255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FR" dirty="0"/>
              <a:t>Poor use of GIP (</a:t>
            </a:r>
            <a:r>
              <a:rPr lang="fr-FR" dirty="0" err="1"/>
              <a:t>chocolate</a:t>
            </a:r>
            <a:r>
              <a:rPr lang="fr-FR" dirty="0"/>
              <a:t> manufacturer)</a:t>
            </a:r>
          </a:p>
        </p:txBody>
      </p:sp>
      <p:sp>
        <p:nvSpPr>
          <p:cNvPr id="6" name="Content Placeholder 5"/>
          <p:cNvSpPr>
            <a:spLocks noGrp="1"/>
          </p:cNvSpPr>
          <p:nvPr>
            <p:ph idx="1"/>
          </p:nvPr>
        </p:nvSpPr>
        <p:spPr/>
        <p:txBody>
          <a:bodyPr/>
          <a:lstStyle/>
          <a:p>
            <a:endParaRPr lang="fr-FR"/>
          </a:p>
        </p:txBody>
      </p:sp>
      <p:pic>
        <p:nvPicPr>
          <p:cNvPr id="1027"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362321"/>
            <a:ext cx="8246575" cy="449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57200" y="5854534"/>
            <a:ext cx="8246574" cy="369332"/>
          </a:xfrm>
          <a:prstGeom prst="rect">
            <a:avLst/>
          </a:prstGeom>
          <a:noFill/>
        </p:spPr>
        <p:txBody>
          <a:bodyPr wrap="square" rtlCol="0">
            <a:spAutoFit/>
          </a:bodyPr>
          <a:lstStyle/>
          <a:p>
            <a:r>
              <a:rPr lang="fr-FR" dirty="0"/>
              <a:t>No </a:t>
            </a:r>
            <a:r>
              <a:rPr lang="fr-FR" dirty="0" err="1"/>
              <a:t>tracing</a:t>
            </a:r>
            <a:r>
              <a:rPr lang="fr-FR" dirty="0"/>
              <a:t>, </a:t>
            </a:r>
            <a:r>
              <a:rPr lang="fr-FR" dirty="0" err="1"/>
              <a:t>although</a:t>
            </a:r>
            <a:r>
              <a:rPr lang="fr-FR" dirty="0"/>
              <a:t> butter and </a:t>
            </a:r>
            <a:r>
              <a:rPr lang="fr-FR" dirty="0" err="1"/>
              <a:t>liquor</a:t>
            </a:r>
            <a:r>
              <a:rPr lang="fr-FR" dirty="0"/>
              <a:t> are </a:t>
            </a:r>
            <a:r>
              <a:rPr lang="fr-FR" dirty="0" err="1"/>
              <a:t>used</a:t>
            </a:r>
            <a:r>
              <a:rPr lang="fr-FR" dirty="0"/>
              <a:t> to manufacture </a:t>
            </a:r>
            <a:r>
              <a:rPr lang="fr-FR" dirty="0" err="1"/>
              <a:t>chocolate</a:t>
            </a:r>
            <a:r>
              <a:rPr lang="fr-FR" dirty="0"/>
              <a:t>!</a:t>
            </a:r>
          </a:p>
        </p:txBody>
      </p:sp>
    </p:spTree>
    <p:extLst>
      <p:ext uri="{BB962C8B-B14F-4D97-AF65-F5344CB8AC3E}">
        <p14:creationId xmlns:p14="http://schemas.microsoft.com/office/powerpoint/2010/main" val="318912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fr-FR" dirty="0"/>
              <a:t>Good use of GIP</a:t>
            </a:r>
          </a:p>
        </p:txBody>
      </p:sp>
      <p:sp>
        <p:nvSpPr>
          <p:cNvPr id="6" name="Content Placeholder 5"/>
          <p:cNvSpPr>
            <a:spLocks noGrp="1"/>
          </p:cNvSpPr>
          <p:nvPr>
            <p:ph idx="1"/>
          </p:nvPr>
        </p:nvSpPr>
        <p:spPr/>
        <p:txBody>
          <a:bodyPr/>
          <a:lstStyle/>
          <a:p>
            <a:endParaRPr lang="fr-FR"/>
          </a:p>
        </p:txBody>
      </p:sp>
      <p:pic>
        <p:nvPicPr>
          <p:cNvPr id="2050" name="Picture 3"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48377"/>
            <a:ext cx="7210425"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61258" y="6015574"/>
            <a:ext cx="8573984" cy="646331"/>
          </a:xfrm>
          <a:prstGeom prst="rect">
            <a:avLst/>
          </a:prstGeom>
          <a:noFill/>
        </p:spPr>
        <p:txBody>
          <a:bodyPr wrap="square" rtlCol="0">
            <a:spAutoFit/>
          </a:bodyPr>
          <a:lstStyle/>
          <a:p>
            <a:r>
              <a:rPr lang="fr-FR" dirty="0"/>
              <a:t>Cocoa </a:t>
            </a:r>
            <a:r>
              <a:rPr lang="fr-FR" dirty="0" err="1"/>
              <a:t>powder</a:t>
            </a:r>
            <a:r>
              <a:rPr lang="fr-FR" dirty="0"/>
              <a:t> </a:t>
            </a:r>
            <a:r>
              <a:rPr lang="fr-FR" dirty="0" err="1"/>
              <a:t>is</a:t>
            </a:r>
            <a:r>
              <a:rPr lang="fr-FR" dirty="0"/>
              <a:t> </a:t>
            </a:r>
            <a:r>
              <a:rPr lang="fr-FR" dirty="0" err="1"/>
              <a:t>purchased</a:t>
            </a:r>
            <a:r>
              <a:rPr lang="fr-FR" dirty="0"/>
              <a:t> and </a:t>
            </a:r>
            <a:r>
              <a:rPr lang="fr-FR" dirty="0" err="1"/>
              <a:t>traced</a:t>
            </a:r>
            <a:r>
              <a:rPr lang="fr-FR" dirty="0"/>
              <a:t> </a:t>
            </a:r>
            <a:r>
              <a:rPr lang="fr-FR" dirty="0" err="1"/>
              <a:t>when</a:t>
            </a:r>
            <a:r>
              <a:rPr lang="fr-FR" dirty="0"/>
              <a:t> </a:t>
            </a:r>
            <a:r>
              <a:rPr lang="fr-FR" dirty="0" err="1"/>
              <a:t>processed</a:t>
            </a:r>
            <a:r>
              <a:rPr lang="fr-FR" dirty="0"/>
              <a:t> </a:t>
            </a:r>
            <a:r>
              <a:rPr lang="fr-FR" dirty="0" err="1"/>
              <a:t>with</a:t>
            </a:r>
            <a:r>
              <a:rPr lang="fr-FR" dirty="0"/>
              <a:t> </a:t>
            </a:r>
            <a:r>
              <a:rPr lang="fr-FR" dirty="0" err="1"/>
              <a:t>other</a:t>
            </a:r>
            <a:r>
              <a:rPr lang="fr-FR" dirty="0"/>
              <a:t> non-pure </a:t>
            </a:r>
            <a:r>
              <a:rPr lang="fr-FR" dirty="0" err="1"/>
              <a:t>cocoa</a:t>
            </a:r>
            <a:r>
              <a:rPr lang="fr-FR" dirty="0"/>
              <a:t> </a:t>
            </a:r>
            <a:r>
              <a:rPr lang="fr-FR" dirty="0" err="1"/>
              <a:t>ingredients</a:t>
            </a:r>
            <a:r>
              <a:rPr lang="fr-FR" dirty="0"/>
              <a:t>.</a:t>
            </a:r>
          </a:p>
        </p:txBody>
      </p:sp>
    </p:spTree>
    <p:extLst>
      <p:ext uri="{BB962C8B-B14F-4D97-AF65-F5344CB8AC3E}">
        <p14:creationId xmlns:p14="http://schemas.microsoft.com/office/powerpoint/2010/main" val="3129668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Need further guidance?</a:t>
            </a:r>
          </a:p>
        </p:txBody>
      </p:sp>
      <p:pic>
        <p:nvPicPr>
          <p:cNvPr id="6" name="Picture 5"/>
          <p:cNvPicPr>
            <a:picLocks noChangeAspect="1"/>
          </p:cNvPicPr>
          <p:nvPr/>
        </p:nvPicPr>
        <p:blipFill>
          <a:blip r:embed="rId3"/>
          <a:stretch>
            <a:fillRect/>
          </a:stretch>
        </p:blipFill>
        <p:spPr>
          <a:xfrm>
            <a:off x="5175047" y="1514901"/>
            <a:ext cx="3312652" cy="4634565"/>
          </a:xfrm>
          <a:prstGeom prst="rect">
            <a:avLst/>
          </a:prstGeom>
        </p:spPr>
      </p:pic>
      <p:sp>
        <p:nvSpPr>
          <p:cNvPr id="7" name="TextBox 6"/>
          <p:cNvSpPr txBox="1"/>
          <p:nvPr/>
        </p:nvSpPr>
        <p:spPr>
          <a:xfrm>
            <a:off x="573206" y="2458112"/>
            <a:ext cx="3562066" cy="1938992"/>
          </a:xfrm>
          <a:prstGeom prst="rect">
            <a:avLst/>
          </a:prstGeom>
          <a:noFill/>
        </p:spPr>
        <p:txBody>
          <a:bodyPr wrap="square" rtlCol="0">
            <a:spAutoFit/>
          </a:bodyPr>
          <a:lstStyle/>
          <a:p>
            <a:r>
              <a:rPr lang="nl-NL" sz="2400" b="1" dirty="0"/>
              <a:t>We have developed a guidance document for auditors on the topic of tracing. Please refer to it prior to your ChoC audit!</a:t>
            </a:r>
          </a:p>
        </p:txBody>
      </p:sp>
      <p:sp>
        <p:nvSpPr>
          <p:cNvPr id="9" name="Bent-Up Arrow 8"/>
          <p:cNvSpPr/>
          <p:nvPr/>
        </p:nvSpPr>
        <p:spPr>
          <a:xfrm rot="5400000">
            <a:off x="2224585" y="4585378"/>
            <a:ext cx="1269242" cy="155868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588421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sz="3200" dirty="0"/>
              <a:t>Product Claims and Labeling Approvals</a:t>
            </a:r>
          </a:p>
        </p:txBody>
      </p:sp>
      <p:sp>
        <p:nvSpPr>
          <p:cNvPr id="6" name="TextBox 5"/>
          <p:cNvSpPr txBox="1"/>
          <p:nvPr/>
        </p:nvSpPr>
        <p:spPr>
          <a:xfrm>
            <a:off x="586724" y="1241465"/>
            <a:ext cx="7740352" cy="1323439"/>
          </a:xfrm>
          <a:prstGeom prst="rect">
            <a:avLst/>
          </a:prstGeom>
          <a:noFill/>
          <a:ln>
            <a:noFill/>
            <a:prstDash val="sysDash"/>
          </a:ln>
        </p:spPr>
        <p:txBody>
          <a:bodyPr wrap="square" rtlCol="0">
            <a:spAutoFit/>
          </a:bodyPr>
          <a:lstStyle/>
          <a:p>
            <a:endParaRPr lang="nl-NL" sz="2000" dirty="0"/>
          </a:p>
          <a:p>
            <a:r>
              <a:rPr lang="en-US" sz="2000" dirty="0"/>
              <a:t> The UTZ Chain of Custody requires that all consumer-packaging with an UTZ logo and/or claim is approved by the UTZ Certified offices </a:t>
            </a:r>
            <a:r>
              <a:rPr lang="en-US" sz="2000" b="1" dirty="0"/>
              <a:t>prior to print. </a:t>
            </a:r>
            <a:endParaRPr lang="en-US" b="1" dirty="0">
              <a:solidFill>
                <a:srgbClr val="225B6B"/>
              </a:solidFill>
            </a:endParaRPr>
          </a:p>
        </p:txBody>
      </p:sp>
      <p:pic>
        <p:nvPicPr>
          <p:cNvPr id="7" name="Picture 6"/>
          <p:cNvPicPr>
            <a:picLocks noChangeAspect="1"/>
          </p:cNvPicPr>
          <p:nvPr/>
        </p:nvPicPr>
        <p:blipFill>
          <a:blip r:embed="rId3"/>
          <a:stretch>
            <a:fillRect/>
          </a:stretch>
        </p:blipFill>
        <p:spPr>
          <a:xfrm>
            <a:off x="1763688" y="2564904"/>
            <a:ext cx="5386424" cy="3906901"/>
          </a:xfrm>
          <a:prstGeom prst="rect">
            <a:avLst/>
          </a:prstGeom>
        </p:spPr>
      </p:pic>
    </p:spTree>
    <p:extLst>
      <p:ext uri="{BB962C8B-B14F-4D97-AF65-F5344CB8AC3E}">
        <p14:creationId xmlns:p14="http://schemas.microsoft.com/office/powerpoint/2010/main" val="1760507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nl-NL" dirty="0"/>
              <a:t>Standard </a:t>
            </a:r>
            <a:r>
              <a:rPr lang="nl-NL" dirty="0" err="1"/>
              <a:t>Structure</a:t>
            </a:r>
            <a:endParaRPr lang="nl-NL" dirty="0"/>
          </a:p>
        </p:txBody>
      </p:sp>
      <p:sp>
        <p:nvSpPr>
          <p:cNvPr id="7" name="Content Placeholder 6"/>
          <p:cNvSpPr>
            <a:spLocks noGrp="1"/>
          </p:cNvSpPr>
          <p:nvPr>
            <p:ph sz="half" idx="2"/>
          </p:nvPr>
        </p:nvSpPr>
        <p:spPr/>
        <p:txBody>
          <a:bodyPr>
            <a:normAutofit fontScale="92500" lnSpcReduction="10000"/>
          </a:bodyPr>
          <a:lstStyle/>
          <a:p>
            <a:pPr marL="0" indent="0">
              <a:buNone/>
            </a:pPr>
            <a:r>
              <a:rPr lang="nl-NL" b="1" dirty="0"/>
              <a:t>Chain of </a:t>
            </a:r>
            <a:r>
              <a:rPr lang="nl-NL" b="1" dirty="0" err="1"/>
              <a:t>Custody</a:t>
            </a:r>
            <a:r>
              <a:rPr lang="nl-NL" b="1" dirty="0"/>
              <a:t> Standard</a:t>
            </a:r>
          </a:p>
          <a:p>
            <a:r>
              <a:rPr lang="nl-NL" dirty="0"/>
              <a:t>Same control points </a:t>
            </a:r>
            <a:r>
              <a:rPr lang="nl-NL" dirty="0" err="1"/>
              <a:t>for</a:t>
            </a:r>
            <a:r>
              <a:rPr lang="nl-NL" dirty="0"/>
              <a:t> </a:t>
            </a:r>
            <a:r>
              <a:rPr lang="nl-NL" dirty="0" err="1"/>
              <a:t>all</a:t>
            </a:r>
            <a:r>
              <a:rPr lang="nl-NL" dirty="0"/>
              <a:t> </a:t>
            </a:r>
            <a:r>
              <a:rPr lang="nl-NL" dirty="0" err="1"/>
              <a:t>products</a:t>
            </a:r>
            <a:endParaRPr lang="nl-NL" dirty="0"/>
          </a:p>
          <a:p>
            <a:pPr marL="0" indent="0">
              <a:buNone/>
            </a:pPr>
            <a:r>
              <a:rPr lang="nl-NL" b="1" dirty="0"/>
              <a:t>Product Annex</a:t>
            </a:r>
          </a:p>
          <a:p>
            <a:r>
              <a:rPr lang="nl-NL" dirty="0" err="1"/>
              <a:t>Specifications</a:t>
            </a:r>
            <a:r>
              <a:rPr lang="nl-NL" dirty="0"/>
              <a:t> </a:t>
            </a:r>
            <a:r>
              <a:rPr lang="nl-NL" dirty="0" err="1"/>
              <a:t>regarding</a:t>
            </a:r>
            <a:r>
              <a:rPr lang="nl-NL" dirty="0"/>
              <a:t> </a:t>
            </a:r>
            <a:r>
              <a:rPr lang="nl-NL" dirty="0" err="1"/>
              <a:t>physical</a:t>
            </a:r>
            <a:r>
              <a:rPr lang="nl-NL" dirty="0"/>
              <a:t> handling </a:t>
            </a:r>
            <a:r>
              <a:rPr lang="nl-NL" dirty="0" err="1"/>
              <a:t>activities</a:t>
            </a:r>
            <a:r>
              <a:rPr lang="nl-NL" dirty="0"/>
              <a:t>, </a:t>
            </a:r>
            <a:r>
              <a:rPr lang="nl-NL" dirty="0" err="1"/>
              <a:t>traceability</a:t>
            </a:r>
            <a:r>
              <a:rPr lang="nl-NL" dirty="0"/>
              <a:t> levels, </a:t>
            </a:r>
            <a:r>
              <a:rPr lang="nl-NL" dirty="0" err="1"/>
              <a:t>conversion</a:t>
            </a:r>
            <a:r>
              <a:rPr lang="nl-NL" dirty="0"/>
              <a:t> </a:t>
            </a:r>
            <a:r>
              <a:rPr lang="nl-NL" dirty="0" err="1"/>
              <a:t>rates</a:t>
            </a:r>
            <a:r>
              <a:rPr lang="nl-NL" dirty="0"/>
              <a:t>, </a:t>
            </a:r>
            <a:r>
              <a:rPr lang="nl-NL" dirty="0" err="1"/>
              <a:t>and</a:t>
            </a:r>
            <a:r>
              <a:rPr lang="nl-NL" dirty="0"/>
              <a:t> GIP transactions </a:t>
            </a:r>
            <a:r>
              <a:rPr lang="nl-NL" dirty="0" err="1"/>
              <a:t>and</a:t>
            </a:r>
            <a:r>
              <a:rPr lang="nl-NL" dirty="0"/>
              <a:t> stock </a:t>
            </a:r>
            <a:r>
              <a:rPr lang="nl-NL" dirty="0" err="1"/>
              <a:t>activities</a:t>
            </a:r>
            <a:r>
              <a:rPr lang="nl-NL" dirty="0"/>
              <a:t> (</a:t>
            </a:r>
            <a:r>
              <a:rPr lang="nl-NL" dirty="0" err="1"/>
              <a:t>available</a:t>
            </a:r>
            <a:r>
              <a:rPr lang="nl-NL" dirty="0"/>
              <a:t> </a:t>
            </a:r>
            <a:r>
              <a:rPr lang="nl-NL" dirty="0" err="1"/>
              <a:t>for</a:t>
            </a:r>
            <a:r>
              <a:rPr lang="nl-NL" dirty="0"/>
              <a:t> coffee, </a:t>
            </a:r>
            <a:r>
              <a:rPr lang="nl-NL" dirty="0" err="1"/>
              <a:t>cocoa</a:t>
            </a:r>
            <a:r>
              <a:rPr lang="nl-NL" dirty="0"/>
              <a:t>, tea, </a:t>
            </a:r>
            <a:r>
              <a:rPr lang="nl-NL" dirty="0" err="1"/>
              <a:t>rooibos</a:t>
            </a:r>
            <a:r>
              <a:rPr lang="nl-NL" dirty="0"/>
              <a:t> </a:t>
            </a:r>
            <a:r>
              <a:rPr lang="nl-NL" dirty="0" err="1"/>
              <a:t>and</a:t>
            </a:r>
            <a:r>
              <a:rPr lang="nl-NL" dirty="0"/>
              <a:t> </a:t>
            </a:r>
            <a:r>
              <a:rPr lang="nl-NL" dirty="0" err="1"/>
              <a:t>hazelnut</a:t>
            </a:r>
            <a:r>
              <a:rPr lang="nl-NL" dirty="0"/>
              <a:t>)</a:t>
            </a:r>
          </a:p>
          <a:p>
            <a:endParaRPr lang="nl-NL" dirty="0"/>
          </a:p>
        </p:txBody>
      </p:sp>
      <p:pic>
        <p:nvPicPr>
          <p:cNvPr id="8" name="Content Placeholder 7">
            <a:extLst>
              <a:ext uri="{FF2B5EF4-FFF2-40B4-BE49-F238E27FC236}">
                <a16:creationId xmlns:a16="http://schemas.microsoft.com/office/drawing/2014/main" id="{1B085ED8-732E-4BBC-99D4-61C179D34A07}"/>
              </a:ext>
            </a:extLst>
          </p:cNvPr>
          <p:cNvPicPr>
            <a:picLocks noGrp="1" noChangeAspect="1"/>
          </p:cNvPicPr>
          <p:nvPr>
            <p:ph sz="half" idx="1"/>
          </p:nvPr>
        </p:nvPicPr>
        <p:blipFill>
          <a:blip r:embed="rId3"/>
          <a:stretch>
            <a:fillRect/>
          </a:stretch>
        </p:blipFill>
        <p:spPr>
          <a:xfrm>
            <a:off x="691369" y="1471613"/>
            <a:ext cx="3570262" cy="4856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45438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nl-NL" dirty="0"/>
              <a:t>Need further guidance?</a:t>
            </a:r>
          </a:p>
        </p:txBody>
      </p:sp>
      <p:sp>
        <p:nvSpPr>
          <p:cNvPr id="7" name="TextBox 6"/>
          <p:cNvSpPr txBox="1"/>
          <p:nvPr/>
        </p:nvSpPr>
        <p:spPr>
          <a:xfrm>
            <a:off x="630009" y="2276872"/>
            <a:ext cx="3562066" cy="2308324"/>
          </a:xfrm>
          <a:prstGeom prst="rect">
            <a:avLst/>
          </a:prstGeom>
          <a:noFill/>
        </p:spPr>
        <p:txBody>
          <a:bodyPr wrap="square" rtlCol="0">
            <a:spAutoFit/>
          </a:bodyPr>
          <a:lstStyle/>
          <a:p>
            <a:pPr defTabSz="457200"/>
            <a:r>
              <a:rPr lang="nl-NL" sz="2400" b="1" dirty="0">
                <a:solidFill>
                  <a:srgbClr val="225B6B"/>
                </a:solidFill>
              </a:rPr>
              <a:t>We have developed a guidance document for auditors on how to check for labeling approvals. Please refer to it prior to your ChoC audit!</a:t>
            </a:r>
          </a:p>
        </p:txBody>
      </p:sp>
      <p:sp>
        <p:nvSpPr>
          <p:cNvPr id="9" name="Bent-Up Arrow 8"/>
          <p:cNvSpPr/>
          <p:nvPr/>
        </p:nvSpPr>
        <p:spPr>
          <a:xfrm rot="5400000">
            <a:off x="2224585" y="4585378"/>
            <a:ext cx="1269242" cy="155868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endParaRPr>
          </a:p>
        </p:txBody>
      </p:sp>
      <p:pic>
        <p:nvPicPr>
          <p:cNvPr id="3" name="Picture 2"/>
          <p:cNvPicPr>
            <a:picLocks noChangeAspect="1"/>
          </p:cNvPicPr>
          <p:nvPr/>
        </p:nvPicPr>
        <p:blipFill>
          <a:blip r:embed="rId3"/>
          <a:stretch>
            <a:fillRect/>
          </a:stretch>
        </p:blipFill>
        <p:spPr>
          <a:xfrm>
            <a:off x="5145206" y="1412776"/>
            <a:ext cx="3439066" cy="4915477"/>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08114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nl-NL" dirty="0"/>
              <a:t>Standard </a:t>
            </a:r>
            <a:r>
              <a:rPr lang="nl-NL" dirty="0" err="1"/>
              <a:t>Structure</a:t>
            </a:r>
            <a:r>
              <a:rPr lang="nl-NL" dirty="0"/>
              <a:t> II</a:t>
            </a:r>
          </a:p>
        </p:txBody>
      </p:sp>
      <p:sp>
        <p:nvSpPr>
          <p:cNvPr id="6" name="Content Placeholder 5"/>
          <p:cNvSpPr>
            <a:spLocks noGrp="1"/>
          </p:cNvSpPr>
          <p:nvPr>
            <p:ph idx="1"/>
          </p:nvPr>
        </p:nvSpPr>
        <p:spPr/>
        <p:txBody>
          <a:bodyPr/>
          <a:lstStyle/>
          <a:p>
            <a:endParaRPr lang="nl-NL" dirty="0"/>
          </a:p>
        </p:txBody>
      </p:sp>
      <p:pic>
        <p:nvPicPr>
          <p:cNvPr id="9" name="table"/>
          <p:cNvPicPr/>
          <p:nvPr/>
        </p:nvPicPr>
        <p:blipFill>
          <a:blip r:embed="rId3"/>
          <a:stretch>
            <a:fillRect/>
          </a:stretch>
        </p:blipFill>
        <p:spPr>
          <a:xfrm>
            <a:off x="311965" y="1914763"/>
            <a:ext cx="7749069" cy="1637760"/>
          </a:xfrm>
          <a:prstGeom prst="rect">
            <a:avLst/>
          </a:prstGeom>
        </p:spPr>
      </p:pic>
      <p:pic>
        <p:nvPicPr>
          <p:cNvPr id="10" name="table"/>
          <p:cNvPicPr/>
          <p:nvPr/>
        </p:nvPicPr>
        <p:blipFill>
          <a:blip r:embed="rId4"/>
          <a:stretch>
            <a:fillRect/>
          </a:stretch>
        </p:blipFill>
        <p:spPr>
          <a:xfrm>
            <a:off x="311965" y="3552523"/>
            <a:ext cx="7749070" cy="1344217"/>
          </a:xfrm>
          <a:prstGeom prst="rect">
            <a:avLst/>
          </a:prstGeom>
        </p:spPr>
      </p:pic>
      <p:sp>
        <p:nvSpPr>
          <p:cNvPr id="11" name="TextBox 18"/>
          <p:cNvSpPr txBox="1"/>
          <p:nvPr/>
        </p:nvSpPr>
        <p:spPr>
          <a:xfrm>
            <a:off x="5360468" y="5284471"/>
            <a:ext cx="2435642" cy="1019679"/>
          </a:xfrm>
          <a:prstGeom prst="ellipse">
            <a:avLst/>
          </a:prstGeom>
          <a:noFill/>
          <a:ln>
            <a:solidFill>
              <a:srgbClr val="225B6B"/>
            </a:solidFill>
          </a:ln>
        </p:spPr>
        <p:txBody>
          <a:bodyPr wrap="square" rtlCol="0">
            <a:noAutofit/>
          </a:bodyPr>
          <a:lstStyle/>
          <a:p>
            <a:pPr algn="ctr">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Some CPs are specific to one/some traceability level(s)</a:t>
            </a:r>
            <a:endParaRPr lang="nl-NL" sz="1400" dirty="0">
              <a:effectLst/>
              <a:latin typeface="Times New Roman" panose="02020603050405020304" pitchFamily="18" charset="0"/>
              <a:ea typeface="Times New Roman" panose="02020603050405020304" pitchFamily="18" charset="0"/>
            </a:endParaRPr>
          </a:p>
        </p:txBody>
      </p:sp>
      <p:sp>
        <p:nvSpPr>
          <p:cNvPr id="12" name="TextBox 17"/>
          <p:cNvSpPr txBox="1"/>
          <p:nvPr/>
        </p:nvSpPr>
        <p:spPr>
          <a:xfrm>
            <a:off x="5095543" y="931495"/>
            <a:ext cx="2965491" cy="889079"/>
          </a:xfrm>
          <a:prstGeom prst="ellipse">
            <a:avLst/>
          </a:prstGeom>
          <a:noFill/>
          <a:ln>
            <a:solidFill>
              <a:srgbClr val="225B6B"/>
            </a:solidFill>
          </a:ln>
        </p:spPr>
        <p:txBody>
          <a:bodyPr wrap="square" rtlCol="0">
            <a:noAutofit/>
          </a:bodyPr>
          <a:lstStyle/>
          <a:p>
            <a:pPr algn="ctr">
              <a:spcAft>
                <a:spcPts val="0"/>
              </a:spcAft>
            </a:pPr>
            <a:r>
              <a:rPr lang="en-US" sz="14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no traceability level is indicated, the CP applies to all levels</a:t>
            </a:r>
            <a:endParaRPr lang="nl-NL" sz="1400" dirty="0">
              <a:effectLst/>
              <a:latin typeface="Times New Roman" panose="02020603050405020304" pitchFamily="18" charset="0"/>
              <a:ea typeface="Times New Roman" panose="02020603050405020304" pitchFamily="18" charset="0"/>
            </a:endParaRPr>
          </a:p>
        </p:txBody>
      </p:sp>
      <p:sp>
        <p:nvSpPr>
          <p:cNvPr id="14" name="TextBox 13"/>
          <p:cNvSpPr txBox="1"/>
          <p:nvPr/>
        </p:nvSpPr>
        <p:spPr>
          <a:xfrm>
            <a:off x="804890" y="4321987"/>
            <a:ext cx="5588949" cy="523220"/>
          </a:xfrm>
          <a:prstGeom prst="rect">
            <a:avLst/>
          </a:prstGeom>
          <a:noFill/>
        </p:spPr>
        <p:txBody>
          <a:bodyPr wrap="square" rtlCol="0">
            <a:spAutoFit/>
          </a:bodyPr>
          <a:lstStyle/>
          <a:p>
            <a:r>
              <a:rPr lang="en-US" sz="1400" dirty="0"/>
              <a:t>MB rules and limitations regarding mixing, 100% volume coverage, and credit exchange are respected.*</a:t>
            </a:r>
            <a:endParaRPr lang="nl-NL" sz="1400" dirty="0"/>
          </a:p>
        </p:txBody>
      </p:sp>
      <p:sp>
        <p:nvSpPr>
          <p:cNvPr id="15" name="Oval 14"/>
          <p:cNvSpPr/>
          <p:nvPr/>
        </p:nvSpPr>
        <p:spPr>
          <a:xfrm>
            <a:off x="941622" y="5066509"/>
            <a:ext cx="2845750" cy="1128326"/>
          </a:xfrm>
          <a:prstGeom prst="ellipse">
            <a:avLst/>
          </a:prstGeom>
          <a:noFill/>
          <a:ln>
            <a:solidFill>
              <a:schemeClr val="tx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l-NL" dirty="0">
                <a:solidFill>
                  <a:schemeClr val="tx1">
                    <a:lumMod val="75000"/>
                  </a:schemeClr>
                </a:solidFill>
              </a:rPr>
              <a:t>* Directs </a:t>
            </a:r>
            <a:r>
              <a:rPr lang="nl-NL" dirty="0" err="1">
                <a:solidFill>
                  <a:schemeClr val="tx1">
                    <a:lumMod val="75000"/>
                  </a:schemeClr>
                </a:solidFill>
              </a:rPr>
              <a:t>you</a:t>
            </a:r>
            <a:r>
              <a:rPr lang="nl-NL" dirty="0">
                <a:solidFill>
                  <a:schemeClr val="tx1">
                    <a:lumMod val="75000"/>
                  </a:schemeClr>
                </a:solidFill>
              </a:rPr>
              <a:t> </a:t>
            </a:r>
            <a:r>
              <a:rPr lang="nl-NL" dirty="0" err="1">
                <a:solidFill>
                  <a:schemeClr val="tx1">
                    <a:lumMod val="75000"/>
                  </a:schemeClr>
                </a:solidFill>
              </a:rPr>
              <a:t>to</a:t>
            </a:r>
            <a:r>
              <a:rPr lang="nl-NL" dirty="0">
                <a:solidFill>
                  <a:schemeClr val="tx1">
                    <a:lumMod val="75000"/>
                  </a:schemeClr>
                </a:solidFill>
              </a:rPr>
              <a:t> the product annex</a:t>
            </a:r>
          </a:p>
        </p:txBody>
      </p:sp>
      <p:cxnSp>
        <p:nvCxnSpPr>
          <p:cNvPr id="17" name="Straight Connector 16"/>
          <p:cNvCxnSpPr>
            <a:stCxn id="12" idx="4"/>
          </p:cNvCxnSpPr>
          <p:nvPr/>
        </p:nvCxnSpPr>
        <p:spPr>
          <a:xfrm>
            <a:off x="6578289" y="1820574"/>
            <a:ext cx="1115062" cy="1290095"/>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a:stCxn id="11" idx="0"/>
          </p:cNvCxnSpPr>
          <p:nvPr/>
        </p:nvCxnSpPr>
        <p:spPr>
          <a:xfrm flipV="1">
            <a:off x="6578289" y="3992912"/>
            <a:ext cx="1115062" cy="1291559"/>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a:stCxn id="11" idx="0"/>
          </p:cNvCxnSpPr>
          <p:nvPr/>
        </p:nvCxnSpPr>
        <p:spPr>
          <a:xfrm flipV="1">
            <a:off x="6578289" y="4640366"/>
            <a:ext cx="1048957" cy="644105"/>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23289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dirty="0">
                <a:solidFill>
                  <a:schemeClr val="accent3">
                    <a:lumMod val="50000"/>
                  </a:schemeClr>
                </a:solidFill>
              </a:rPr>
            </a:br>
            <a:r>
              <a:rPr lang="en-US" sz="4800" dirty="0">
                <a:solidFill>
                  <a:schemeClr val="accent3">
                    <a:lumMod val="50000"/>
                  </a:schemeClr>
                </a:solidFill>
              </a:rPr>
              <a:t>When to conduct the Chain of Custody audit</a:t>
            </a:r>
            <a:br>
              <a:rPr lang="en-US" sz="3100" dirty="0"/>
            </a:br>
            <a:br>
              <a:rPr lang="en-US" sz="3600" dirty="0"/>
            </a:br>
            <a:br>
              <a:rPr lang="en-US" sz="1400" dirty="0"/>
            </a:br>
            <a:br>
              <a:rPr lang="en-US" sz="1200" dirty="0">
                <a:solidFill>
                  <a:schemeClr val="accent3">
                    <a:lumMod val="50000"/>
                  </a:schemeClr>
                </a:solidFill>
              </a:rPr>
            </a:br>
            <a:br>
              <a:rPr lang="en-US" sz="1200" dirty="0">
                <a:solidFill>
                  <a:schemeClr val="accent3">
                    <a:lumMod val="50000"/>
                  </a:schemeClr>
                </a:solidFill>
              </a:rPr>
            </a:br>
            <a:br>
              <a:rPr lang="en-US" sz="2000" dirty="0"/>
            </a:br>
            <a:endParaRPr lang="fr-FR" sz="1800" dirty="0">
              <a:solidFill>
                <a:schemeClr val="bg2">
                  <a:lumMod val="50000"/>
                </a:schemeClr>
              </a:solidFill>
            </a:endParaRPr>
          </a:p>
        </p:txBody>
      </p:sp>
    </p:spTree>
    <p:extLst>
      <p:ext uri="{BB962C8B-B14F-4D97-AF65-F5344CB8AC3E}">
        <p14:creationId xmlns:p14="http://schemas.microsoft.com/office/powerpoint/2010/main" val="1948134389"/>
      </p:ext>
    </p:extLst>
  </p:cSld>
  <p:clrMapOvr>
    <a:masterClrMapping/>
  </p:clrMapOvr>
</p:sld>
</file>

<file path=ppt/theme/theme1.xml><?xml version="1.0" encoding="utf-8"?>
<a:theme xmlns:a="http://schemas.openxmlformats.org/drawingml/2006/main" name="CB approval webinar">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utro tea">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utro general">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 cocoa">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 tea">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UTZ general PPtemplate">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ith UTZ logo">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Without UTZ logo">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Ques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utro coffee">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utro cocoa">
  <a:themeElements>
    <a:clrScheme name="Aangepast 1">
      <a:dk1>
        <a:srgbClr val="225B6B"/>
      </a:dk1>
      <a:lt1>
        <a:sysClr val="window" lastClr="FFFFFF"/>
      </a:lt1>
      <a:dk2>
        <a:srgbClr val="8E002B"/>
      </a:dk2>
      <a:lt2>
        <a:srgbClr val="CBE8E5"/>
      </a:lt2>
      <a:accent1>
        <a:srgbClr val="00A49A"/>
      </a:accent1>
      <a:accent2>
        <a:srgbClr val="84B154"/>
      </a:accent2>
      <a:accent3>
        <a:srgbClr val="D2310B"/>
      </a:accent3>
      <a:accent4>
        <a:srgbClr val="F4901E"/>
      </a:accent4>
      <a:accent5>
        <a:srgbClr val="FFFFFF"/>
      </a:accent5>
      <a:accent6>
        <a:srgbClr val="FFFFFF"/>
      </a:accent6>
      <a:hlink>
        <a:srgbClr val="0000FF"/>
      </a:hlink>
      <a:folHlink>
        <a:srgbClr val="800080"/>
      </a:folHlink>
    </a:clrScheme>
    <a:fontScheme name="Avondschemering">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CB approval webinar.potx</Template>
  <TotalTime>10308</TotalTime>
  <Words>7608</Words>
  <Application>Microsoft Office PowerPoint</Application>
  <PresentationFormat>On-screen Show (4:3)</PresentationFormat>
  <Paragraphs>641</Paragraphs>
  <Slides>70</Slides>
  <Notes>52</Notes>
  <HiddenSlides>1</HiddenSlides>
  <MMClips>0</MMClips>
  <ScaleCrop>false</ScaleCrop>
  <HeadingPairs>
    <vt:vector size="6" baseType="variant">
      <vt:variant>
        <vt:lpstr>Fonts Used</vt:lpstr>
      </vt:variant>
      <vt:variant>
        <vt:i4>5</vt:i4>
      </vt:variant>
      <vt:variant>
        <vt:lpstr>Theme</vt:lpstr>
      </vt:variant>
      <vt:variant>
        <vt:i4>11</vt:i4>
      </vt:variant>
      <vt:variant>
        <vt:lpstr>Slide Titles</vt:lpstr>
      </vt:variant>
      <vt:variant>
        <vt:i4>70</vt:i4>
      </vt:variant>
    </vt:vector>
  </HeadingPairs>
  <TitlesOfParts>
    <vt:vector size="86" baseType="lpstr">
      <vt:lpstr>Arial</vt:lpstr>
      <vt:lpstr>Calibri</vt:lpstr>
      <vt:lpstr>Century Gothic</vt:lpstr>
      <vt:lpstr>Corbel</vt:lpstr>
      <vt:lpstr>Times New Roman</vt:lpstr>
      <vt:lpstr>CB approval webinar</vt:lpstr>
      <vt:lpstr>Intro cocoa</vt:lpstr>
      <vt:lpstr>Intro tea</vt:lpstr>
      <vt:lpstr>UTZ general PPtemplate</vt:lpstr>
      <vt:lpstr>With UTZ logo</vt:lpstr>
      <vt:lpstr>Without UTZ logo</vt:lpstr>
      <vt:lpstr>Questions?</vt:lpstr>
      <vt:lpstr>Outro coffee</vt:lpstr>
      <vt:lpstr>Outro cocoa</vt:lpstr>
      <vt:lpstr>Outro tea</vt:lpstr>
      <vt:lpstr>Outro general</vt:lpstr>
      <vt:lpstr>Good Auditing Practices Chain of Custody UTZ Program</vt:lpstr>
      <vt:lpstr> Introduction      </vt:lpstr>
      <vt:lpstr>Chain of Custody - What is it?</vt:lpstr>
      <vt:lpstr>PowerPoint Presentation</vt:lpstr>
      <vt:lpstr>PowerPoint Presentation</vt:lpstr>
      <vt:lpstr>When Code and when ChoC?</vt:lpstr>
      <vt:lpstr>Standard Structure</vt:lpstr>
      <vt:lpstr>Standard Structure II</vt:lpstr>
      <vt:lpstr> When to conduct the Chain of Custody audit      </vt:lpstr>
      <vt:lpstr>First ChoC Audit – IP/SG</vt:lpstr>
      <vt:lpstr>Explanation</vt:lpstr>
      <vt:lpstr>When should the audit take place?</vt:lpstr>
      <vt:lpstr>Traceability Levels  </vt:lpstr>
      <vt:lpstr>Three traceability levels</vt:lpstr>
      <vt:lpstr>Identity Preserved</vt:lpstr>
      <vt:lpstr>Segregation</vt:lpstr>
      <vt:lpstr>Mass Balance</vt:lpstr>
      <vt:lpstr>SCAs can only sell product under the same or weaker traceability level as the one they purchased it for.  </vt:lpstr>
      <vt:lpstr> Traceability Systems GIP and MultiTrace </vt:lpstr>
      <vt:lpstr>PowerPoint Presentation</vt:lpstr>
      <vt:lpstr>What is MultiTrace? – need a nice slide here, @Cintia, please help</vt:lpstr>
      <vt:lpstr>Who needs certification?</vt:lpstr>
      <vt:lpstr>Who must be certified?</vt:lpstr>
      <vt:lpstr>What about traders?</vt:lpstr>
      <vt:lpstr>PowerPoint Presentation</vt:lpstr>
      <vt:lpstr>What about subcontractors?</vt:lpstr>
      <vt:lpstr>If the subcontractor is already certified on their own, it is not necessary for Company A to be certified. </vt:lpstr>
      <vt:lpstr>PowerPoint Presentation</vt:lpstr>
      <vt:lpstr> Timelines for the certification process      </vt:lpstr>
      <vt:lpstr>Non-conformities</vt:lpstr>
      <vt:lpstr>Timeline on License Request Process</vt:lpstr>
      <vt:lpstr>Interpretation of selected Control Points</vt:lpstr>
      <vt:lpstr>CP 1</vt:lpstr>
      <vt:lpstr>CP 7</vt:lpstr>
      <vt:lpstr>CP 9</vt:lpstr>
      <vt:lpstr>CP 16/17 (applicable to first buyers)</vt:lpstr>
      <vt:lpstr>What is the UTZ premium?</vt:lpstr>
      <vt:lpstr>Defining Premium</vt:lpstr>
      <vt:lpstr> How can the premium be spent (G.A.26 and 27)?</vt:lpstr>
      <vt:lpstr>PowerPoint Presentation</vt:lpstr>
      <vt:lpstr>PowerPoint Presentation</vt:lpstr>
      <vt:lpstr>Premium in GIP – for all transactions</vt:lpstr>
      <vt:lpstr>Guidance documents </vt:lpstr>
      <vt:lpstr>CP 21 (IP/SG)</vt:lpstr>
      <vt:lpstr>Mass Balance Rules and Limitations  (CP 19) – for cocoa and hazelnut</vt:lpstr>
      <vt:lpstr>Mixing – Cocoa </vt:lpstr>
      <vt:lpstr>100% Volume Coverage</vt:lpstr>
      <vt:lpstr>Credit exchange</vt:lpstr>
      <vt:lpstr>PowerPoint Presentation</vt:lpstr>
      <vt:lpstr>Credit exchange</vt:lpstr>
      <vt:lpstr>Credit exchange II</vt:lpstr>
      <vt:lpstr>Credit Accounts</vt:lpstr>
      <vt:lpstr>Why is a credit account so important?</vt:lpstr>
      <vt:lpstr>Control Point 19 and 20</vt:lpstr>
      <vt:lpstr>Elements of a credit account</vt:lpstr>
      <vt:lpstr>Example: Credit Account of a Consumer-end Manufacturer</vt:lpstr>
      <vt:lpstr>SCAs who trade only pure products</vt:lpstr>
      <vt:lpstr>One exception to the rule</vt:lpstr>
      <vt:lpstr>Use of the Traceability Platform  for Tracing/Redeeming and Labelling Approval Requests</vt:lpstr>
      <vt:lpstr>“Tracing” (tea in Good Inside Portal/ “Redeeming” (coffee in MultiTrace)</vt:lpstr>
      <vt:lpstr>When is a SCA required to “book out volumes”?  </vt:lpstr>
      <vt:lpstr>PowerPoint Presentation</vt:lpstr>
      <vt:lpstr>When is a SCA required to “book out volumes”?  </vt:lpstr>
      <vt:lpstr>How to check for tracing?</vt:lpstr>
      <vt:lpstr>Example Transaction Report</vt:lpstr>
      <vt:lpstr>Poor use of GIP (chocolate manufacturer)</vt:lpstr>
      <vt:lpstr>Good use of GIP</vt:lpstr>
      <vt:lpstr>Need further guidance?</vt:lpstr>
      <vt:lpstr>Product Claims and Labeling Approvals</vt:lpstr>
      <vt:lpstr>Need further guidance?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Joost Voets</dc:creator>
  <cp:lastModifiedBy>Annika Gabriel</cp:lastModifiedBy>
  <cp:revision>122</cp:revision>
  <dcterms:created xsi:type="dcterms:W3CDTF">2014-02-25T13:57:09Z</dcterms:created>
  <dcterms:modified xsi:type="dcterms:W3CDTF">2019-04-26T13:08:22Z</dcterms:modified>
</cp:coreProperties>
</file>